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1" r:id="rId5"/>
    <p:sldId id="257" r:id="rId6"/>
    <p:sldId id="265" r:id="rId7"/>
    <p:sldId id="258" r:id="rId8"/>
    <p:sldId id="268" r:id="rId9"/>
    <p:sldId id="261" r:id="rId10"/>
    <p:sldId id="259" r:id="rId11"/>
    <p:sldId id="260" r:id="rId12"/>
    <p:sldId id="262" r:id="rId13"/>
    <p:sldId id="263" r:id="rId14"/>
    <p:sldId id="264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Sociologie nerovnosti a postižení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25. 3. 2017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64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Argumenty proti inkluzi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1978" r="14328" b="18786"/>
          <a:stretch/>
        </p:blipFill>
        <p:spPr bwMode="auto">
          <a:xfrm>
            <a:off x="251519" y="1628800"/>
            <a:ext cx="87661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1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27307" r="14311" b="9516"/>
          <a:stretch/>
        </p:blipFill>
        <p:spPr bwMode="auto">
          <a:xfrm>
            <a:off x="0" y="1484784"/>
            <a:ext cx="9035054" cy="422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8147" r="14310" b="11726"/>
          <a:stretch/>
        </p:blipFill>
        <p:spPr bwMode="auto">
          <a:xfrm>
            <a:off x="179511" y="1052736"/>
            <a:ext cx="901267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3025" r="13993" b="10204"/>
          <a:stretch/>
        </p:blipFill>
        <p:spPr bwMode="auto">
          <a:xfrm>
            <a:off x="0" y="1052736"/>
            <a:ext cx="91725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t="9993" r="14571" b="14194"/>
          <a:stretch/>
        </p:blipFill>
        <p:spPr bwMode="auto">
          <a:xfrm>
            <a:off x="251519" y="764704"/>
            <a:ext cx="881917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8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http://www.eduin.cz/tiskove-zpravy/tiskova-zprava-jake-jsou-skutecne-postoje-verejnosti-k-inkluzi/</a:t>
            </a:r>
          </a:p>
        </p:txBody>
      </p:sp>
    </p:spTree>
    <p:extLst>
      <p:ext uri="{BB962C8B-B14F-4D97-AF65-F5344CB8AC3E}">
        <p14:creationId xmlns:p14="http://schemas.microsoft.com/office/powerpoint/2010/main" val="1929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Postoje k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Jaký je váš postoj k začleňování následujících typů dětí do tříd v běžných školách</a:t>
            </a:r>
            <a:r>
              <a:rPr lang="cs-CZ" b="1" dirty="0" smtClean="0"/>
              <a:t>?</a:t>
            </a:r>
          </a:p>
          <a:p>
            <a:pPr marL="514350" indent="-514350">
              <a:buAutoNum type="alphaLcParenR"/>
            </a:pPr>
            <a:r>
              <a:rPr lang="cs-CZ" b="1" dirty="0" smtClean="0"/>
              <a:t>Romské děti</a:t>
            </a:r>
          </a:p>
          <a:p>
            <a:pPr marL="514350" indent="-514350">
              <a:buAutoNum type="alphaLcParenR"/>
            </a:pPr>
            <a:r>
              <a:rPr lang="cs-CZ" b="1" dirty="0" smtClean="0"/>
              <a:t>Děti ze sociálně znevýhodněného prostředí</a:t>
            </a:r>
          </a:p>
          <a:p>
            <a:pPr marL="514350" indent="-514350">
              <a:buAutoNum type="alphaLcParenR"/>
            </a:pPr>
            <a:r>
              <a:rPr lang="cs-CZ" b="1" dirty="0" smtClean="0"/>
              <a:t>Děti s nejlehčími formami mentálního postižení</a:t>
            </a:r>
          </a:p>
          <a:p>
            <a:pPr marL="514350" indent="-514350">
              <a:buAutoNum type="alphaLcParenR"/>
            </a:pPr>
            <a:endParaRPr lang="cs-CZ" b="1" dirty="0"/>
          </a:p>
          <a:p>
            <a:pPr marL="514350" indent="-514350">
              <a:buAutoNum type="alphaUcParenR"/>
            </a:pPr>
            <a:r>
              <a:rPr lang="cs-CZ" b="1" dirty="0" smtClean="0"/>
              <a:t>Jsem určitě pro </a:t>
            </a:r>
          </a:p>
          <a:p>
            <a:pPr marL="514350" indent="-514350">
              <a:buAutoNum type="alphaUcParenR"/>
            </a:pPr>
            <a:r>
              <a:rPr lang="cs-CZ" b="1" dirty="0" smtClean="0"/>
              <a:t>Jsem pro, za určitých podmínek</a:t>
            </a:r>
          </a:p>
          <a:p>
            <a:pPr marL="514350" indent="-514350">
              <a:buAutoNum type="alphaUcParenR"/>
            </a:pPr>
            <a:r>
              <a:rPr lang="cs-CZ" b="1" dirty="0" smtClean="0"/>
              <a:t> C) Jsem určitě proti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0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4988" r="52042" b="6356"/>
          <a:stretch/>
        </p:blipFill>
        <p:spPr bwMode="auto">
          <a:xfrm>
            <a:off x="539552" y="195383"/>
            <a:ext cx="7272808" cy="66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8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20674" r="64773" b="5724"/>
          <a:stretch/>
        </p:blipFill>
        <p:spPr bwMode="auto">
          <a:xfrm>
            <a:off x="1475656" y="332656"/>
            <a:ext cx="5400600" cy="637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2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Výzkum: Sociální inkluze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Median</a:t>
            </a:r>
            <a:r>
              <a:rPr lang="cs-CZ" dirty="0" smtClean="0"/>
              <a:t> pro </a:t>
            </a:r>
            <a:r>
              <a:rPr lang="cs-CZ" dirty="0" err="1" smtClean="0"/>
              <a:t>EDUin</a:t>
            </a:r>
            <a:endParaRPr lang="cs-CZ" dirty="0" smtClean="0"/>
          </a:p>
          <a:p>
            <a:r>
              <a:rPr lang="cs-CZ" dirty="0" smtClean="0"/>
              <a:t>1027 respondentů, reprezentativní pro č. populaci 18 a více let</a:t>
            </a:r>
          </a:p>
          <a:p>
            <a:r>
              <a:rPr lang="cs-CZ" dirty="0" smtClean="0"/>
              <a:t>Kvótní výběr</a:t>
            </a:r>
          </a:p>
          <a:p>
            <a:r>
              <a:rPr lang="cs-CZ" dirty="0" smtClean="0"/>
              <a:t>Dotazníkový výzkum</a:t>
            </a:r>
          </a:p>
          <a:p>
            <a:r>
              <a:rPr lang="cs-CZ" dirty="0" smtClean="0"/>
              <a:t>Podzim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9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čem spočívají kořeny odmítavého postoje veřejnosti vůči inkluzi? Jaké jsou důvody v pozadí veřejně deklarovaných postojů a nakolik se důvody a deklarace shodují?</a:t>
            </a:r>
          </a:p>
          <a:p>
            <a:r>
              <a:rPr lang="cs-CZ" dirty="0"/>
              <a:t>Jak významná je vyhraněnost odpůrců (příznivců) společného vzdělávání? Existuje skupina, kterou by bylo možné v jejích postojích ovlivnit? Jak je velká? Jak ji lze definovat?</a:t>
            </a:r>
          </a:p>
          <a:p>
            <a:r>
              <a:rPr lang="cs-CZ" dirty="0"/>
              <a:t>Jaké kroky v další komunikaci o společném vzdělávání by mohly vést ke změně postojů takové části veřejnosti, aby došlo minimálně k vyvážení, v ideálním případě ke změně většinového postoje veřejnosti vůči společnému vzdělávání?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83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Jaký je váš postoj k začleňování následujících typů dětí do tříd v běžných školách?</a:t>
            </a:r>
            <a:endParaRPr lang="cs-CZ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5746" r="40988" b="20461"/>
          <a:stretch/>
        </p:blipFill>
        <p:spPr bwMode="auto">
          <a:xfrm>
            <a:off x="611559" y="1484784"/>
            <a:ext cx="776677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5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21305" r="7407" b="18045"/>
          <a:stretch/>
        </p:blipFill>
        <p:spPr bwMode="auto">
          <a:xfrm>
            <a:off x="1907704" y="647326"/>
            <a:ext cx="4752528" cy="592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6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26044" r="15152" b="2566"/>
          <a:stretch/>
        </p:blipFill>
        <p:spPr bwMode="auto">
          <a:xfrm>
            <a:off x="24663" y="1268760"/>
            <a:ext cx="8762953" cy="471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934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200</Words>
  <Application>Microsoft Office PowerPoint</Application>
  <PresentationFormat>Předvádění na obrazovce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Sociologie nerovnosti a postižení</vt:lpstr>
      <vt:lpstr>Postoje k inkluzi</vt:lpstr>
      <vt:lpstr>Prezentace aplikace PowerPoint</vt:lpstr>
      <vt:lpstr>Prezentace aplikace PowerPoint</vt:lpstr>
      <vt:lpstr>Výzkum: Sociální inkluze ve vzdělávání</vt:lpstr>
      <vt:lpstr>Výzkumné otázky</vt:lpstr>
      <vt:lpstr>Jaký je váš postoj k začleňování následujících typů dětí do tříd v běžných školách?</vt:lpstr>
      <vt:lpstr>Prezentace aplikace PowerPoint</vt:lpstr>
      <vt:lpstr>Prezentace aplikace PowerPoint</vt:lpstr>
      <vt:lpstr>Argumenty proti inkluzi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nerovnosti a postižení</dc:title>
  <dc:creator>Puzova</dc:creator>
  <cp:lastModifiedBy>Zuzana Puzova </cp:lastModifiedBy>
  <cp:revision>5</cp:revision>
  <dcterms:created xsi:type="dcterms:W3CDTF">2017-03-25T05:16:16Z</dcterms:created>
  <dcterms:modified xsi:type="dcterms:W3CDTF">2017-03-25T06:02:32Z</dcterms:modified>
</cp:coreProperties>
</file>