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6" r:id="rId3"/>
    <p:sldId id="304" r:id="rId4"/>
    <p:sldId id="297" r:id="rId5"/>
    <p:sldId id="303" r:id="rId6"/>
    <p:sldId id="305" r:id="rId7"/>
    <p:sldId id="341" r:id="rId8"/>
    <p:sldId id="342" r:id="rId9"/>
    <p:sldId id="300" r:id="rId10"/>
    <p:sldId id="340" r:id="rId11"/>
    <p:sldId id="282" r:id="rId12"/>
    <p:sldId id="283" r:id="rId13"/>
    <p:sldId id="324" r:id="rId14"/>
    <p:sldId id="323" r:id="rId15"/>
    <p:sldId id="307" r:id="rId16"/>
    <p:sldId id="312" r:id="rId17"/>
    <p:sldId id="327" r:id="rId18"/>
    <p:sldId id="326" r:id="rId19"/>
    <p:sldId id="284" r:id="rId20"/>
    <p:sldId id="329" r:id="rId21"/>
    <p:sldId id="330" r:id="rId22"/>
    <p:sldId id="333" r:id="rId23"/>
    <p:sldId id="286" r:id="rId24"/>
    <p:sldId id="335" r:id="rId25"/>
    <p:sldId id="287" r:id="rId26"/>
    <p:sldId id="290" r:id="rId27"/>
    <p:sldId id="309" r:id="rId28"/>
    <p:sldId id="310" r:id="rId29"/>
    <p:sldId id="325" r:id="rId30"/>
    <p:sldId id="328" r:id="rId31"/>
    <p:sldId id="332" r:id="rId32"/>
    <p:sldId id="294" r:id="rId33"/>
    <p:sldId id="301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106" d="100"/>
          <a:sy n="106" d="100"/>
        </p:scale>
        <p:origin x="-348" y="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05634947750986E-2"/>
          <c:y val="6.9798919353452532E-2"/>
          <c:w val="0.80675121640886083"/>
          <c:h val="0.9302010806465477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630679228787472"/>
                  <c:y val="8.1933339236149871E-2"/>
                </c:manualLayout>
              </c:layout>
              <c:numFmt formatCode="#,##0.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400" baseline="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623731619527794"/>
                  <c:y val="-7.3120498300373801E-2"/>
                </c:manualLayout>
              </c:layout>
              <c:numFmt formatCode="#,##0.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400" baseline="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814488602014532E-2"/>
                  <c:y val="1.428273079691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23343781099155E-2"/>
                  <c:y val="1.4144142930286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List1!$A$2:$A$5</c:f>
              <c:numCache>
                <c:formatCode>General</c:formatCode>
                <c:ptCount val="4"/>
              </c:numCache>
            </c:numRef>
          </c:cat>
          <c:val>
            <c:numRef>
              <c:f>List1!$B$2:$B$5</c:f>
              <c:numCache>
                <c:formatCode>###0.0</c:formatCode>
                <c:ptCount val="4"/>
                <c:pt idx="0">
                  <c:v>26.198885245699383</c:v>
                </c:pt>
                <c:pt idx="1">
                  <c:v>68.522842592621032</c:v>
                </c:pt>
                <c:pt idx="2">
                  <c:v>2.4096459868536702</c:v>
                </c:pt>
                <c:pt idx="3">
                  <c:v>2.8686261748257991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1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8689600675179E-2"/>
          <c:y val="4.6191957507366897E-2"/>
          <c:w val="0.82571922268944176"/>
          <c:h val="0.90761608498526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Nemocnice</c:v>
                </c:pt>
                <c:pt idx="1">
                  <c:v>Doma, v zařízení sociálních služeb</c:v>
                </c:pt>
                <c:pt idx="2">
                  <c:v>Fakultní nemocnice</c:v>
                </c:pt>
                <c:pt idx="3">
                  <c:v>Léčebna pro dlouhodobě nemocné (LDN)</c:v>
                </c:pt>
                <c:pt idx="4">
                  <c:v>Hospic</c:v>
                </c:pt>
                <c:pt idx="5">
                  <c:v>Na ulici, při převozu</c:v>
                </c:pt>
                <c:pt idx="6">
                  <c:v>Nemocnice následné péče</c:v>
                </c:pt>
                <c:pt idx="7">
                  <c:v>Psychiatrická léčebna</c:v>
                </c:pt>
                <c:pt idx="8">
                  <c:v>Ostatní ZZ</c:v>
                </c:pt>
                <c:pt idx="9">
                  <c:v>Jiné, nezjištěno</c:v>
                </c:pt>
              </c:strCache>
            </c:strRef>
          </c:cat>
          <c:val>
            <c:numRef>
              <c:f>List1!$B$2:$B$11</c:f>
              <c:numCache>
                <c:formatCode>###0.0</c:formatCode>
                <c:ptCount val="10"/>
                <c:pt idx="0">
                  <c:v>38.725527996866113</c:v>
                </c:pt>
                <c:pt idx="1">
                  <c:v>26.198885245699383</c:v>
                </c:pt>
                <c:pt idx="2">
                  <c:v>9.1888573922645733</c:v>
                </c:pt>
                <c:pt idx="3">
                  <c:v>7.1286902716558114</c:v>
                </c:pt>
                <c:pt idx="4">
                  <c:v>2.5123613111780787</c:v>
                </c:pt>
                <c:pt idx="5">
                  <c:v>2.4096459868536702</c:v>
                </c:pt>
                <c:pt idx="6">
                  <c:v>2.076206750833598</c:v>
                </c:pt>
                <c:pt idx="7">
                  <c:v>1.1853903645005974</c:v>
                </c:pt>
                <c:pt idx="8">
                  <c:v>7.7058085053223824</c:v>
                </c:pt>
                <c:pt idx="9">
                  <c:v>2.8686261748257991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24175488"/>
        <c:axId val="124177024"/>
      </c:barChart>
      <c:catAx>
        <c:axId val="1241754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24177024"/>
        <c:crosses val="autoZero"/>
        <c:auto val="1"/>
        <c:lblAlgn val="ctr"/>
        <c:lblOffset val="100"/>
        <c:noMultiLvlLbl val="0"/>
      </c:catAx>
      <c:valAx>
        <c:axId val="124177024"/>
        <c:scaling>
          <c:orientation val="minMax"/>
          <c:max val="50"/>
          <c:min val="0"/>
        </c:scaling>
        <c:delete val="1"/>
        <c:axPos val="t"/>
        <c:numFmt formatCode="###0.0" sourceLinked="1"/>
        <c:majorTickMark val="out"/>
        <c:minorTickMark val="none"/>
        <c:tickLblPos val="none"/>
        <c:crossAx val="12417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CA67-E7BB-41AF-97E9-E8CC9F3BEAA5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2A8B-BA77-43E2-827F-F4F9C00B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- </a:t>
            </a:r>
            <a:r>
              <a:rPr lang="en-GB" sz="1200" dirty="0" smtClean="0"/>
              <a:t>Medical ethics and state law started to regulate treatment of a dying patient</a:t>
            </a:r>
            <a:r>
              <a:rPr lang="en-GB" sz="800" dirty="0" smtClean="0"/>
              <a:t>.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various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spheres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life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weakened</a:t>
            </a:r>
            <a:r>
              <a:rPr lang="cs-CZ" baseline="0" dirty="0" smtClean="0"/>
              <a:t>. M</a:t>
            </a:r>
            <a:r>
              <a:rPr lang="en-US" dirty="0" err="1" smtClean="0"/>
              <a:t>edical</a:t>
            </a:r>
            <a:r>
              <a:rPr lang="en-US" dirty="0" smtClean="0"/>
              <a:t> hypodermic syringe with a needle fine enough to pierce the skin.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ADEC-468B-47B4-ABC9-59F673D5ED2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05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ADEC-468B-47B4-ABC9-59F673D5ED2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8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6905-8064-4A71-A740-F0ED61C8943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12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CE5D-2D2C-4998-8588-CDE46E646FB8}" type="datetime1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9A6B-854F-47A9-A0F8-417D43EE1E52}" type="datetime1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8CF2-4711-4E78-8F3D-44EA669468D7}" type="datetime1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33D-D37E-46B8-918E-665A32185A06}" type="datetime1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6C9-755C-4386-8605-0D93359611A9}" type="datetime1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AA5-6AD4-46E7-AB37-867B612893B2}" type="datetime1">
              <a:rPr lang="cs-CZ" smtClean="0"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74EB-0154-40F6-9015-DEB25D8B5D74}" type="datetime1">
              <a:rPr lang="cs-CZ" smtClean="0"/>
              <a:t>25.3.2017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1C4-F70E-4D41-9EF3-2616B62C4485}" type="datetime1">
              <a:rPr lang="cs-CZ" smtClean="0"/>
              <a:t>25.3.2017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DD5-4D95-40DA-9504-1336534AD959}" type="datetime1">
              <a:rPr lang="cs-CZ" smtClean="0"/>
              <a:t>25.3.2017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445A-A513-4946-80B1-EB232C1BE0BF}" type="datetime1">
              <a:rPr lang="cs-CZ" smtClean="0"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A12F-0159-466C-BEE7-DBBB9207908B}" type="datetime1">
              <a:rPr lang="cs-CZ" smtClean="0"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A752-2A9B-4A0D-8566-B7047AD3A9B4}" type="datetime1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talk.org/" TargetMode="External"/><Relationship Id="rId2" Type="http://schemas.openxmlformats.org/officeDocument/2006/relationships/hyperlink" Target="http://www.hovoryozdravi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1545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Pacientská </a:t>
            </a:r>
            <a:r>
              <a:rPr lang="cs-CZ" dirty="0"/>
              <a:t>perspektiva v medicíně v projektu </a:t>
            </a:r>
            <a:r>
              <a:rPr lang="cs-CZ" dirty="0" err="1" smtClean="0"/>
              <a:t>DIPEx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Příležitost </a:t>
            </a:r>
            <a:r>
              <a:rPr lang="cs-CZ" sz="3100" dirty="0"/>
              <a:t>ke sdílení informací a zkušeností pro lékaře, pečující, pacienty a širokou veřejnost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5589240"/>
            <a:ext cx="5472608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Lenka Slepičková, Ph.D.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2381" r="8443" b="15385"/>
          <a:stretch/>
        </p:blipFill>
        <p:spPr bwMode="auto">
          <a:xfrm>
            <a:off x="2123728" y="437208"/>
            <a:ext cx="4392488" cy="8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r="25926"/>
          <a:stretch/>
        </p:blipFill>
        <p:spPr bwMode="auto">
          <a:xfrm>
            <a:off x="199739" y="1196752"/>
            <a:ext cx="8687250" cy="485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ný popisek 1"/>
          <p:cNvSpPr/>
          <p:nvPr/>
        </p:nvSpPr>
        <p:spPr>
          <a:xfrm>
            <a:off x="2121832" y="2420888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ný popisek 3"/>
          <p:cNvSpPr/>
          <p:nvPr/>
        </p:nvSpPr>
        <p:spPr>
          <a:xfrm>
            <a:off x="5220072" y="3501008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ný popisek 5"/>
          <p:cNvSpPr/>
          <p:nvPr/>
        </p:nvSpPr>
        <p:spPr>
          <a:xfrm>
            <a:off x="2797415" y="3009942"/>
            <a:ext cx="195246" cy="216024"/>
          </a:xfrm>
          <a:prstGeom prst="wedgeEllipseCallout">
            <a:avLst>
              <a:gd name="adj1" fmla="val -71340"/>
              <a:gd name="adj2" fmla="val -412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ný popisek 6"/>
          <p:cNvSpPr/>
          <p:nvPr/>
        </p:nvSpPr>
        <p:spPr>
          <a:xfrm>
            <a:off x="4716016" y="3117954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ný popisek 7"/>
          <p:cNvSpPr/>
          <p:nvPr/>
        </p:nvSpPr>
        <p:spPr>
          <a:xfrm>
            <a:off x="3271019" y="1844824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ný popisek 9"/>
          <p:cNvSpPr/>
          <p:nvPr/>
        </p:nvSpPr>
        <p:spPr>
          <a:xfrm>
            <a:off x="3488105" y="2323129"/>
            <a:ext cx="195246" cy="216024"/>
          </a:xfrm>
          <a:prstGeom prst="wedgeEllipseCallout">
            <a:avLst>
              <a:gd name="adj1" fmla="val 6716"/>
              <a:gd name="adj2" fmla="val 1039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ný popisek 10"/>
          <p:cNvSpPr/>
          <p:nvPr/>
        </p:nvSpPr>
        <p:spPr>
          <a:xfrm>
            <a:off x="4427984" y="3225966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ný popisek 11"/>
          <p:cNvSpPr/>
          <p:nvPr/>
        </p:nvSpPr>
        <p:spPr>
          <a:xfrm>
            <a:off x="4311851" y="3448732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ný popisek 12"/>
          <p:cNvSpPr/>
          <p:nvPr/>
        </p:nvSpPr>
        <p:spPr>
          <a:xfrm>
            <a:off x="6012160" y="2421832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ný popisek 13"/>
          <p:cNvSpPr/>
          <p:nvPr/>
        </p:nvSpPr>
        <p:spPr>
          <a:xfrm>
            <a:off x="6500106" y="2650002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ný popisek 14"/>
          <p:cNvSpPr/>
          <p:nvPr/>
        </p:nvSpPr>
        <p:spPr>
          <a:xfrm>
            <a:off x="6513463" y="2901930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ný popisek 15"/>
          <p:cNvSpPr/>
          <p:nvPr/>
        </p:nvSpPr>
        <p:spPr>
          <a:xfrm>
            <a:off x="6012160" y="3618878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ný popisek 16"/>
          <p:cNvSpPr/>
          <p:nvPr/>
        </p:nvSpPr>
        <p:spPr>
          <a:xfrm>
            <a:off x="5677468" y="3712443"/>
            <a:ext cx="195246" cy="21602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800" dirty="0" smtClean="0"/>
              <a:t>Typické a netypické pacientské trajektorie</a:t>
            </a:r>
          </a:p>
          <a:p>
            <a:r>
              <a:rPr lang="cs-CZ" sz="4400" dirty="0" smtClean="0"/>
              <a:t>Dva body zlomu a zdroje úlevy</a:t>
            </a:r>
          </a:p>
          <a:p>
            <a:r>
              <a:rPr lang="cs-CZ" sz="4400" dirty="0" smtClean="0"/>
              <a:t>Aktérství (i ve vztahu k příbuzným)</a:t>
            </a:r>
          </a:p>
          <a:p>
            <a:r>
              <a:rPr lang="cs-CZ" sz="4400" dirty="0" smtClean="0"/>
              <a:t>Na čem záleží? Nerovnosti v možnosti ovlivnit konec života</a:t>
            </a:r>
          </a:p>
        </p:txBody>
      </p:sp>
    </p:spTree>
    <p:extLst>
      <p:ext uri="{BB962C8B-B14F-4D97-AF65-F5344CB8AC3E}">
        <p14:creationId xmlns:p14="http://schemas.microsoft.com/office/powerpoint/2010/main" val="40846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812451"/>
            <a:ext cx="8352928" cy="67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Tereza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říkám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Každej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dobrej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den.“ Na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těšim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…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Říkám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je mi 67.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Něco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jsem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prožila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zažila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krásnej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krásný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krásný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vnoučata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přát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I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jiný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potká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někteří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psychicky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špatně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kolikrát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mluvíte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zhroucení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ničí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zbytečně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zbytečně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Milada:  J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 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opravdu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vděčná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nepřišlo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dřív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</a:t>
            </a:r>
            <a:r>
              <a:rPr lang="en-US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vděčná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nestalo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nikomu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rodině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jo?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něco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takového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nestalo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dětem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vnukům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člověk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radši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vzal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nejde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Takže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říkají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to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zrovna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tobě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?“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říkala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„No 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prostě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někdo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dal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někomu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bys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někomu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?“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Kdyby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řek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Komukoli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dejte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nebudete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Nedala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Lucie: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chv</a:t>
            </a:r>
            <a:r>
              <a:rPr lang="cs-CZ" i="1" dirty="0" smtClean="0"/>
              <a:t>í</a:t>
            </a:r>
            <a:r>
              <a:rPr lang="en-US" i="1" dirty="0" smtClean="0"/>
              <a:t>l</a:t>
            </a:r>
            <a:r>
              <a:rPr lang="cs-CZ" i="1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mi </a:t>
            </a:r>
            <a:r>
              <a:rPr lang="en-US" i="1" dirty="0" err="1"/>
              <a:t>dojdou</a:t>
            </a:r>
            <a:r>
              <a:rPr lang="en-US" i="1" dirty="0"/>
              <a:t> </a:t>
            </a:r>
            <a:r>
              <a:rPr lang="en-US" i="1" dirty="0" err="1"/>
              <a:t>peníze</a:t>
            </a:r>
            <a:r>
              <a:rPr lang="en-US" i="1" dirty="0"/>
              <a:t>, </a:t>
            </a:r>
            <a:r>
              <a:rPr lang="en-US" i="1" dirty="0" err="1" smtClean="0"/>
              <a:t>já</a:t>
            </a:r>
            <a:r>
              <a:rPr lang="en-US" i="1" dirty="0" smtClean="0"/>
              <a:t> </a:t>
            </a:r>
            <a:r>
              <a:rPr lang="en-US" i="1" dirty="0" err="1" smtClean="0"/>
              <a:t>budu</a:t>
            </a:r>
            <a:r>
              <a:rPr lang="en-US" i="1" dirty="0" smtClean="0"/>
              <a:t> </a:t>
            </a:r>
            <a:r>
              <a:rPr lang="en-US" i="1" dirty="0" err="1"/>
              <a:t>muset</a:t>
            </a:r>
            <a:r>
              <a:rPr lang="en-US" i="1" dirty="0"/>
              <a:t> </a:t>
            </a:r>
            <a:r>
              <a:rPr lang="en-US" i="1" dirty="0" err="1" smtClean="0"/>
              <a:t>prostě</a:t>
            </a:r>
            <a:r>
              <a:rPr lang="en-US" i="1" dirty="0" smtClean="0"/>
              <a:t> </a:t>
            </a:r>
            <a:r>
              <a:rPr lang="en-US" i="1" dirty="0" err="1"/>
              <a:t>jít</a:t>
            </a:r>
            <a:r>
              <a:rPr lang="en-US" i="1" dirty="0"/>
              <a:t> </a:t>
            </a:r>
            <a:r>
              <a:rPr lang="en-US" i="1" dirty="0" err="1"/>
              <a:t>vedle</a:t>
            </a:r>
            <a:r>
              <a:rPr lang="en-US" i="1" dirty="0"/>
              <a:t>, </a:t>
            </a:r>
            <a:r>
              <a:rPr lang="en-US" i="1" dirty="0" err="1"/>
              <a:t>kde</a:t>
            </a:r>
            <a:r>
              <a:rPr lang="en-US" i="1" dirty="0"/>
              <a:t> to </a:t>
            </a:r>
            <a:r>
              <a:rPr lang="en-US" i="1" dirty="0" err="1"/>
              <a:t>teda</a:t>
            </a:r>
            <a:r>
              <a:rPr lang="en-US" i="1" dirty="0"/>
              <a:t> je </a:t>
            </a:r>
            <a:r>
              <a:rPr lang="en-US" i="1" dirty="0" err="1"/>
              <a:t>jako</a:t>
            </a:r>
            <a:r>
              <a:rPr lang="en-US" i="1" dirty="0"/>
              <a:t>, </a:t>
            </a:r>
            <a:r>
              <a:rPr lang="en-US" i="1" dirty="0" err="1"/>
              <a:t>takzvaně</a:t>
            </a:r>
            <a:r>
              <a:rPr lang="en-US" i="1" dirty="0"/>
              <a:t> </a:t>
            </a:r>
            <a:r>
              <a:rPr lang="en-US" i="1" dirty="0" err="1"/>
              <a:t>zelená</a:t>
            </a:r>
            <a:r>
              <a:rPr lang="en-US" i="1" dirty="0"/>
              <a:t> </a:t>
            </a:r>
            <a:r>
              <a:rPr lang="en-US" i="1" dirty="0" err="1"/>
              <a:t>míle</a:t>
            </a:r>
            <a:r>
              <a:rPr lang="en-US" i="1" dirty="0"/>
              <a:t>. </a:t>
            </a:r>
            <a:r>
              <a:rPr lang="en-US" i="1" dirty="0" err="1"/>
              <a:t>Vona</a:t>
            </a:r>
            <a:r>
              <a:rPr lang="en-US" i="1" dirty="0"/>
              <a:t> je to </a:t>
            </a:r>
            <a:r>
              <a:rPr lang="en-US" i="1" dirty="0" err="1"/>
              <a:t>zelená</a:t>
            </a:r>
            <a:r>
              <a:rPr lang="en-US" i="1" dirty="0"/>
              <a:t> </a:t>
            </a:r>
            <a:r>
              <a:rPr lang="en-US" i="1" dirty="0" err="1"/>
              <a:t>míle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tady</a:t>
            </a:r>
            <a:r>
              <a:rPr lang="en-US" i="1" dirty="0"/>
              <a:t>. To je </a:t>
            </a:r>
            <a:r>
              <a:rPr lang="en-US" i="1" dirty="0" err="1"/>
              <a:t>sice</a:t>
            </a:r>
            <a:r>
              <a:rPr lang="en-US" i="1" dirty="0"/>
              <a:t> </a:t>
            </a:r>
            <a:r>
              <a:rPr lang="en-US" i="1" dirty="0" err="1"/>
              <a:t>hezký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je </a:t>
            </a:r>
            <a:r>
              <a:rPr lang="en-US" i="1" dirty="0" err="1"/>
              <a:t>tady</a:t>
            </a:r>
            <a:r>
              <a:rPr lang="en-US" i="1" dirty="0"/>
              <a:t> </a:t>
            </a:r>
            <a:r>
              <a:rPr lang="en-US" i="1" dirty="0" err="1"/>
              <a:t>barevný</a:t>
            </a:r>
            <a:r>
              <a:rPr lang="en-US" i="1" dirty="0"/>
              <a:t> </a:t>
            </a:r>
            <a:r>
              <a:rPr lang="en-US" i="1" dirty="0" err="1"/>
              <a:t>povlečení</a:t>
            </a:r>
            <a:r>
              <a:rPr lang="en-US" i="1" dirty="0"/>
              <a:t>, </a:t>
            </a:r>
            <a:r>
              <a:rPr lang="en-US" i="1" dirty="0" smtClean="0"/>
              <a:t>ale… </a:t>
            </a:r>
            <a:r>
              <a:rPr lang="cs-CZ" i="1" dirty="0" smtClean="0"/>
              <a:t>(…) </a:t>
            </a:r>
            <a:r>
              <a:rPr lang="en-US" i="1" dirty="0" smtClean="0"/>
              <a:t>Ale </a:t>
            </a:r>
            <a:r>
              <a:rPr lang="en-US" i="1" dirty="0" err="1"/>
              <a:t>takový</a:t>
            </a:r>
            <a:r>
              <a:rPr lang="en-US" i="1" dirty="0"/>
              <a:t> to, no, hospice a </a:t>
            </a:r>
            <a:r>
              <a:rPr lang="en-US" i="1" dirty="0" err="1"/>
              <a:t>tydlety</a:t>
            </a:r>
            <a:r>
              <a:rPr lang="en-US" i="1" dirty="0"/>
              <a:t> </a:t>
            </a:r>
            <a:r>
              <a:rPr lang="en-US" i="1" dirty="0" err="1"/>
              <a:t>věci</a:t>
            </a:r>
            <a:r>
              <a:rPr lang="en-US" i="1" dirty="0"/>
              <a:t>, (</a:t>
            </a:r>
            <a:r>
              <a:rPr lang="en-US" i="1" dirty="0" err="1"/>
              <a:t>vzdychne</a:t>
            </a:r>
            <a:r>
              <a:rPr lang="en-US" i="1" dirty="0"/>
              <a:t>)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nikoho</a:t>
            </a:r>
            <a:r>
              <a:rPr lang="en-US" i="1" dirty="0"/>
              <a:t> </a:t>
            </a:r>
            <a:r>
              <a:rPr lang="en-US" i="1" dirty="0" err="1"/>
              <a:t>doma</a:t>
            </a:r>
            <a:r>
              <a:rPr lang="en-US" i="1" dirty="0"/>
              <a:t> </a:t>
            </a:r>
            <a:r>
              <a:rPr lang="en-US" i="1" dirty="0" err="1"/>
              <a:t>nemám</a:t>
            </a:r>
            <a:r>
              <a:rPr lang="en-US" i="1" dirty="0"/>
              <a:t>,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nemůžu</a:t>
            </a:r>
            <a:r>
              <a:rPr lang="en-US" i="1" dirty="0"/>
              <a:t> </a:t>
            </a:r>
            <a:r>
              <a:rPr lang="en-US" i="1" dirty="0" err="1"/>
              <a:t>mít</a:t>
            </a:r>
            <a:r>
              <a:rPr lang="en-US" i="1" dirty="0"/>
              <a:t> </a:t>
            </a:r>
            <a:r>
              <a:rPr lang="en-US" i="1" dirty="0" err="1"/>
              <a:t>domácí</a:t>
            </a:r>
            <a:r>
              <a:rPr lang="en-US" i="1" dirty="0"/>
              <a:t> </a:t>
            </a:r>
            <a:r>
              <a:rPr lang="en-US" i="1" dirty="0" err="1"/>
              <a:t>hospic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života a úvahy o konci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Helena: A </a:t>
            </a:r>
            <a:r>
              <a:rPr lang="en-US" i="1" dirty="0" err="1"/>
              <a:t>když</a:t>
            </a:r>
            <a:r>
              <a:rPr lang="en-US" i="1" dirty="0"/>
              <a:t> ne (</a:t>
            </a:r>
            <a:r>
              <a:rPr lang="en-US" i="1" dirty="0" err="1"/>
              <a:t>pokud</a:t>
            </a:r>
            <a:r>
              <a:rPr lang="en-US" i="1" dirty="0"/>
              <a:t> by </a:t>
            </a:r>
            <a:r>
              <a:rPr lang="en-US" i="1" dirty="0" err="1"/>
              <a:t>nešlo</a:t>
            </a:r>
            <a:r>
              <a:rPr lang="en-US" i="1" dirty="0"/>
              <a:t> </a:t>
            </a:r>
            <a:r>
              <a:rPr lang="en-US" i="1" dirty="0" err="1"/>
              <a:t>vrátit</a:t>
            </a:r>
            <a:r>
              <a:rPr lang="en-US" i="1" dirty="0"/>
              <a:t> se k </a:t>
            </a:r>
            <a:r>
              <a:rPr lang="en-US" i="1" dirty="0" err="1"/>
              <a:t>soběstačnosti</a:t>
            </a:r>
            <a:r>
              <a:rPr lang="en-US" i="1" dirty="0"/>
              <a:t>),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bych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přála</a:t>
            </a:r>
            <a:r>
              <a:rPr lang="en-US" i="1" dirty="0"/>
              <a:t>, aby </a:t>
            </a:r>
            <a:r>
              <a:rPr lang="en-US" i="1" dirty="0" err="1"/>
              <a:t>byl</a:t>
            </a:r>
            <a:r>
              <a:rPr lang="en-US" i="1" dirty="0"/>
              <a:t> co </a:t>
            </a:r>
            <a:r>
              <a:rPr lang="en-US" i="1" dirty="0" err="1"/>
              <a:t>nejdřív</a:t>
            </a:r>
            <a:r>
              <a:rPr lang="en-US" i="1" dirty="0"/>
              <a:t> </a:t>
            </a:r>
            <a:r>
              <a:rPr lang="en-US" i="1" dirty="0" err="1"/>
              <a:t>konec</a:t>
            </a:r>
            <a:r>
              <a:rPr lang="en-US" i="1" dirty="0"/>
              <a:t>. </a:t>
            </a:r>
            <a:r>
              <a:rPr lang="en-US" i="1" dirty="0" err="1"/>
              <a:t>Byla</a:t>
            </a:r>
            <a:r>
              <a:rPr lang="en-US" i="1" dirty="0"/>
              <a:t> by to pro </a:t>
            </a:r>
            <a:r>
              <a:rPr lang="en-US" i="1" dirty="0" err="1"/>
              <a:t>mě</a:t>
            </a:r>
            <a:r>
              <a:rPr lang="en-US" i="1" dirty="0"/>
              <a:t> </a:t>
            </a:r>
            <a:r>
              <a:rPr lang="en-US" i="1" dirty="0" err="1"/>
              <a:t>veliká</a:t>
            </a:r>
            <a:r>
              <a:rPr lang="en-US" i="1" dirty="0"/>
              <a:t> </a:t>
            </a:r>
            <a:r>
              <a:rPr lang="en-US" i="1" dirty="0" err="1"/>
              <a:t>úspora</a:t>
            </a:r>
            <a:r>
              <a:rPr lang="en-US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V</a:t>
            </a:r>
            <a:r>
              <a:rPr lang="cs-CZ" i="1" dirty="0" smtClean="0"/>
              <a:t>: </a:t>
            </a:r>
            <a:r>
              <a:rPr lang="cs-CZ" i="1" dirty="0"/>
              <a:t>Jak to myslíte, úspora?</a:t>
            </a:r>
            <a:endParaRPr lang="cs-CZ" b="1" dirty="0"/>
          </a:p>
          <a:p>
            <a:pPr marL="0" indent="0">
              <a:buNone/>
            </a:pPr>
            <a:r>
              <a:rPr lang="en-US" i="1" dirty="0"/>
              <a:t>Helena: </a:t>
            </a:r>
            <a:r>
              <a:rPr lang="en-US" i="1" dirty="0" err="1"/>
              <a:t>Úspora</a:t>
            </a:r>
            <a:r>
              <a:rPr lang="en-US" i="1" dirty="0"/>
              <a:t> </a:t>
            </a:r>
            <a:r>
              <a:rPr lang="en-US" i="1" dirty="0" err="1"/>
              <a:t>sil</a:t>
            </a:r>
            <a:r>
              <a:rPr lang="en-US" i="1" dirty="0"/>
              <a:t> …. </a:t>
            </a:r>
            <a:r>
              <a:rPr lang="en-US" i="1" dirty="0" err="1"/>
              <a:t>Já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s </a:t>
            </a:r>
            <a:r>
              <a:rPr lang="en-US" i="1" dirty="0" err="1"/>
              <a:t>tím</a:t>
            </a:r>
            <a:r>
              <a:rPr lang="en-US" i="1" dirty="0"/>
              <a:t> </a:t>
            </a:r>
            <a:r>
              <a:rPr lang="en-US" i="1" dirty="0" err="1"/>
              <a:t>smířená</a:t>
            </a:r>
            <a:r>
              <a:rPr lang="en-US" i="1" dirty="0"/>
              <a:t>, jo?  A </a:t>
            </a:r>
            <a:r>
              <a:rPr lang="en-US" i="1" dirty="0" err="1"/>
              <a:t>než</a:t>
            </a:r>
            <a:r>
              <a:rPr lang="en-US" i="1" dirty="0"/>
              <a:t> aby to </a:t>
            </a:r>
            <a:r>
              <a:rPr lang="en-US" i="1" dirty="0" err="1"/>
              <a:t>bylo</a:t>
            </a:r>
            <a:r>
              <a:rPr lang="en-US" i="1" dirty="0"/>
              <a:t> </a:t>
            </a:r>
            <a:r>
              <a:rPr lang="en-US" i="1" dirty="0" err="1"/>
              <a:t>takhle</a:t>
            </a:r>
            <a:r>
              <a:rPr lang="en-US" i="1" dirty="0"/>
              <a:t>, </a:t>
            </a:r>
            <a:r>
              <a:rPr lang="en-US" i="1" dirty="0" err="1"/>
              <a:t>abych</a:t>
            </a:r>
            <a:r>
              <a:rPr lang="en-US" i="1" dirty="0"/>
              <a:t> </a:t>
            </a:r>
            <a:r>
              <a:rPr lang="en-US" i="1" dirty="0" err="1"/>
              <a:t>jezdila</a:t>
            </a:r>
            <a:r>
              <a:rPr lang="en-US" i="1" dirty="0"/>
              <a:t> do </a:t>
            </a:r>
            <a:r>
              <a:rPr lang="en-US" i="1" dirty="0" err="1"/>
              <a:t>nemocnice</a:t>
            </a:r>
            <a:r>
              <a:rPr lang="en-US" i="1" dirty="0"/>
              <a:t>, </a:t>
            </a:r>
            <a:r>
              <a:rPr lang="en-US" i="1" dirty="0" err="1"/>
              <a:t>tak</a:t>
            </a:r>
            <a:r>
              <a:rPr lang="en-US" i="1" dirty="0"/>
              <a:t> to </a:t>
            </a:r>
            <a:r>
              <a:rPr lang="en-US" i="1" dirty="0" err="1"/>
              <a:t>vám</a:t>
            </a:r>
            <a:r>
              <a:rPr lang="en-US" i="1" dirty="0"/>
              <a:t> </a:t>
            </a:r>
            <a:r>
              <a:rPr lang="en-US" i="1" dirty="0" err="1"/>
              <a:t>řeknu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bych</a:t>
            </a:r>
            <a:r>
              <a:rPr lang="en-US" i="1" dirty="0"/>
              <a:t> </a:t>
            </a:r>
            <a:r>
              <a:rPr lang="en-US" i="1" dirty="0" err="1"/>
              <a:t>byla</a:t>
            </a:r>
            <a:r>
              <a:rPr lang="en-US" i="1" dirty="0"/>
              <a:t> </a:t>
            </a:r>
            <a:r>
              <a:rPr lang="en-US" i="1" dirty="0" err="1"/>
              <a:t>radši</a:t>
            </a:r>
            <a:r>
              <a:rPr lang="en-US" i="1" dirty="0"/>
              <a:t>, </a:t>
            </a:r>
            <a:r>
              <a:rPr lang="en-US" i="1" dirty="0" err="1"/>
              <a:t>kdyby</a:t>
            </a:r>
            <a:r>
              <a:rPr lang="en-US" i="1" dirty="0"/>
              <a:t> </a:t>
            </a:r>
            <a:r>
              <a:rPr lang="en-US" i="1" dirty="0" err="1"/>
              <a:t>prostě</a:t>
            </a:r>
            <a:r>
              <a:rPr lang="en-US" i="1" dirty="0"/>
              <a:t> </a:t>
            </a:r>
            <a:r>
              <a:rPr lang="en-US" i="1" dirty="0" err="1"/>
              <a:t>byl</a:t>
            </a:r>
            <a:r>
              <a:rPr lang="en-US" i="1" dirty="0"/>
              <a:t> </a:t>
            </a:r>
            <a:r>
              <a:rPr lang="en-US" i="1" dirty="0" err="1"/>
              <a:t>konec</a:t>
            </a:r>
            <a:r>
              <a:rPr lang="en-US" i="1" dirty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5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/>
              <a:t>V</a:t>
            </a:r>
            <a:r>
              <a:rPr lang="en-US" i="1" dirty="0" smtClean="0"/>
              <a:t>: </a:t>
            </a:r>
            <a:r>
              <a:rPr lang="en-US" i="1" dirty="0"/>
              <a:t>Co </a:t>
            </a:r>
            <a:r>
              <a:rPr lang="en-US" i="1" dirty="0" err="1"/>
              <a:t>byste</a:t>
            </a:r>
            <a:r>
              <a:rPr lang="en-US" i="1" dirty="0"/>
              <a:t> </a:t>
            </a:r>
            <a:r>
              <a:rPr lang="en-US" i="1" dirty="0" err="1"/>
              <a:t>teď</a:t>
            </a:r>
            <a:r>
              <a:rPr lang="en-US" i="1" dirty="0"/>
              <a:t> </a:t>
            </a:r>
            <a:r>
              <a:rPr lang="en-US" i="1" dirty="0" err="1"/>
              <a:t>nejvíc</a:t>
            </a:r>
            <a:r>
              <a:rPr lang="en-US" i="1" dirty="0"/>
              <a:t> </a:t>
            </a:r>
            <a:r>
              <a:rPr lang="en-US" i="1" dirty="0" err="1"/>
              <a:t>potřeboval</a:t>
            </a:r>
            <a:r>
              <a:rPr lang="en-US" i="1" dirty="0"/>
              <a:t>?</a:t>
            </a:r>
            <a:endParaRPr lang="cs-CZ" dirty="0"/>
          </a:p>
          <a:p>
            <a:pPr marL="0" indent="0">
              <a:buNone/>
            </a:pPr>
            <a:r>
              <a:rPr lang="en-US" i="1" dirty="0"/>
              <a:t>Jakub: Co </a:t>
            </a:r>
            <a:r>
              <a:rPr lang="en-US" i="1" dirty="0" err="1"/>
              <a:t>bych</a:t>
            </a:r>
            <a:r>
              <a:rPr lang="en-US" i="1" dirty="0"/>
              <a:t> </a:t>
            </a:r>
            <a:r>
              <a:rPr lang="en-US" i="1" dirty="0" err="1"/>
              <a:t>nejvíc</a:t>
            </a:r>
            <a:r>
              <a:rPr lang="en-US" i="1" dirty="0"/>
              <a:t> </a:t>
            </a:r>
            <a:r>
              <a:rPr lang="en-US" i="1" dirty="0" err="1"/>
              <a:t>potřeboval</a:t>
            </a:r>
            <a:r>
              <a:rPr lang="en-US" i="1" dirty="0"/>
              <a:t>? </a:t>
            </a:r>
            <a:r>
              <a:rPr lang="en-US" i="1" dirty="0" err="1"/>
              <a:t>Nevím</a:t>
            </a:r>
            <a:r>
              <a:rPr lang="en-US" i="1" dirty="0"/>
              <a:t>. </a:t>
            </a:r>
            <a:r>
              <a:rPr lang="en-US" i="1" dirty="0" err="1"/>
              <a:t>Přemýšlel</a:t>
            </a:r>
            <a:r>
              <a:rPr lang="en-US" i="1" dirty="0"/>
              <a:t> </a:t>
            </a:r>
            <a:r>
              <a:rPr lang="en-US" i="1" dirty="0" err="1"/>
              <a:t>bych</a:t>
            </a:r>
            <a:r>
              <a:rPr lang="en-US" i="1" dirty="0"/>
              <a:t> </a:t>
            </a:r>
            <a:r>
              <a:rPr lang="en-US" i="1" dirty="0" err="1"/>
              <a:t>nad</a:t>
            </a:r>
            <a:r>
              <a:rPr lang="en-US" i="1" dirty="0"/>
              <a:t> </a:t>
            </a:r>
            <a:r>
              <a:rPr lang="en-US" i="1" dirty="0" err="1"/>
              <a:t>eutanázií</a:t>
            </a:r>
            <a:r>
              <a:rPr lang="en-US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V</a:t>
            </a:r>
            <a:r>
              <a:rPr lang="en-US" i="1" dirty="0" smtClean="0"/>
              <a:t>: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byste</a:t>
            </a:r>
            <a:r>
              <a:rPr lang="en-US" i="1" dirty="0"/>
              <a:t> to, </a:t>
            </a:r>
            <a:r>
              <a:rPr lang="en-US" i="1" dirty="0" err="1"/>
              <a:t>jakoby</a:t>
            </a:r>
            <a:r>
              <a:rPr lang="en-US" i="1" dirty="0"/>
              <a:t> </a:t>
            </a:r>
            <a:r>
              <a:rPr lang="en-US" i="1" dirty="0" err="1"/>
              <a:t>vzal</a:t>
            </a:r>
            <a:r>
              <a:rPr lang="en-US" i="1" dirty="0"/>
              <a:t> do </a:t>
            </a:r>
            <a:r>
              <a:rPr lang="en-US" i="1" dirty="0" err="1"/>
              <a:t>svých</a:t>
            </a:r>
            <a:r>
              <a:rPr lang="en-US" i="1" dirty="0"/>
              <a:t> </a:t>
            </a:r>
            <a:r>
              <a:rPr lang="en-US" i="1" dirty="0" err="1"/>
              <a:t>rukou</a:t>
            </a:r>
            <a:r>
              <a:rPr lang="en-US" i="1" dirty="0"/>
              <a:t> …</a:t>
            </a:r>
            <a:endParaRPr lang="cs-CZ" dirty="0"/>
          </a:p>
          <a:p>
            <a:pPr marL="0" indent="0">
              <a:buNone/>
            </a:pPr>
            <a:r>
              <a:rPr lang="en-US" i="1" dirty="0"/>
              <a:t>Jakub: </a:t>
            </a:r>
            <a:r>
              <a:rPr lang="en-US" i="1" dirty="0" err="1"/>
              <a:t>Tak</a:t>
            </a:r>
            <a:r>
              <a:rPr lang="en-US" i="1" dirty="0"/>
              <a:t>. </a:t>
            </a:r>
            <a:r>
              <a:rPr lang="en-US" i="1" dirty="0" err="1"/>
              <a:t>Kdyby</a:t>
            </a:r>
            <a:r>
              <a:rPr lang="en-US" i="1" dirty="0"/>
              <a:t> ta </a:t>
            </a:r>
            <a:r>
              <a:rPr lang="en-US" i="1" dirty="0" err="1"/>
              <a:t>možnost</a:t>
            </a:r>
            <a:r>
              <a:rPr lang="en-US" i="1" dirty="0"/>
              <a:t> </a:t>
            </a:r>
            <a:r>
              <a:rPr lang="en-US" i="1" dirty="0" err="1"/>
              <a:t>byla</a:t>
            </a:r>
            <a:r>
              <a:rPr lang="en-US" i="1" dirty="0"/>
              <a:t> … </a:t>
            </a:r>
            <a:r>
              <a:rPr lang="en-US" i="1" dirty="0" err="1"/>
              <a:t>Měl</a:t>
            </a:r>
            <a:r>
              <a:rPr lang="en-US" i="1" dirty="0"/>
              <a:t> by </a:t>
            </a:r>
            <a:r>
              <a:rPr lang="en-US" i="1" dirty="0" err="1"/>
              <a:t>mít</a:t>
            </a:r>
            <a:r>
              <a:rPr lang="en-US" i="1" dirty="0"/>
              <a:t> </a:t>
            </a:r>
            <a:r>
              <a:rPr lang="en-US" i="1" dirty="0" err="1"/>
              <a:t>člověk</a:t>
            </a:r>
            <a:r>
              <a:rPr lang="en-US" i="1" dirty="0"/>
              <a:t>  </a:t>
            </a:r>
            <a:r>
              <a:rPr lang="en-US" i="1" dirty="0" err="1"/>
              <a:t>možnost</a:t>
            </a:r>
            <a:r>
              <a:rPr lang="en-US" i="1" dirty="0"/>
              <a:t> </a:t>
            </a:r>
            <a:r>
              <a:rPr lang="en-US" i="1" dirty="0" err="1"/>
              <a:t>té</a:t>
            </a:r>
            <a:r>
              <a:rPr lang="en-US" i="1" dirty="0"/>
              <a:t> </a:t>
            </a:r>
            <a:r>
              <a:rPr lang="en-US" i="1" dirty="0" err="1"/>
              <a:t>volby</a:t>
            </a:r>
            <a:r>
              <a:rPr lang="en-US" i="1" dirty="0"/>
              <a:t>. </a:t>
            </a:r>
            <a:r>
              <a:rPr lang="en-US" i="1" dirty="0" err="1"/>
              <a:t>Prostě</a:t>
            </a:r>
            <a:r>
              <a:rPr lang="en-US" i="1" dirty="0"/>
              <a:t> </a:t>
            </a:r>
            <a:r>
              <a:rPr lang="en-US" i="1" dirty="0" err="1"/>
              <a:t>když</a:t>
            </a:r>
            <a:r>
              <a:rPr lang="en-US" i="1" dirty="0"/>
              <a:t> je v </a:t>
            </a:r>
            <a:r>
              <a:rPr lang="en-US" i="1" dirty="0" err="1"/>
              <a:t>takovém</a:t>
            </a:r>
            <a:r>
              <a:rPr lang="en-US" i="1" dirty="0"/>
              <a:t> </a:t>
            </a:r>
            <a:r>
              <a:rPr lang="en-US" i="1" dirty="0" err="1"/>
              <a:t>stádiu</a:t>
            </a:r>
            <a:r>
              <a:rPr lang="en-US" i="1" dirty="0"/>
              <a:t> </a:t>
            </a:r>
            <a:r>
              <a:rPr lang="en-US" i="1" dirty="0" err="1"/>
              <a:t>nějakým</a:t>
            </a:r>
            <a:r>
              <a:rPr lang="en-US" i="1" dirty="0"/>
              <a:t>. </a:t>
            </a:r>
            <a:r>
              <a:rPr lang="en-US" i="1" dirty="0" err="1"/>
              <a:t>Lepší</a:t>
            </a:r>
            <a:r>
              <a:rPr lang="en-US" i="1" dirty="0"/>
              <a:t> </a:t>
            </a:r>
            <a:r>
              <a:rPr lang="en-US" i="1" dirty="0" err="1"/>
              <a:t>už</a:t>
            </a:r>
            <a:r>
              <a:rPr lang="en-US" i="1" dirty="0"/>
              <a:t> to </a:t>
            </a:r>
            <a:r>
              <a:rPr lang="en-US" i="1" dirty="0" err="1"/>
              <a:t>nikdy</a:t>
            </a:r>
            <a:r>
              <a:rPr lang="en-US" i="1" dirty="0"/>
              <a:t> </a:t>
            </a:r>
            <a:r>
              <a:rPr lang="en-US" i="1" dirty="0" err="1"/>
              <a:t>nebude</a:t>
            </a:r>
            <a:r>
              <a:rPr lang="en-US" i="1" dirty="0"/>
              <a:t>. A </a:t>
            </a:r>
            <a:r>
              <a:rPr lang="en-US" i="1" dirty="0" err="1"/>
              <a:t>bude</a:t>
            </a:r>
            <a:r>
              <a:rPr lang="en-US" i="1" dirty="0"/>
              <a:t> to </a:t>
            </a:r>
            <a:r>
              <a:rPr lang="en-US" i="1" dirty="0" err="1"/>
              <a:t>jenom</a:t>
            </a:r>
            <a:r>
              <a:rPr lang="en-US" i="1" dirty="0"/>
              <a:t> </a:t>
            </a:r>
            <a:r>
              <a:rPr lang="en-US" i="1" dirty="0" err="1"/>
              <a:t>horší</a:t>
            </a:r>
            <a:r>
              <a:rPr lang="en-US" i="1" dirty="0"/>
              <a:t>,  </a:t>
            </a:r>
            <a:r>
              <a:rPr lang="en-US" i="1" dirty="0" err="1"/>
              <a:t>samozřejmě</a:t>
            </a:r>
            <a:r>
              <a:rPr lang="en-US" i="1" dirty="0"/>
              <a:t>. No a </a:t>
            </a:r>
            <a:r>
              <a:rPr lang="en-US" i="1" dirty="0" err="1"/>
              <a:t>proč</a:t>
            </a:r>
            <a:r>
              <a:rPr lang="en-US" i="1" dirty="0"/>
              <a:t> </a:t>
            </a:r>
            <a:r>
              <a:rPr lang="en-US" i="1" dirty="0" err="1"/>
              <a:t>potom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žiješ</a:t>
            </a:r>
            <a:r>
              <a:rPr lang="en-US" i="1" dirty="0"/>
              <a:t>, </a:t>
            </a:r>
            <a:r>
              <a:rPr lang="en-US" i="1" dirty="0" err="1"/>
              <a:t>stejně</a:t>
            </a:r>
            <a:r>
              <a:rPr lang="en-US" i="1" dirty="0"/>
              <a:t> </a:t>
            </a:r>
            <a:r>
              <a:rPr lang="en-US" i="1" dirty="0" err="1"/>
              <a:t>nemůžeš</a:t>
            </a:r>
            <a:r>
              <a:rPr lang="en-US" i="1" dirty="0"/>
              <a:t> </a:t>
            </a:r>
            <a:r>
              <a:rPr lang="en-US" i="1" dirty="0" err="1"/>
              <a:t>nic</a:t>
            </a:r>
            <a:r>
              <a:rPr lang="en-US" i="1" dirty="0"/>
              <a:t> </a:t>
            </a:r>
            <a:r>
              <a:rPr lang="en-US" i="1" dirty="0" err="1"/>
              <a:t>dělat</a:t>
            </a:r>
            <a:r>
              <a:rPr lang="en-US" i="1" dirty="0"/>
              <a:t>, </a:t>
            </a:r>
            <a:r>
              <a:rPr lang="en-US" i="1" dirty="0" err="1"/>
              <a:t>jenom</a:t>
            </a:r>
            <a:r>
              <a:rPr lang="en-US" i="1" dirty="0"/>
              <a:t> se </a:t>
            </a:r>
            <a:r>
              <a:rPr lang="en-US" i="1" dirty="0" err="1"/>
              <a:t>dívat</a:t>
            </a:r>
            <a:r>
              <a:rPr lang="en-US" i="1" dirty="0"/>
              <a:t> ..., to je </a:t>
            </a:r>
            <a:r>
              <a:rPr lang="en-US" i="1" dirty="0" err="1"/>
              <a:t>zbytečné</a:t>
            </a:r>
            <a:r>
              <a:rPr lang="en-US" i="1" dirty="0"/>
              <a:t> </a:t>
            </a:r>
            <a:r>
              <a:rPr lang="en-US" i="1" dirty="0" err="1"/>
              <a:t>už</a:t>
            </a:r>
            <a:r>
              <a:rPr lang="en-US" i="1" dirty="0"/>
              <a:t>.  To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myslím</a:t>
            </a:r>
            <a:r>
              <a:rPr lang="en-US" i="1" dirty="0"/>
              <a:t> </a:t>
            </a:r>
            <a:r>
              <a:rPr lang="en-US" i="1" dirty="0" err="1"/>
              <a:t>já</a:t>
            </a:r>
            <a:r>
              <a:rPr lang="en-US" i="1" dirty="0"/>
              <a:t>. </a:t>
            </a:r>
            <a:r>
              <a:rPr lang="en-US" i="1" dirty="0" err="1"/>
              <a:t>Jako</a:t>
            </a:r>
            <a:r>
              <a:rPr lang="en-US" i="1" dirty="0"/>
              <a:t>, </a:t>
            </a:r>
            <a:r>
              <a:rPr lang="en-US" i="1" dirty="0" err="1"/>
              <a:t>jestli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to </a:t>
            </a:r>
            <a:r>
              <a:rPr lang="en-US" i="1" dirty="0" err="1"/>
              <a:t>někdo</a:t>
            </a:r>
            <a:r>
              <a:rPr lang="en-US" i="1" dirty="0"/>
              <a:t> </a:t>
            </a:r>
            <a:r>
              <a:rPr lang="en-US" i="1" dirty="0" err="1"/>
              <a:t>zvolí</a:t>
            </a:r>
            <a:r>
              <a:rPr lang="en-US" i="1" dirty="0"/>
              <a:t> a </a:t>
            </a:r>
            <a:r>
              <a:rPr lang="en-US" i="1" dirty="0" err="1"/>
              <a:t>nebo</a:t>
            </a:r>
            <a:r>
              <a:rPr lang="en-US" i="1" dirty="0"/>
              <a:t> ne, to je </a:t>
            </a:r>
            <a:r>
              <a:rPr lang="en-US" i="1" dirty="0" err="1"/>
              <a:t>jeho</a:t>
            </a:r>
            <a:r>
              <a:rPr lang="en-US" i="1" dirty="0"/>
              <a:t> </a:t>
            </a:r>
            <a:r>
              <a:rPr lang="en-US" i="1" dirty="0" err="1"/>
              <a:t>věc</a:t>
            </a:r>
            <a:r>
              <a:rPr lang="en-US" i="1" dirty="0"/>
              <a:t> </a:t>
            </a:r>
            <a:r>
              <a:rPr lang="en-US" i="1" dirty="0" err="1"/>
              <a:t>už</a:t>
            </a:r>
            <a:r>
              <a:rPr lang="en-US" i="1" dirty="0"/>
              <a:t>. Jo? Ale ta </a:t>
            </a:r>
            <a:r>
              <a:rPr lang="en-US" i="1" dirty="0" err="1"/>
              <a:t>možnost</a:t>
            </a:r>
            <a:r>
              <a:rPr lang="en-US" i="1" dirty="0"/>
              <a:t> by </a:t>
            </a:r>
            <a:r>
              <a:rPr lang="en-US" i="1" dirty="0" err="1"/>
              <a:t>měla</a:t>
            </a:r>
            <a:r>
              <a:rPr lang="en-US" i="1" dirty="0"/>
              <a:t> </a:t>
            </a:r>
            <a:r>
              <a:rPr lang="en-US" i="1" dirty="0" err="1"/>
              <a:t>být</a:t>
            </a:r>
            <a:r>
              <a:rPr lang="en-US" i="1" dirty="0"/>
              <a:t> </a:t>
            </a:r>
            <a:r>
              <a:rPr lang="en-US" i="1" dirty="0" err="1"/>
              <a:t>podle</a:t>
            </a:r>
            <a:r>
              <a:rPr lang="en-US" i="1" dirty="0"/>
              <a:t> </a:t>
            </a:r>
            <a:r>
              <a:rPr lang="en-US" i="1" dirty="0" err="1"/>
              <a:t>mě</a:t>
            </a:r>
            <a:r>
              <a:rPr lang="en-US" i="1" dirty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2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Psychika</a:t>
            </a:r>
            <a:r>
              <a:rPr lang="en-US" i="1" dirty="0"/>
              <a:t>, to je </a:t>
            </a:r>
            <a:r>
              <a:rPr lang="en-US" i="1" dirty="0" err="1"/>
              <a:t>důležité</a:t>
            </a:r>
            <a:r>
              <a:rPr lang="en-US" i="1" dirty="0"/>
              <a:t>. </a:t>
            </a:r>
            <a:r>
              <a:rPr lang="en-US" i="1" dirty="0" err="1"/>
              <a:t>Já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</a:t>
            </a:r>
            <a:r>
              <a:rPr lang="en-US" i="1" dirty="0" err="1"/>
              <a:t>byl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začátku</a:t>
            </a:r>
            <a:r>
              <a:rPr lang="en-US" i="1" dirty="0"/>
              <a:t> </a:t>
            </a:r>
            <a:r>
              <a:rPr lang="en-US" i="1" dirty="0" err="1"/>
              <a:t>rozhodnutý</a:t>
            </a:r>
            <a:r>
              <a:rPr lang="en-US" i="1" dirty="0"/>
              <a:t> </a:t>
            </a:r>
            <a:r>
              <a:rPr lang="en-US" i="1" dirty="0" err="1"/>
              <a:t>skončit</a:t>
            </a:r>
            <a:r>
              <a:rPr lang="en-US" i="1" dirty="0"/>
              <a:t>. </a:t>
            </a:r>
            <a:r>
              <a:rPr lang="en-US" i="1" dirty="0" err="1"/>
              <a:t>Hlavně</a:t>
            </a:r>
            <a:r>
              <a:rPr lang="en-US" i="1" dirty="0"/>
              <a:t> </a:t>
            </a:r>
            <a:r>
              <a:rPr lang="en-US" i="1" dirty="0" err="1"/>
              <a:t>kvůli</a:t>
            </a:r>
            <a:r>
              <a:rPr lang="en-US" i="1" dirty="0"/>
              <a:t> </a:t>
            </a:r>
            <a:r>
              <a:rPr lang="en-US" i="1" dirty="0" err="1"/>
              <a:t>té</a:t>
            </a:r>
            <a:r>
              <a:rPr lang="en-US" i="1" dirty="0"/>
              <a:t> </a:t>
            </a:r>
            <a:r>
              <a:rPr lang="en-US" i="1" dirty="0" err="1"/>
              <a:t>bezmoci</a:t>
            </a:r>
            <a:r>
              <a:rPr lang="en-US" i="1" dirty="0"/>
              <a:t>. </a:t>
            </a:r>
            <a:r>
              <a:rPr lang="en-US" i="1" dirty="0" err="1"/>
              <a:t>Když</a:t>
            </a:r>
            <a:r>
              <a:rPr lang="en-US" i="1" dirty="0"/>
              <a:t> to </a:t>
            </a:r>
            <a:r>
              <a:rPr lang="en-US" i="1" dirty="0" err="1"/>
              <a:t>vidíte</a:t>
            </a:r>
            <a:r>
              <a:rPr lang="en-US" i="1" dirty="0"/>
              <a:t>,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vás</a:t>
            </a:r>
            <a:r>
              <a:rPr lang="en-US" i="1" dirty="0"/>
              <a:t> to k </a:t>
            </a:r>
            <a:r>
              <a:rPr lang="en-US" i="1" dirty="0" err="1"/>
              <a:t>tomu</a:t>
            </a:r>
            <a:r>
              <a:rPr lang="en-US" i="1" dirty="0"/>
              <a:t> </a:t>
            </a:r>
            <a:r>
              <a:rPr lang="en-US" i="1" dirty="0" err="1"/>
              <a:t>žene</a:t>
            </a:r>
            <a:r>
              <a:rPr lang="en-US" i="1" dirty="0"/>
              <a:t>. (…) (</a:t>
            </a:r>
            <a:r>
              <a:rPr lang="en-US" i="1" dirty="0" err="1"/>
              <a:t>Říkal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) </a:t>
            </a:r>
            <a:r>
              <a:rPr lang="en-US" i="1" dirty="0" err="1"/>
              <a:t>Takový</a:t>
            </a:r>
            <a:r>
              <a:rPr lang="en-US" i="1" dirty="0"/>
              <a:t> </a:t>
            </a:r>
            <a:r>
              <a:rPr lang="en-US" i="1" dirty="0" err="1"/>
              <a:t>život</a:t>
            </a:r>
            <a:r>
              <a:rPr lang="en-US" i="1" dirty="0"/>
              <a:t> </a:t>
            </a:r>
            <a:r>
              <a:rPr lang="en-US" i="1" dirty="0" err="1"/>
              <a:t>stejně</a:t>
            </a:r>
            <a:r>
              <a:rPr lang="en-US" i="1" dirty="0"/>
              <a:t> </a:t>
            </a:r>
            <a:r>
              <a:rPr lang="en-US" i="1" dirty="0" err="1"/>
              <a:t>nemá</a:t>
            </a:r>
            <a:r>
              <a:rPr lang="en-US" i="1" dirty="0"/>
              <a:t> </a:t>
            </a:r>
            <a:r>
              <a:rPr lang="en-US" i="1" dirty="0" err="1"/>
              <a:t>cenu</a:t>
            </a:r>
            <a:r>
              <a:rPr lang="en-US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V</a:t>
            </a:r>
            <a:r>
              <a:rPr lang="en-US" i="1" dirty="0" smtClean="0"/>
              <a:t>: </a:t>
            </a:r>
            <a:r>
              <a:rPr lang="en-US" i="1" dirty="0"/>
              <a:t>A </a:t>
            </a:r>
            <a:r>
              <a:rPr lang="en-US" i="1" dirty="0" err="1"/>
              <a:t>jak</a:t>
            </a:r>
            <a:r>
              <a:rPr lang="en-US" i="1" dirty="0"/>
              <a:t> je to </a:t>
            </a:r>
            <a:r>
              <a:rPr lang="en-US" i="1" dirty="0" err="1"/>
              <a:t>teď</a:t>
            </a:r>
            <a:r>
              <a:rPr lang="en-US" i="1" dirty="0"/>
              <a:t>?</a:t>
            </a:r>
            <a:endParaRPr lang="cs-CZ" dirty="0"/>
          </a:p>
          <a:p>
            <a:pPr marL="0" indent="0">
              <a:buNone/>
            </a:pPr>
            <a:r>
              <a:rPr lang="en-US" i="1" dirty="0" err="1"/>
              <a:t>Přehodnotil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to a </a:t>
            </a:r>
            <a:r>
              <a:rPr lang="en-US" i="1" dirty="0" err="1"/>
              <a:t>rozhodl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se,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už</a:t>
            </a:r>
            <a:r>
              <a:rPr lang="en-US" i="1" dirty="0"/>
              <a:t> ne (</a:t>
            </a:r>
            <a:r>
              <a:rPr lang="en-US" i="1" dirty="0" err="1"/>
              <a:t>nechci</a:t>
            </a:r>
            <a:r>
              <a:rPr lang="en-US" i="1" dirty="0"/>
              <a:t> </a:t>
            </a:r>
            <a:r>
              <a:rPr lang="en-US" i="1" dirty="0" err="1"/>
              <a:t>eutanázii</a:t>
            </a:r>
            <a:r>
              <a:rPr lang="en-US" i="1" dirty="0"/>
              <a:t>). (…) </a:t>
            </a:r>
            <a:r>
              <a:rPr lang="en-US" i="1" dirty="0" err="1"/>
              <a:t>Já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</a:t>
            </a:r>
            <a:r>
              <a:rPr lang="en-US" i="1" dirty="0" err="1"/>
              <a:t>předtím</a:t>
            </a:r>
            <a:r>
              <a:rPr lang="en-US" i="1" dirty="0"/>
              <a:t> </a:t>
            </a:r>
            <a:r>
              <a:rPr lang="en-US" i="1" dirty="0" err="1"/>
              <a:t>vypl</a:t>
            </a:r>
            <a:r>
              <a:rPr lang="en-US" i="1" dirty="0"/>
              <a:t> </a:t>
            </a:r>
            <a:r>
              <a:rPr lang="en-US" i="1" dirty="0" err="1"/>
              <a:t>telefon</a:t>
            </a:r>
            <a:r>
              <a:rPr lang="en-US" i="1" dirty="0"/>
              <a:t>, </a:t>
            </a:r>
            <a:r>
              <a:rPr lang="en-US" i="1" dirty="0" err="1"/>
              <a:t>nikomu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nic</a:t>
            </a:r>
            <a:r>
              <a:rPr lang="en-US" i="1" dirty="0"/>
              <a:t> </a:t>
            </a:r>
            <a:r>
              <a:rPr lang="en-US" i="1" dirty="0" err="1"/>
              <a:t>neodpovídal</a:t>
            </a:r>
            <a:r>
              <a:rPr lang="en-US" i="1" dirty="0"/>
              <a:t>, </a:t>
            </a:r>
            <a:r>
              <a:rPr lang="en-US" i="1" dirty="0" err="1"/>
              <a:t>říkal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„</a:t>
            </a:r>
            <a:r>
              <a:rPr lang="en-US" i="1" dirty="0" err="1"/>
              <a:t>nikoho</a:t>
            </a:r>
            <a:r>
              <a:rPr lang="en-US" i="1" dirty="0"/>
              <a:t> </a:t>
            </a:r>
            <a:r>
              <a:rPr lang="en-US" i="1" dirty="0" err="1"/>
              <a:t>nechci</a:t>
            </a:r>
            <a:r>
              <a:rPr lang="en-US" i="1" dirty="0"/>
              <a:t>, s </a:t>
            </a:r>
            <a:r>
              <a:rPr lang="en-US" i="1" dirty="0" err="1"/>
              <a:t>nikým</a:t>
            </a:r>
            <a:r>
              <a:rPr lang="en-US" i="1" dirty="0"/>
              <a:t> se </a:t>
            </a:r>
            <a:r>
              <a:rPr lang="en-US" i="1" dirty="0" err="1"/>
              <a:t>nechci</a:t>
            </a:r>
            <a:r>
              <a:rPr lang="en-US" i="1" dirty="0"/>
              <a:t> </a:t>
            </a:r>
            <a:r>
              <a:rPr lang="en-US" i="1" dirty="0" err="1"/>
              <a:t>bavit</a:t>
            </a:r>
            <a:r>
              <a:rPr lang="en-US" i="1" dirty="0"/>
              <a:t>“. </a:t>
            </a:r>
            <a:r>
              <a:rPr lang="en-US" i="1" dirty="0" err="1"/>
              <a:t>Teď</a:t>
            </a:r>
            <a:r>
              <a:rPr lang="en-US" i="1" dirty="0"/>
              <a:t> ty </a:t>
            </a:r>
            <a:r>
              <a:rPr lang="en-US" i="1" dirty="0" err="1"/>
              <a:t>kontakty</a:t>
            </a:r>
            <a:r>
              <a:rPr lang="en-US" i="1" dirty="0"/>
              <a:t> </a:t>
            </a:r>
            <a:r>
              <a:rPr lang="en-US" i="1" dirty="0" err="1"/>
              <a:t>obnovuju</a:t>
            </a:r>
            <a:r>
              <a:rPr lang="en-US" i="1" dirty="0"/>
              <a:t>. </a:t>
            </a:r>
            <a:r>
              <a:rPr lang="en-US" i="1" dirty="0" err="1"/>
              <a:t>Sestřičky</a:t>
            </a:r>
            <a:r>
              <a:rPr lang="en-US" i="1" dirty="0"/>
              <a:t> </a:t>
            </a:r>
            <a:r>
              <a:rPr lang="en-US" i="1" dirty="0" err="1"/>
              <a:t>mě</a:t>
            </a:r>
            <a:r>
              <a:rPr lang="en-US" i="1" dirty="0"/>
              <a:t> </a:t>
            </a:r>
            <a:r>
              <a:rPr lang="en-US" i="1" dirty="0" err="1"/>
              <a:t>přesvědčily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to </a:t>
            </a:r>
            <a:r>
              <a:rPr lang="en-US" i="1" dirty="0" err="1"/>
              <a:t>chce</a:t>
            </a:r>
            <a:r>
              <a:rPr lang="en-US" i="1" dirty="0"/>
              <a:t> </a:t>
            </a:r>
            <a:r>
              <a:rPr lang="en-US" i="1" dirty="0" err="1"/>
              <a:t>kontakt</a:t>
            </a:r>
            <a:r>
              <a:rPr lang="en-US" i="1" dirty="0"/>
              <a:t> a </a:t>
            </a:r>
            <a:r>
              <a:rPr lang="en-US" i="1" dirty="0" err="1"/>
              <a:t>změnit</a:t>
            </a:r>
            <a:r>
              <a:rPr lang="en-US" i="1" dirty="0"/>
              <a:t> to. A </a:t>
            </a:r>
            <a:r>
              <a:rPr lang="en-US" i="1" dirty="0" err="1"/>
              <a:t>pomohly</a:t>
            </a:r>
            <a:r>
              <a:rPr lang="en-US" i="1" dirty="0"/>
              <a:t> mi </a:t>
            </a:r>
            <a:r>
              <a:rPr lang="en-US" i="1" dirty="0" err="1"/>
              <a:t>psychicky</a:t>
            </a:r>
            <a:r>
              <a:rPr lang="en-US" i="1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2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Pohodlí domova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err="1"/>
              <a:t>Denní</a:t>
            </a:r>
            <a:r>
              <a:rPr lang="en-US" i="1" dirty="0"/>
              <a:t> </a:t>
            </a:r>
            <a:r>
              <a:rPr lang="en-US" i="1" dirty="0" err="1"/>
              <a:t>režim</a:t>
            </a:r>
            <a:r>
              <a:rPr lang="en-US" i="1" dirty="0"/>
              <a:t> </a:t>
            </a:r>
            <a:r>
              <a:rPr lang="en-US" i="1" dirty="0" err="1"/>
              <a:t>řídím</a:t>
            </a:r>
            <a:r>
              <a:rPr lang="en-US" i="1" dirty="0"/>
              <a:t> </a:t>
            </a:r>
            <a:r>
              <a:rPr lang="en-US" i="1" dirty="0" err="1"/>
              <a:t>podle</a:t>
            </a:r>
            <a:r>
              <a:rPr lang="en-US" i="1" dirty="0"/>
              <a:t> </a:t>
            </a:r>
            <a:r>
              <a:rPr lang="en-US" i="1" dirty="0" err="1"/>
              <a:t>toho</a:t>
            </a:r>
            <a:r>
              <a:rPr lang="en-US" i="1" dirty="0"/>
              <a:t>, co to </a:t>
            </a:r>
            <a:r>
              <a:rPr lang="en-US" i="1" dirty="0" err="1"/>
              <a:t>tělo</a:t>
            </a:r>
            <a:r>
              <a:rPr lang="en-US" i="1" dirty="0"/>
              <a:t> </a:t>
            </a:r>
            <a:r>
              <a:rPr lang="en-US" i="1" dirty="0" err="1"/>
              <a:t>chce</a:t>
            </a:r>
            <a:r>
              <a:rPr lang="en-US" i="1" dirty="0"/>
              <a:t>. Jo? </a:t>
            </a:r>
            <a:r>
              <a:rPr lang="en-US" i="1" dirty="0" err="1"/>
              <a:t>Což</a:t>
            </a:r>
            <a:r>
              <a:rPr lang="en-US" i="1" dirty="0"/>
              <a:t> v </a:t>
            </a:r>
            <a:r>
              <a:rPr lang="en-US" i="1" dirty="0" err="1"/>
              <a:t>nemocnici</a:t>
            </a:r>
            <a:r>
              <a:rPr lang="en-US" i="1" dirty="0"/>
              <a:t>, </a:t>
            </a:r>
            <a:r>
              <a:rPr lang="en-US" i="1" dirty="0" err="1"/>
              <a:t>chápu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to </a:t>
            </a:r>
            <a:r>
              <a:rPr lang="en-US" i="1" dirty="0" err="1"/>
              <a:t>nejde</a:t>
            </a:r>
            <a:r>
              <a:rPr lang="en-US" i="1" dirty="0"/>
              <a:t>.  A tam </a:t>
            </a:r>
            <a:r>
              <a:rPr lang="en-US" i="1" dirty="0" err="1"/>
              <a:t>vám</a:t>
            </a:r>
            <a:r>
              <a:rPr lang="en-US" i="1" dirty="0"/>
              <a:t> </a:t>
            </a:r>
            <a:r>
              <a:rPr lang="en-US" i="1" dirty="0" err="1"/>
              <a:t>nandaj</a:t>
            </a:r>
            <a:r>
              <a:rPr lang="en-US" i="1" dirty="0"/>
              <a:t> </a:t>
            </a:r>
            <a:r>
              <a:rPr lang="en-US" i="1" dirty="0" err="1"/>
              <a:t>oběd</a:t>
            </a:r>
            <a:r>
              <a:rPr lang="en-US" i="1" dirty="0"/>
              <a:t> a </a:t>
            </a:r>
            <a:r>
              <a:rPr lang="en-US" i="1" dirty="0" err="1"/>
              <a:t>teď</a:t>
            </a:r>
            <a:r>
              <a:rPr lang="en-US" i="1" dirty="0"/>
              <a:t> to </a:t>
            </a:r>
            <a:r>
              <a:rPr lang="en-US" i="1" dirty="0" err="1"/>
              <a:t>sníš</a:t>
            </a:r>
            <a:r>
              <a:rPr lang="en-US" i="1" dirty="0"/>
              <a:t>,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shledanou</a:t>
            </a:r>
            <a:r>
              <a:rPr lang="en-US" i="1" dirty="0"/>
              <a:t>. (…) Je tam </a:t>
            </a:r>
            <a:r>
              <a:rPr lang="en-US" i="1" dirty="0" err="1"/>
              <a:t>teplo</a:t>
            </a:r>
            <a:r>
              <a:rPr lang="en-US" i="1" dirty="0"/>
              <a:t>, </a:t>
            </a:r>
            <a:r>
              <a:rPr lang="en-US" i="1" dirty="0" err="1"/>
              <a:t>nemáte</a:t>
            </a:r>
            <a:r>
              <a:rPr lang="en-US" i="1" dirty="0"/>
              <a:t> </a:t>
            </a:r>
            <a:r>
              <a:rPr lang="en-US" i="1" dirty="0" err="1"/>
              <a:t>kam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dát</a:t>
            </a:r>
            <a:r>
              <a:rPr lang="en-US" i="1" dirty="0"/>
              <a:t> </a:t>
            </a:r>
            <a:r>
              <a:rPr lang="en-US" i="1" dirty="0" err="1"/>
              <a:t>pití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jo, </a:t>
            </a:r>
            <a:r>
              <a:rPr lang="en-US" i="1" dirty="0" err="1"/>
              <a:t>pijete</a:t>
            </a:r>
            <a:r>
              <a:rPr lang="en-US" i="1" dirty="0"/>
              <a:t> </a:t>
            </a:r>
            <a:r>
              <a:rPr lang="en-US" i="1" dirty="0" err="1"/>
              <a:t>teplý</a:t>
            </a:r>
            <a:r>
              <a:rPr lang="en-US" i="1" dirty="0"/>
              <a:t> </a:t>
            </a:r>
            <a:r>
              <a:rPr lang="en-US" i="1" dirty="0" err="1"/>
              <a:t>nějaký</a:t>
            </a:r>
            <a:r>
              <a:rPr lang="en-US" i="1" dirty="0"/>
              <a:t> </a:t>
            </a:r>
            <a:r>
              <a:rPr lang="en-US" i="1" dirty="0" err="1"/>
              <a:t>limonády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něco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jejich</a:t>
            </a:r>
            <a:r>
              <a:rPr lang="en-US" i="1" dirty="0"/>
              <a:t> </a:t>
            </a:r>
            <a:r>
              <a:rPr lang="en-US" i="1" dirty="0" err="1"/>
              <a:t>čaj</a:t>
            </a:r>
            <a:r>
              <a:rPr lang="en-US" i="1" dirty="0"/>
              <a:t> </a:t>
            </a:r>
            <a:r>
              <a:rPr lang="en-US" i="1" dirty="0" err="1"/>
              <a:t>nemocniční</a:t>
            </a:r>
            <a:r>
              <a:rPr lang="en-US" i="1" dirty="0"/>
              <a:t>. Je to </a:t>
            </a:r>
            <a:r>
              <a:rPr lang="en-US" i="1" dirty="0" err="1"/>
              <a:t>strašná</a:t>
            </a:r>
            <a:r>
              <a:rPr lang="en-US" i="1" dirty="0"/>
              <a:t> </a:t>
            </a:r>
            <a:r>
              <a:rPr lang="en-US" i="1" dirty="0" err="1"/>
              <a:t>výhoda</a:t>
            </a:r>
            <a:r>
              <a:rPr lang="en-US" i="1" dirty="0"/>
              <a:t>, </a:t>
            </a:r>
            <a:r>
              <a:rPr lang="en-US" i="1" dirty="0" err="1"/>
              <a:t>být</a:t>
            </a:r>
            <a:r>
              <a:rPr lang="en-US" i="1" dirty="0"/>
              <a:t> </a:t>
            </a:r>
            <a:r>
              <a:rPr lang="en-US" i="1" dirty="0" err="1"/>
              <a:t>doma</a:t>
            </a:r>
            <a:r>
              <a:rPr lang="en-US" i="1" dirty="0"/>
              <a:t> a </a:t>
            </a:r>
            <a:r>
              <a:rPr lang="en-US" i="1" dirty="0" err="1"/>
              <a:t>řídit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to </a:t>
            </a:r>
            <a:r>
              <a:rPr lang="en-US" i="1" dirty="0" err="1"/>
              <a:t>podle</a:t>
            </a:r>
            <a:r>
              <a:rPr lang="en-US" i="1" dirty="0"/>
              <a:t> </a:t>
            </a:r>
            <a:r>
              <a:rPr lang="en-US" i="1" dirty="0" err="1"/>
              <a:t>sebe</a:t>
            </a:r>
            <a:r>
              <a:rPr lang="en-US" i="1" dirty="0"/>
              <a:t>.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chci</a:t>
            </a:r>
            <a:r>
              <a:rPr lang="en-US" i="1" dirty="0"/>
              <a:t> </a:t>
            </a:r>
            <a:r>
              <a:rPr lang="en-US" i="1" dirty="0" err="1"/>
              <a:t>lehnout</a:t>
            </a:r>
            <a:r>
              <a:rPr lang="en-US" i="1" dirty="0"/>
              <a:t>,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lehnu</a:t>
            </a:r>
            <a:r>
              <a:rPr lang="en-US" i="1" dirty="0"/>
              <a:t>.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chci</a:t>
            </a:r>
            <a:r>
              <a:rPr lang="en-US" i="1" dirty="0"/>
              <a:t> </a:t>
            </a:r>
            <a:r>
              <a:rPr lang="en-US" i="1" dirty="0" err="1"/>
              <a:t>koukat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televizi</a:t>
            </a:r>
            <a:r>
              <a:rPr lang="en-US" i="1" dirty="0"/>
              <a:t>, </a:t>
            </a:r>
            <a:r>
              <a:rPr lang="en-US" i="1" dirty="0" err="1"/>
              <a:t>koukám</a:t>
            </a:r>
            <a:r>
              <a:rPr lang="en-US" i="1" dirty="0"/>
              <a:t>,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chci</a:t>
            </a:r>
            <a:r>
              <a:rPr lang="en-US" i="1" dirty="0"/>
              <a:t> </a:t>
            </a:r>
            <a:r>
              <a:rPr lang="en-US" i="1" dirty="0" err="1"/>
              <a:t>číst</a:t>
            </a:r>
            <a:r>
              <a:rPr lang="en-US" i="1" dirty="0"/>
              <a:t>, </a:t>
            </a:r>
            <a:r>
              <a:rPr lang="en-US" i="1" dirty="0" err="1"/>
              <a:t>čtu</a:t>
            </a:r>
            <a:r>
              <a:rPr lang="en-US" i="1" dirty="0"/>
              <a:t>. A </a:t>
            </a:r>
            <a:r>
              <a:rPr lang="en-US" i="1" dirty="0" err="1"/>
              <a:t>když</a:t>
            </a:r>
            <a:r>
              <a:rPr lang="en-US" i="1" dirty="0"/>
              <a:t> se </a:t>
            </a:r>
            <a:r>
              <a:rPr lang="en-US" i="1" dirty="0" err="1"/>
              <a:t>chci</a:t>
            </a:r>
            <a:r>
              <a:rPr lang="en-US" i="1" dirty="0"/>
              <a:t> </a:t>
            </a:r>
            <a:r>
              <a:rPr lang="en-US" i="1" dirty="0" err="1"/>
              <a:t>mazlit</a:t>
            </a:r>
            <a:r>
              <a:rPr lang="en-US" i="1" dirty="0"/>
              <a:t> s </a:t>
            </a:r>
            <a:r>
              <a:rPr lang="en-US" i="1" dirty="0" err="1"/>
              <a:t>kočičkou</a:t>
            </a:r>
            <a:r>
              <a:rPr lang="en-US" i="1" dirty="0"/>
              <a:t>, </a:t>
            </a:r>
            <a:r>
              <a:rPr lang="en-US" i="1" dirty="0" err="1"/>
              <a:t>tak</a:t>
            </a:r>
            <a:r>
              <a:rPr lang="en-US" i="1" dirty="0"/>
              <a:t> se </a:t>
            </a:r>
            <a:r>
              <a:rPr lang="en-US" i="1" dirty="0" err="1"/>
              <a:t>mazlim</a:t>
            </a:r>
            <a:r>
              <a:rPr lang="en-US" i="1" dirty="0"/>
              <a:t> s </a:t>
            </a:r>
            <a:r>
              <a:rPr lang="en-US" i="1" dirty="0" err="1"/>
              <a:t>kočičkou</a:t>
            </a:r>
            <a:r>
              <a:rPr lang="en-US" i="1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6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Úleva hospice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Hospic jako</a:t>
            </a:r>
          </a:p>
          <a:p>
            <a:pPr>
              <a:buFontTx/>
              <a:buChar char="-"/>
            </a:pPr>
            <a:r>
              <a:rPr lang="cs-CZ" dirty="0" smtClean="0"/>
              <a:t>místo, kde reagují na mé potřeby  (paní Hana)</a:t>
            </a:r>
          </a:p>
          <a:p>
            <a:pPr>
              <a:buFontTx/>
              <a:buChar char="-"/>
            </a:pPr>
            <a:r>
              <a:rPr lang="cs-CZ" dirty="0" smtClean="0"/>
              <a:t>místo, kde umí zvládat mou bolest a nejsem sám (pan Ivan)</a:t>
            </a:r>
          </a:p>
          <a:p>
            <a:pPr>
              <a:buFontTx/>
              <a:buChar char="-"/>
            </a:pPr>
            <a:r>
              <a:rPr lang="cs-CZ" dirty="0" smtClean="0"/>
              <a:t>místo, které naplňuje mé psychické potřeby (paní Zuzana)</a:t>
            </a:r>
          </a:p>
          <a:p>
            <a:pPr>
              <a:buFontTx/>
              <a:buChar char="-"/>
            </a:pPr>
            <a:r>
              <a:rPr lang="cs-CZ" dirty="0" smtClean="0"/>
              <a:t>místo, kde můžu umírat, aniž by u toho musely být mé děti (paní Hana)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08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 smtClean="0"/>
              <a:t>Komunikace s onkologickými pacienty (</a:t>
            </a:r>
            <a:r>
              <a:rPr lang="it-IT" sz="5400" dirty="0" smtClean="0"/>
              <a:t>Exley </a:t>
            </a:r>
            <a:r>
              <a:rPr lang="it-IT" sz="5400" dirty="0"/>
              <a:t>et al 2005, Mahtani-Chugani et al 2010</a:t>
            </a:r>
            <a:r>
              <a:rPr lang="it-IT" sz="5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97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7"/>
            <a:ext cx="8568952" cy="51125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750" dirty="0"/>
              <a:t>1) </a:t>
            </a:r>
            <a:r>
              <a:rPr lang="cs-CZ" sz="3750" dirty="0" smtClean="0"/>
              <a:t>Sekularizace</a:t>
            </a:r>
            <a:endParaRPr lang="en-GB" sz="1800" dirty="0"/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2</a:t>
            </a:r>
            <a:r>
              <a:rPr lang="cs-CZ" sz="3750" dirty="0" smtClean="0"/>
              <a:t>) </a:t>
            </a:r>
            <a:r>
              <a:rPr lang="cs-CZ" sz="3750" dirty="0" err="1" smtClean="0"/>
              <a:t>Medikalizace</a:t>
            </a:r>
            <a:r>
              <a:rPr lang="cs-CZ" sz="3750" dirty="0" smtClean="0"/>
              <a:t>, medicínské inovace</a:t>
            </a:r>
            <a:endParaRPr lang="cs-CZ" sz="3750" dirty="0"/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3) </a:t>
            </a:r>
            <a:r>
              <a:rPr lang="cs-CZ" sz="3750" dirty="0" smtClean="0"/>
              <a:t>Demografické změny </a:t>
            </a:r>
          </a:p>
          <a:p>
            <a:pPr marL="0" indent="0">
              <a:buNone/>
            </a:pPr>
            <a:endParaRPr lang="cs-CZ" sz="3750" dirty="0" smtClean="0"/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 smtClean="0"/>
              <a:t>Nový typ zkušenosti a nový typ institucí – zkušenost </a:t>
            </a:r>
          </a:p>
          <a:p>
            <a:pPr marL="0" indent="0">
              <a:buNone/>
            </a:pPr>
            <a:r>
              <a:rPr lang="cs-CZ" sz="3750" dirty="0" smtClean="0"/>
              <a:t>     s terminální nemocí</a:t>
            </a:r>
          </a:p>
          <a:p>
            <a:pPr marL="0" indent="0">
              <a:buNone/>
            </a:pPr>
            <a:endParaRPr lang="cs-CZ" sz="375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4" name="Picture 2" descr="File:Original hypodermic syringe of Dr. Alexander Wood. Wellcome M0009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852936"/>
            <a:ext cx="2083330" cy="11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f/f5/Alexander_Wood_b.1817.jpg/220px-Alexander_Wood_b.1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86953"/>
            <a:ext cx="2088232" cy="27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WahYuCKMMHg/TheYs4PxruI/AAAAAAAAAQE/YU8jbVVEnJA/s320/Extreme+Un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86953"/>
            <a:ext cx="2808312" cy="16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nd-of-life-c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707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s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85064"/>
            <a:ext cx="26699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Komunikace mezi lékařem a pacientem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Lidé </a:t>
            </a:r>
            <a:r>
              <a:rPr lang="cs-CZ" dirty="0"/>
              <a:t>si pamatují </a:t>
            </a:r>
            <a:r>
              <a:rPr lang="cs-CZ" dirty="0" smtClean="0">
                <a:solidFill>
                  <a:srgbClr val="FF0000"/>
                </a:solidFill>
              </a:rPr>
              <a:t>… %</a:t>
            </a:r>
            <a:r>
              <a:rPr lang="cs-CZ" dirty="0" smtClean="0"/>
              <a:t> </a:t>
            </a:r>
            <a:r>
              <a:rPr lang="cs-CZ" dirty="0"/>
              <a:t>ze sdělení </a:t>
            </a:r>
            <a:r>
              <a:rPr lang="cs-CZ" dirty="0" smtClean="0"/>
              <a:t>lékaře (</a:t>
            </a:r>
            <a:r>
              <a:rPr lang="cs-CZ" dirty="0" err="1" smtClean="0"/>
              <a:t>Gessler</a:t>
            </a:r>
            <a:r>
              <a:rPr lang="cs-CZ" dirty="0" smtClean="0"/>
              <a:t> 2017).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Lékaři, kteří mluvili se svými pacienty o konci života, měli za úkol následně odhadnout, jaké budou mít jejich pacienti preference ohledně léčby a jednotlivých zákroků. Ukázalo se, že preference svých pacientů dokáží odhadnout z </a:t>
            </a:r>
            <a:r>
              <a:rPr lang="cs-CZ" dirty="0" smtClean="0">
                <a:solidFill>
                  <a:srgbClr val="FF0000"/>
                </a:solidFill>
              </a:rPr>
              <a:t>…. %</a:t>
            </a:r>
            <a:r>
              <a:rPr lang="cs-CZ" dirty="0" smtClean="0"/>
              <a:t> (</a:t>
            </a:r>
            <a:r>
              <a:rPr lang="cs-CZ" dirty="0" err="1" smtClean="0"/>
              <a:t>Fisher</a:t>
            </a:r>
            <a:r>
              <a:rPr lang="cs-CZ" dirty="0" smtClean="0"/>
              <a:t> et al 1998)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Ve výzkumu pacientů s rakovinou prostaty se ukázalo, že pojmu inkontinence rozumí  </a:t>
            </a:r>
            <a:r>
              <a:rPr lang="cs-CZ" dirty="0" smtClean="0">
                <a:solidFill>
                  <a:srgbClr val="FF0000"/>
                </a:solidFill>
              </a:rPr>
              <a:t>… %</a:t>
            </a:r>
            <a:r>
              <a:rPr lang="cs-CZ" dirty="0" smtClean="0"/>
              <a:t> z nich (</a:t>
            </a:r>
            <a:r>
              <a:rPr lang="cs-CZ" dirty="0" err="1" smtClean="0"/>
              <a:t>Kilbridge</a:t>
            </a:r>
            <a:r>
              <a:rPr lang="cs-CZ" dirty="0" smtClean="0"/>
              <a:t> </a:t>
            </a:r>
            <a:r>
              <a:rPr lang="cs-CZ" dirty="0"/>
              <a:t>et al 2009</a:t>
            </a:r>
            <a:r>
              <a:rPr lang="cs-CZ" dirty="0" smtClean="0"/>
              <a:t>).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Barber</a:t>
            </a:r>
            <a:r>
              <a:rPr lang="cs-CZ" dirty="0" smtClean="0"/>
              <a:t> </a:t>
            </a:r>
            <a:r>
              <a:rPr lang="cs-CZ" dirty="0"/>
              <a:t>et. al </a:t>
            </a:r>
            <a:r>
              <a:rPr lang="cs-CZ" dirty="0" smtClean="0"/>
              <a:t>2004) uvádí, že </a:t>
            </a:r>
            <a:r>
              <a:rPr lang="cs-CZ" dirty="0">
                <a:solidFill>
                  <a:srgbClr val="FF0000"/>
                </a:solidFill>
              </a:rPr>
              <a:t>… </a:t>
            </a:r>
            <a:r>
              <a:rPr lang="cs-CZ" dirty="0" smtClean="0">
                <a:solidFill>
                  <a:srgbClr val="FF0000"/>
                </a:solidFill>
              </a:rPr>
              <a:t>% </a:t>
            </a:r>
            <a:r>
              <a:rPr lang="cs-CZ" dirty="0" smtClean="0"/>
              <a:t>pacientů neužívá správně předepsané léky, z těchto pacientů pak </a:t>
            </a:r>
            <a:r>
              <a:rPr lang="cs-CZ" dirty="0">
                <a:solidFill>
                  <a:srgbClr val="FF0000"/>
                </a:solidFill>
              </a:rPr>
              <a:t>… </a:t>
            </a:r>
            <a:r>
              <a:rPr lang="cs-CZ" dirty="0" smtClean="0">
                <a:solidFill>
                  <a:srgbClr val="FF0000"/>
                </a:solidFill>
              </a:rPr>
              <a:t>% </a:t>
            </a:r>
            <a:r>
              <a:rPr lang="cs-CZ" dirty="0" smtClean="0"/>
              <a:t>zcela nezáměrně, protože jim léky nejde přepůlit, špatně se polykají, nebo proto, že nepochopili dávkovací režim.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5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Komunikace mezi lékařem a pacientem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Pacienti si fakta zapamatují pravděpodobněji, pokud zazní v první části konzultace</a:t>
            </a:r>
          </a:p>
          <a:p>
            <a:pPr lvl="0"/>
            <a:r>
              <a:rPr lang="cs-CZ" dirty="0"/>
              <a:t>Sdělení špatné zprávy je emoční šok, po němž je pro pacienta obtížné se soustředit</a:t>
            </a:r>
          </a:p>
          <a:p>
            <a:pPr lvl="0"/>
            <a:r>
              <a:rPr lang="cs-CZ" dirty="0"/>
              <a:t>Pokud pacient považuje nějaké informace za klíčové pro sebe, pravděpodobněji si je zapamatuje (bez ohledu na to, jestli jsou z lékařského hlediska relevantní – je tedy důležité medicínsky důležité informace signalizovat!)</a:t>
            </a:r>
          </a:p>
          <a:p>
            <a:pPr lvl="0"/>
            <a:r>
              <a:rPr lang="cs-CZ" dirty="0"/>
              <a:t>Čím více toho lékař řekne, tím menší proporci si pacient pamatuje</a:t>
            </a:r>
          </a:p>
          <a:p>
            <a:pPr lvl="0"/>
            <a:r>
              <a:rPr lang="cs-CZ" dirty="0"/>
              <a:t>To, co si lidé z lékařské konzultace zapamatují, nezapomenou, na rozdíl od jiných </a:t>
            </a:r>
            <a:r>
              <a:rPr lang="cs-CZ" dirty="0" smtClean="0"/>
              <a:t>vzpomínek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 smtClean="0"/>
              <a:t>					                        (</a:t>
            </a:r>
            <a:r>
              <a:rPr lang="cs-CZ" dirty="0" err="1" smtClean="0"/>
              <a:t>Gessler</a:t>
            </a:r>
            <a:r>
              <a:rPr lang="cs-CZ" dirty="0" smtClean="0"/>
              <a:t> 2017)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2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Sdělování diagnózy a prognózy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(onkologičtí pacienti, N = 394) – 87 % chce úplné informace (</a:t>
            </a:r>
            <a:r>
              <a:rPr lang="cs-CZ" dirty="0" err="1"/>
              <a:t>Cox</a:t>
            </a:r>
            <a:r>
              <a:rPr lang="cs-CZ" dirty="0"/>
              <a:t> et </a:t>
            </a:r>
            <a:r>
              <a:rPr lang="cs-CZ" dirty="0" smtClean="0"/>
              <a:t>al 2006)</a:t>
            </a:r>
            <a:endParaRPr lang="cs-CZ" dirty="0"/>
          </a:p>
          <a:p>
            <a:r>
              <a:rPr lang="cs-CZ" dirty="0" smtClean="0"/>
              <a:t>(N = 2331) 98 </a:t>
            </a:r>
            <a:r>
              <a:rPr lang="cs-CZ" dirty="0"/>
              <a:t>% pacientů chce vědět, jestli mají rakovinu, 13 % se ale nezeptá, chtějí, aby s tím začal lékař (</a:t>
            </a:r>
            <a:r>
              <a:rPr lang="cs-CZ" dirty="0" err="1"/>
              <a:t>Jenkins</a:t>
            </a:r>
            <a:r>
              <a:rPr lang="cs-CZ" dirty="0"/>
              <a:t>, </a:t>
            </a:r>
            <a:r>
              <a:rPr lang="cs-CZ" dirty="0" err="1"/>
              <a:t>Fallowfield</a:t>
            </a:r>
            <a:r>
              <a:rPr lang="cs-CZ" dirty="0"/>
              <a:t> and Saul, </a:t>
            </a:r>
            <a:r>
              <a:rPr lang="cs-CZ" dirty="0" smtClean="0"/>
              <a:t>2001)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 smtClean="0"/>
              <a:t>Neinformován o své prognóze</a:t>
            </a:r>
          </a:p>
          <a:p>
            <a:pPr marL="514350" indent="-514350">
              <a:buAutoNum type="alphaLcParenR"/>
            </a:pPr>
            <a:r>
              <a:rPr lang="cs-CZ" dirty="0" smtClean="0"/>
              <a:t>Informován „mezi řádky“, omylem, přes příbuzné</a:t>
            </a:r>
          </a:p>
          <a:p>
            <a:pPr marL="514350" indent="-514350">
              <a:buAutoNum type="alphaLcParenR"/>
            </a:pPr>
            <a:r>
              <a:rPr lang="cs-CZ" dirty="0" smtClean="0"/>
              <a:t>Open </a:t>
            </a:r>
            <a:r>
              <a:rPr lang="cs-CZ" dirty="0" err="1" smtClean="0"/>
              <a:t>awareness</a:t>
            </a:r>
            <a:r>
              <a:rPr lang="cs-CZ" dirty="0" smtClean="0"/>
              <a:t> (někdy na základě explicitní žádosti)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1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/>
              <a:t>V</a:t>
            </a:r>
            <a:r>
              <a:rPr lang="en-US" i="1" smtClean="0"/>
              <a:t>: </a:t>
            </a:r>
            <a:r>
              <a:rPr lang="en-US" i="1"/>
              <a:t>Jak se potom (po přesunu do hospice) váš život změnil?</a:t>
            </a:r>
            <a:endParaRPr lang="en-US"/>
          </a:p>
          <a:p>
            <a:pPr marL="0" indent="0">
              <a:buNone/>
            </a:pPr>
            <a:r>
              <a:rPr lang="en-US" i="1"/>
              <a:t>Martin:  Je to špatné, je mi těžko, leží mi na srdci, na duši, na všem, proč jsem tady, proč to tak je.</a:t>
            </a:r>
            <a:endParaRPr lang="en-US"/>
          </a:p>
          <a:p>
            <a:pPr marL="0" indent="0">
              <a:buNone/>
            </a:pPr>
            <a:r>
              <a:rPr lang="cs-CZ" i="1"/>
              <a:t>V</a:t>
            </a:r>
            <a:r>
              <a:rPr lang="en-US" i="1" smtClean="0"/>
              <a:t>: </a:t>
            </a:r>
            <a:r>
              <a:rPr lang="en-US" i="1"/>
              <a:t>A nevíte to?</a:t>
            </a:r>
            <a:endParaRPr lang="en-US"/>
          </a:p>
          <a:p>
            <a:pPr marL="0" indent="0">
              <a:buNone/>
            </a:pPr>
            <a:r>
              <a:rPr lang="en-US" i="1"/>
              <a:t>Martin:  A to doposud pořád nevím. A jestli se to někdy dozvím, nevím.</a:t>
            </a:r>
            <a:endParaRPr lang="en-US"/>
          </a:p>
          <a:p>
            <a:pPr marL="0" indent="0">
              <a:buNone/>
            </a:pPr>
            <a:r>
              <a:rPr lang="cs-CZ" i="1"/>
              <a:t>V</a:t>
            </a:r>
            <a:r>
              <a:rPr lang="en-US" i="1" smtClean="0"/>
              <a:t>: </a:t>
            </a:r>
            <a:r>
              <a:rPr lang="en-US" i="1"/>
              <a:t>A jak vám je? Jak se cítíte?</a:t>
            </a:r>
            <a:endParaRPr lang="en-US"/>
          </a:p>
          <a:p>
            <a:pPr marL="0" indent="0">
              <a:buNone/>
            </a:pPr>
            <a:r>
              <a:rPr lang="en-US" i="1"/>
              <a:t>Martin: Blbě. Jsem odloučený od rodiny.</a:t>
            </a:r>
            <a:endParaRPr lang="en-US"/>
          </a:p>
          <a:p>
            <a:pPr marL="0" indent="0">
              <a:buNone/>
            </a:pPr>
            <a:r>
              <a:rPr lang="cs-CZ" i="1"/>
              <a:t>V</a:t>
            </a:r>
            <a:r>
              <a:rPr lang="en-US" i="1" smtClean="0"/>
              <a:t>: </a:t>
            </a:r>
            <a:r>
              <a:rPr lang="en-US" i="1"/>
              <a:t>A řekli vám, co bude? Jaká je prognóza?</a:t>
            </a:r>
            <a:endParaRPr lang="en-US"/>
          </a:p>
          <a:p>
            <a:pPr marL="0" indent="0">
              <a:buNone/>
            </a:pPr>
            <a:r>
              <a:rPr lang="en-US" i="1"/>
              <a:t>Martin: Ne. Oni řekli „my sami nevíme“. Kdo to vede, nebo kdo to řídí, kdo tak rozhodl (o přesunu do hospice), nevím.</a:t>
            </a:r>
            <a:endParaRPr lang="en-US"/>
          </a:p>
          <a:p>
            <a:pPr marL="0" indent="0">
              <a:buNone/>
            </a:pPr>
            <a:r>
              <a:rPr lang="cs-CZ" i="1"/>
              <a:t>V</a:t>
            </a:r>
            <a:r>
              <a:rPr lang="en-US" i="1" smtClean="0"/>
              <a:t>: </a:t>
            </a:r>
            <a:r>
              <a:rPr lang="en-US" i="1"/>
              <a:t>A chtěl byste to vědět?</a:t>
            </a:r>
            <a:endParaRPr lang="en-US"/>
          </a:p>
          <a:p>
            <a:pPr marL="0" indent="0">
              <a:buNone/>
            </a:pPr>
            <a:r>
              <a:rPr lang="en-US" i="1"/>
              <a:t>Martin: Chtěl.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 </a:t>
            </a:r>
            <a:r>
              <a:rPr lang="cs-CZ" i="1" smtClean="0"/>
              <a:t>Andrea: </a:t>
            </a:r>
            <a:r>
              <a:rPr lang="en-US" i="1" smtClean="0"/>
              <a:t>Když </a:t>
            </a:r>
            <a:r>
              <a:rPr lang="en-US" i="1"/>
              <a:t>mě vyšetřovali, říkal sestře „podívejte se, už je to tam a už to jde tam“ a takovým způsobem, prostě, že jsem to všechno slyšela. Všechno jsem to slyšela. Bylo to hrozně nepříjemné, protože jsem musela ležet, musela jsem zhluboka dýchat u toho vyšetření.  A slyšela jsem, že to není dobré. Věděla jsem, že mluvili o mně.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Opuštěni medicínou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Lékaři</a:t>
            </a:r>
            <a:r>
              <a:rPr lang="en-US" i="1" dirty="0"/>
              <a:t> </a:t>
            </a:r>
            <a:r>
              <a:rPr lang="en-US" i="1" dirty="0" err="1"/>
              <a:t>mluví</a:t>
            </a:r>
            <a:r>
              <a:rPr lang="en-US" i="1" dirty="0"/>
              <a:t>)  s </a:t>
            </a:r>
            <a:r>
              <a:rPr lang="en-US" i="1" dirty="0" err="1"/>
              <a:t>člověkem</a:t>
            </a:r>
            <a:r>
              <a:rPr lang="en-US" i="1" dirty="0"/>
              <a:t>  </a:t>
            </a:r>
            <a:r>
              <a:rPr lang="en-US" i="1" dirty="0" err="1"/>
              <a:t>stylem</a:t>
            </a:r>
            <a:r>
              <a:rPr lang="en-US" i="1" dirty="0"/>
              <a:t> … 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en-US" i="1" dirty="0" err="1"/>
              <a:t>bych</a:t>
            </a:r>
            <a:r>
              <a:rPr lang="en-US" i="1" dirty="0"/>
              <a:t> to </a:t>
            </a:r>
            <a:r>
              <a:rPr lang="en-US" i="1" dirty="0" err="1"/>
              <a:t>řek</a:t>
            </a:r>
            <a:r>
              <a:rPr lang="en-US" i="1" dirty="0"/>
              <a:t>… „</a:t>
            </a:r>
            <a:r>
              <a:rPr lang="en-US" i="1" dirty="0" err="1"/>
              <a:t>tobě</a:t>
            </a:r>
            <a:r>
              <a:rPr lang="en-US" i="1" dirty="0"/>
              <a:t> </a:t>
            </a:r>
            <a:r>
              <a:rPr lang="en-US" i="1" dirty="0" err="1"/>
              <a:t>už</a:t>
            </a:r>
            <a:r>
              <a:rPr lang="en-US" i="1" dirty="0"/>
              <a:t> </a:t>
            </a:r>
            <a:r>
              <a:rPr lang="en-US" i="1" dirty="0" err="1"/>
              <a:t>nic</a:t>
            </a:r>
            <a:r>
              <a:rPr lang="en-US" i="1" dirty="0"/>
              <a:t> </a:t>
            </a:r>
            <a:r>
              <a:rPr lang="en-US" i="1" dirty="0" err="1"/>
              <a:t>nepomůže</a:t>
            </a:r>
            <a:r>
              <a:rPr lang="en-US" i="1" dirty="0"/>
              <a:t>“. Nebo „</a:t>
            </a:r>
            <a:r>
              <a:rPr lang="en-US" i="1" dirty="0" err="1"/>
              <a:t>objednejte</a:t>
            </a:r>
            <a:r>
              <a:rPr lang="en-US" i="1" dirty="0"/>
              <a:t> se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tři</a:t>
            </a:r>
            <a:r>
              <a:rPr lang="en-US" i="1" dirty="0"/>
              <a:t> </a:t>
            </a:r>
            <a:r>
              <a:rPr lang="en-US" i="1" dirty="0" err="1"/>
              <a:t>měsíce</a:t>
            </a:r>
            <a:r>
              <a:rPr lang="en-US" i="1" dirty="0"/>
              <a:t>“, </a:t>
            </a:r>
            <a:r>
              <a:rPr lang="en-US" i="1" dirty="0" err="1"/>
              <a:t>jako</a:t>
            </a:r>
            <a:r>
              <a:rPr lang="en-US" i="1" dirty="0"/>
              <a:t> by to </a:t>
            </a:r>
            <a:r>
              <a:rPr lang="en-US" i="1" dirty="0" err="1"/>
              <a:t>jejich</a:t>
            </a:r>
            <a:r>
              <a:rPr lang="en-US" i="1" dirty="0"/>
              <a:t> </a:t>
            </a:r>
            <a:r>
              <a:rPr lang="en-US" i="1" dirty="0" err="1"/>
              <a:t>starost</a:t>
            </a:r>
            <a:r>
              <a:rPr lang="en-US" i="1" dirty="0"/>
              <a:t> </a:t>
            </a:r>
            <a:r>
              <a:rPr lang="en-US" i="1" dirty="0" err="1"/>
              <a:t>nebyla</a:t>
            </a:r>
            <a:r>
              <a:rPr lang="en-US" i="1" dirty="0"/>
              <a:t>. (…)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já</a:t>
            </a:r>
            <a:r>
              <a:rPr lang="en-US" i="1" dirty="0"/>
              <a:t> </a:t>
            </a:r>
            <a:r>
              <a:rPr lang="en-US" i="1" dirty="0" err="1"/>
              <a:t>vím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unavený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toho</a:t>
            </a:r>
            <a:r>
              <a:rPr lang="en-US" i="1" dirty="0"/>
              <a:t> </a:t>
            </a:r>
            <a:r>
              <a:rPr lang="en-US" i="1" dirty="0" err="1"/>
              <a:t>mají</a:t>
            </a:r>
            <a:r>
              <a:rPr lang="en-US" i="1" dirty="0"/>
              <a:t> </a:t>
            </a:r>
            <a:r>
              <a:rPr lang="en-US" i="1" dirty="0" err="1"/>
              <a:t>hodně</a:t>
            </a:r>
            <a:r>
              <a:rPr lang="en-US" i="1" dirty="0"/>
              <a:t>. Ale </a:t>
            </a:r>
            <a:r>
              <a:rPr lang="en-US" i="1" dirty="0" err="1"/>
              <a:t>mohli</a:t>
            </a:r>
            <a:r>
              <a:rPr lang="en-US" i="1" dirty="0"/>
              <a:t> by </a:t>
            </a:r>
            <a:r>
              <a:rPr lang="en-US" i="1" dirty="0" err="1"/>
              <a:t>mít</a:t>
            </a:r>
            <a:r>
              <a:rPr lang="en-US" i="1" dirty="0"/>
              <a:t> </a:t>
            </a:r>
            <a:r>
              <a:rPr lang="en-US" i="1" dirty="0" err="1"/>
              <a:t>jiný</a:t>
            </a:r>
            <a:r>
              <a:rPr lang="en-US" i="1" dirty="0"/>
              <a:t> </a:t>
            </a:r>
            <a:r>
              <a:rPr lang="en-US" i="1" dirty="0" err="1"/>
              <a:t>přístup</a:t>
            </a:r>
            <a:r>
              <a:rPr lang="en-US" i="1" dirty="0"/>
              <a:t>, 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en-US" i="1" dirty="0" err="1"/>
              <a:t>doktoři</a:t>
            </a:r>
            <a:r>
              <a:rPr lang="en-US" i="1" dirty="0"/>
              <a:t>,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personál</a:t>
            </a:r>
            <a:r>
              <a:rPr lang="en-US" i="1" dirty="0"/>
              <a:t>. On ten </a:t>
            </a:r>
            <a:r>
              <a:rPr lang="en-US" i="1" dirty="0" err="1"/>
              <a:t>doktor</a:t>
            </a:r>
            <a:r>
              <a:rPr lang="en-US" i="1" dirty="0"/>
              <a:t> 5 </a:t>
            </a:r>
            <a:r>
              <a:rPr lang="en-US" i="1" dirty="0" err="1"/>
              <a:t>minut</a:t>
            </a:r>
            <a:r>
              <a:rPr lang="en-US" i="1" dirty="0"/>
              <a:t> </a:t>
            </a:r>
            <a:r>
              <a:rPr lang="en-US" i="1" dirty="0" err="1"/>
              <a:t>promluví</a:t>
            </a:r>
            <a:r>
              <a:rPr lang="en-US" i="1" dirty="0"/>
              <a:t> a </a:t>
            </a:r>
            <a:r>
              <a:rPr lang="en-US" i="1" dirty="0" err="1"/>
              <a:t>hned</a:t>
            </a:r>
            <a:r>
              <a:rPr lang="en-US" i="1" dirty="0"/>
              <a:t> je to </a:t>
            </a:r>
            <a:r>
              <a:rPr lang="en-US" i="1" dirty="0" err="1"/>
              <a:t>jiné</a:t>
            </a:r>
            <a:r>
              <a:rPr lang="en-US" i="1" dirty="0"/>
              <a:t>. Ale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proletí</a:t>
            </a:r>
            <a:r>
              <a:rPr lang="en-US" i="1" dirty="0"/>
              <a:t> </a:t>
            </a:r>
            <a:r>
              <a:rPr lang="en-US" i="1" dirty="0" err="1"/>
              <a:t>pokojem</a:t>
            </a:r>
            <a:r>
              <a:rPr lang="en-US" i="1" dirty="0"/>
              <a:t> </a:t>
            </a:r>
            <a:r>
              <a:rPr lang="en-US" i="1" dirty="0" err="1"/>
              <a:t>stylem</a:t>
            </a:r>
            <a:r>
              <a:rPr lang="en-US" i="1" dirty="0"/>
              <a:t> „</a:t>
            </a:r>
            <a:r>
              <a:rPr lang="en-US" i="1" dirty="0" err="1"/>
              <a:t>dobré</a:t>
            </a:r>
            <a:r>
              <a:rPr lang="en-US" i="1" dirty="0"/>
              <a:t>, </a:t>
            </a:r>
            <a:r>
              <a:rPr lang="en-US" i="1" dirty="0" err="1"/>
              <a:t>dobré</a:t>
            </a:r>
            <a:r>
              <a:rPr lang="en-US" i="1" dirty="0"/>
              <a:t>,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shledanou</a:t>
            </a:r>
            <a:r>
              <a:rPr lang="en-US" i="1" dirty="0"/>
              <a:t>, </a:t>
            </a:r>
            <a:r>
              <a:rPr lang="en-US" i="1" dirty="0" err="1"/>
              <a:t>zítra</a:t>
            </a:r>
            <a:r>
              <a:rPr lang="en-US" i="1" dirty="0"/>
              <a:t> se </a:t>
            </a:r>
            <a:r>
              <a:rPr lang="en-US" i="1" dirty="0" err="1"/>
              <a:t>ukážu</a:t>
            </a:r>
            <a:r>
              <a:rPr lang="en-US" i="1" dirty="0"/>
              <a:t>“, to </a:t>
            </a:r>
            <a:r>
              <a:rPr lang="en-US" i="1" dirty="0" err="1"/>
              <a:t>není</a:t>
            </a:r>
            <a:r>
              <a:rPr lang="en-US" i="1" dirty="0"/>
              <a:t> </a:t>
            </a:r>
            <a:r>
              <a:rPr lang="en-US" i="1" dirty="0" err="1"/>
              <a:t>moc</a:t>
            </a:r>
            <a:r>
              <a:rPr lang="en-US" i="1" dirty="0"/>
              <a:t> </a:t>
            </a:r>
            <a:r>
              <a:rPr lang="en-US" i="1" dirty="0" err="1"/>
              <a:t>velká</a:t>
            </a:r>
            <a:r>
              <a:rPr lang="en-US" i="1" dirty="0"/>
              <a:t> </a:t>
            </a:r>
            <a:r>
              <a:rPr lang="en-US" i="1" dirty="0" err="1"/>
              <a:t>podpora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? </a:t>
            </a:r>
            <a:r>
              <a:rPr lang="en-US" i="1" dirty="0" err="1"/>
              <a:t>Měli</a:t>
            </a:r>
            <a:r>
              <a:rPr lang="en-US" i="1" dirty="0"/>
              <a:t> by </a:t>
            </a:r>
            <a:r>
              <a:rPr lang="en-US" i="1" dirty="0" err="1"/>
              <a:t>říct</a:t>
            </a:r>
            <a:r>
              <a:rPr lang="en-US" i="1" dirty="0"/>
              <a:t> </a:t>
            </a:r>
            <a:r>
              <a:rPr lang="en-US" i="1" dirty="0" err="1"/>
              <a:t>člověku</a:t>
            </a:r>
            <a:r>
              <a:rPr lang="en-US" i="1" dirty="0"/>
              <a:t> </a:t>
            </a:r>
            <a:r>
              <a:rPr lang="en-US" i="1" dirty="0" err="1"/>
              <a:t>skutečně</a:t>
            </a:r>
            <a:r>
              <a:rPr lang="en-US" i="1" dirty="0"/>
              <a:t> </a:t>
            </a:r>
            <a:r>
              <a:rPr lang="en-US" i="1" dirty="0" err="1"/>
              <a:t>jak</a:t>
            </a:r>
            <a:r>
              <a:rPr lang="en-US" i="1" dirty="0"/>
              <a:t> to je, ne </a:t>
            </a:r>
            <a:r>
              <a:rPr lang="en-US" i="1" dirty="0" err="1"/>
              <a:t>utěšovat</a:t>
            </a:r>
            <a:r>
              <a:rPr lang="en-US" i="1" dirty="0"/>
              <a:t>, ale </a:t>
            </a:r>
            <a:r>
              <a:rPr lang="en-US" i="1" dirty="0" err="1"/>
              <a:t>normální</a:t>
            </a:r>
            <a:r>
              <a:rPr lang="en-US" i="1" dirty="0"/>
              <a:t>, </a:t>
            </a:r>
            <a:r>
              <a:rPr lang="en-US" i="1" dirty="0" err="1"/>
              <a:t>lidskou</a:t>
            </a:r>
            <a:r>
              <a:rPr lang="en-US" i="1" dirty="0"/>
              <a:t> </a:t>
            </a:r>
            <a:r>
              <a:rPr lang="en-US" i="1" dirty="0" err="1"/>
              <a:t>formou</a:t>
            </a:r>
            <a:r>
              <a:rPr lang="en-US" i="1" dirty="0"/>
              <a:t>. A ne </a:t>
            </a:r>
            <a:r>
              <a:rPr lang="en-US" i="1" dirty="0" err="1"/>
              <a:t>formou</a:t>
            </a:r>
            <a:r>
              <a:rPr lang="en-US" i="1" dirty="0"/>
              <a:t> „</a:t>
            </a:r>
            <a:r>
              <a:rPr lang="en-US" i="1" dirty="0" err="1"/>
              <a:t>podívejte</a:t>
            </a:r>
            <a:r>
              <a:rPr lang="en-US" i="1" dirty="0"/>
              <a:t>, my </a:t>
            </a:r>
            <a:r>
              <a:rPr lang="en-US" i="1" dirty="0" err="1"/>
              <a:t>vás</a:t>
            </a:r>
            <a:r>
              <a:rPr lang="en-US" i="1" dirty="0"/>
              <a:t> </a:t>
            </a:r>
            <a:r>
              <a:rPr lang="en-US" i="1" dirty="0" err="1"/>
              <a:t>vyřazujem</a:t>
            </a:r>
            <a:r>
              <a:rPr lang="en-US" i="1" dirty="0"/>
              <a:t>, </a:t>
            </a:r>
            <a:r>
              <a:rPr lang="en-US" i="1" dirty="0" err="1"/>
              <a:t>nemáme</a:t>
            </a:r>
            <a:r>
              <a:rPr lang="en-US" i="1" dirty="0"/>
              <a:t> pro </a:t>
            </a:r>
            <a:r>
              <a:rPr lang="en-US" i="1" dirty="0" err="1"/>
              <a:t>vás</a:t>
            </a:r>
            <a:r>
              <a:rPr lang="en-US" i="1" dirty="0"/>
              <a:t> co </a:t>
            </a:r>
            <a:r>
              <a:rPr lang="en-US" i="1" dirty="0" err="1"/>
              <a:t>udělat</a:t>
            </a:r>
            <a:r>
              <a:rPr lang="en-US" i="1" dirty="0"/>
              <a:t> a </a:t>
            </a:r>
            <a:r>
              <a:rPr lang="en-US" i="1" dirty="0" err="1"/>
              <a:t>tím</a:t>
            </a:r>
            <a:r>
              <a:rPr lang="en-US" i="1" dirty="0"/>
              <a:t> to </a:t>
            </a:r>
            <a:r>
              <a:rPr lang="en-US" i="1" dirty="0" err="1"/>
              <a:t>končí</a:t>
            </a:r>
            <a:r>
              <a:rPr lang="en-US" i="1" dirty="0"/>
              <a:t>.”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8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/>
              <a:t>Tak</a:t>
            </a:r>
            <a:r>
              <a:rPr lang="en-US" i="1" dirty="0"/>
              <a:t> on </a:t>
            </a:r>
            <a:r>
              <a:rPr lang="en-US" i="1" dirty="0" err="1"/>
              <a:t>prognózu</a:t>
            </a:r>
            <a:r>
              <a:rPr lang="en-US" i="1" dirty="0"/>
              <a:t> (mi </a:t>
            </a:r>
            <a:r>
              <a:rPr lang="en-US" i="1" dirty="0" err="1"/>
              <a:t>nesděloval</a:t>
            </a:r>
            <a:r>
              <a:rPr lang="en-US" i="1" dirty="0"/>
              <a:t>), </a:t>
            </a:r>
            <a:r>
              <a:rPr lang="en-US" i="1" dirty="0" err="1"/>
              <a:t>všichni</a:t>
            </a:r>
            <a:r>
              <a:rPr lang="en-US" i="1" dirty="0"/>
              <a:t> </a:t>
            </a:r>
            <a:r>
              <a:rPr lang="en-US" i="1" dirty="0" err="1"/>
              <a:t>kdo</a:t>
            </a:r>
            <a:r>
              <a:rPr lang="en-US" i="1" dirty="0"/>
              <a:t> se </a:t>
            </a:r>
            <a:r>
              <a:rPr lang="en-US" i="1" dirty="0" err="1"/>
              <a:t>mnou</a:t>
            </a:r>
            <a:r>
              <a:rPr lang="en-US" i="1" dirty="0"/>
              <a:t> </a:t>
            </a:r>
            <a:r>
              <a:rPr lang="en-US" i="1" dirty="0" err="1"/>
              <a:t>kdy</a:t>
            </a:r>
            <a:r>
              <a:rPr lang="en-US" i="1" dirty="0"/>
              <a:t> </a:t>
            </a:r>
            <a:r>
              <a:rPr lang="en-US" i="1" dirty="0" err="1"/>
              <a:t>hovořili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počítali</a:t>
            </a:r>
            <a:r>
              <a:rPr lang="en-US" i="1" dirty="0"/>
              <a:t> s </a:t>
            </a:r>
            <a:r>
              <a:rPr lang="en-US" i="1" dirty="0" err="1"/>
              <a:t>tím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jsem</a:t>
            </a:r>
            <a:r>
              <a:rPr lang="en-US" i="1" dirty="0"/>
              <a:t> </a:t>
            </a:r>
            <a:r>
              <a:rPr lang="en-US" i="1" dirty="0" err="1"/>
              <a:t>doktor</a:t>
            </a:r>
            <a:r>
              <a:rPr lang="en-US" i="1" dirty="0"/>
              <a:t>, a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vím</a:t>
            </a:r>
            <a:r>
              <a:rPr lang="en-US" i="1" dirty="0"/>
              <a:t> o co </a:t>
            </a:r>
            <a:r>
              <a:rPr lang="en-US" i="1" dirty="0" err="1"/>
              <a:t>jde</a:t>
            </a:r>
            <a:r>
              <a:rPr lang="en-US" i="1" dirty="0"/>
              <a:t>. </a:t>
            </a:r>
            <a:r>
              <a:rPr lang="en-US" i="1" dirty="0" err="1"/>
              <a:t>Takže</a:t>
            </a:r>
            <a:r>
              <a:rPr lang="en-US" i="1" dirty="0"/>
              <a:t> mi </a:t>
            </a:r>
            <a:r>
              <a:rPr lang="en-US" i="1" dirty="0" err="1"/>
              <a:t>spíš</a:t>
            </a:r>
            <a:r>
              <a:rPr lang="en-US" i="1" dirty="0"/>
              <a:t> </a:t>
            </a:r>
            <a:r>
              <a:rPr lang="en-US" i="1" dirty="0" err="1"/>
              <a:t>říkali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svojí</a:t>
            </a:r>
            <a:r>
              <a:rPr lang="en-US" i="1" dirty="0"/>
              <a:t> </a:t>
            </a:r>
            <a:r>
              <a:rPr lang="en-US" i="1" dirty="0" err="1"/>
              <a:t>omluvu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s </a:t>
            </a:r>
            <a:r>
              <a:rPr lang="en-US" i="1" dirty="0" err="1"/>
              <a:t>tím</a:t>
            </a:r>
            <a:r>
              <a:rPr lang="en-US" i="1" dirty="0"/>
              <a:t> </a:t>
            </a:r>
            <a:r>
              <a:rPr lang="en-US" i="1" dirty="0" err="1"/>
              <a:t>nejde</a:t>
            </a:r>
            <a:r>
              <a:rPr lang="en-US" i="1" dirty="0"/>
              <a:t> </a:t>
            </a:r>
            <a:r>
              <a:rPr lang="en-US" i="1" dirty="0" err="1"/>
              <a:t>nic</a:t>
            </a:r>
            <a:r>
              <a:rPr lang="en-US" i="1" dirty="0"/>
              <a:t> </a:t>
            </a:r>
            <a:r>
              <a:rPr lang="en-US" i="1" dirty="0" err="1"/>
              <a:t>dělat</a:t>
            </a:r>
            <a:r>
              <a:rPr lang="en-US" i="1" dirty="0"/>
              <a:t>. </a:t>
            </a:r>
            <a:r>
              <a:rPr lang="en-US" i="1" dirty="0" err="1"/>
              <a:t>Takže</a:t>
            </a:r>
            <a:r>
              <a:rPr lang="en-US" i="1" dirty="0"/>
              <a:t> </a:t>
            </a:r>
            <a:r>
              <a:rPr lang="en-US" i="1" dirty="0" err="1"/>
              <a:t>tím</a:t>
            </a:r>
            <a:r>
              <a:rPr lang="en-US" i="1" dirty="0"/>
              <a:t> se z </a:t>
            </a:r>
            <a:r>
              <a:rPr lang="en-US" i="1" dirty="0" err="1"/>
              <a:t>toho</a:t>
            </a:r>
            <a:r>
              <a:rPr lang="en-US" i="1" dirty="0"/>
              <a:t> </a:t>
            </a:r>
            <a:r>
              <a:rPr lang="en-US" i="1" dirty="0" err="1"/>
              <a:t>jakoby</a:t>
            </a:r>
            <a:r>
              <a:rPr lang="en-US" i="1" dirty="0"/>
              <a:t> </a:t>
            </a:r>
            <a:r>
              <a:rPr lang="en-US" i="1" dirty="0" err="1"/>
              <a:t>vymluvili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omluvili</a:t>
            </a:r>
            <a:r>
              <a:rPr lang="en-US" i="1" dirty="0"/>
              <a:t>, a to </a:t>
            </a:r>
            <a:r>
              <a:rPr lang="en-US" i="1" dirty="0" err="1"/>
              <a:t>bylo</a:t>
            </a:r>
            <a:r>
              <a:rPr lang="en-US" i="1" dirty="0"/>
              <a:t> to </a:t>
            </a:r>
            <a:r>
              <a:rPr lang="en-US" i="1" dirty="0" err="1"/>
              <a:t>nejdůležitější</a:t>
            </a:r>
            <a:r>
              <a:rPr lang="en-US" i="1" dirty="0"/>
              <a:t>, co </a:t>
            </a:r>
            <a:r>
              <a:rPr lang="en-US" i="1" dirty="0" err="1"/>
              <a:t>jsem</a:t>
            </a:r>
            <a:r>
              <a:rPr lang="en-US" i="1" dirty="0"/>
              <a:t> </a:t>
            </a:r>
            <a:r>
              <a:rPr lang="en-US" i="1" dirty="0" err="1"/>
              <a:t>měla</a:t>
            </a:r>
            <a:r>
              <a:rPr lang="en-US" i="1" dirty="0"/>
              <a:t> </a:t>
            </a:r>
            <a:r>
              <a:rPr lang="en-US" i="1" dirty="0" err="1"/>
              <a:t>slyšet</a:t>
            </a:r>
            <a:r>
              <a:rPr lang="en-US" i="1" dirty="0"/>
              <a:t>, </a:t>
            </a:r>
            <a:r>
              <a:rPr lang="en-US" i="1" dirty="0" err="1"/>
              <a:t>abych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nich</a:t>
            </a:r>
            <a:r>
              <a:rPr lang="en-US" i="1" dirty="0"/>
              <a:t> </a:t>
            </a:r>
            <a:r>
              <a:rPr lang="en-US" i="1" dirty="0" err="1"/>
              <a:t>už</a:t>
            </a:r>
            <a:r>
              <a:rPr lang="en-US" i="1" dirty="0"/>
              <a:t> </a:t>
            </a:r>
            <a:r>
              <a:rPr lang="en-US" i="1" dirty="0" err="1"/>
              <a:t>nic</a:t>
            </a:r>
            <a:r>
              <a:rPr lang="en-US" i="1" dirty="0"/>
              <a:t> </a:t>
            </a:r>
            <a:r>
              <a:rPr lang="en-US" i="1" dirty="0" err="1"/>
              <a:t>nechtěla</a:t>
            </a:r>
            <a:r>
              <a:rPr lang="en-US" i="1" dirty="0"/>
              <a:t>.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potřeby pacientů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Otevřenost (mluvit realisticky, na rovinu), ale nebrat naději</a:t>
            </a:r>
          </a:p>
          <a:p>
            <a:r>
              <a:rPr lang="cs-CZ" dirty="0" smtClean="0"/>
              <a:t>Otevřenost </a:t>
            </a:r>
            <a:r>
              <a:rPr lang="cs-CZ" dirty="0"/>
              <a:t>x braní naděje x optimismus (</a:t>
            </a:r>
            <a:r>
              <a:rPr lang="sv-SE" dirty="0"/>
              <a:t>Davison, Simpson 2006; Eliott, Olver 2007</a:t>
            </a:r>
            <a:r>
              <a:rPr lang="sv-SE" dirty="0" smtClean="0"/>
              <a:t>)</a:t>
            </a:r>
            <a:endParaRPr lang="cs-CZ" dirty="0" smtClean="0"/>
          </a:p>
          <a:p>
            <a:r>
              <a:rPr lang="cs-CZ" dirty="0"/>
              <a:t>Používat srozumitelný, jednoduchý jazyk, bez eufemismů, metafor, odborných </a:t>
            </a:r>
            <a:r>
              <a:rPr lang="cs-CZ" dirty="0" smtClean="0"/>
              <a:t>pojmů</a:t>
            </a:r>
            <a:endParaRPr lang="cs-CZ" dirty="0"/>
          </a:p>
          <a:p>
            <a:r>
              <a:rPr lang="cs-CZ" dirty="0" smtClean="0"/>
              <a:t>Citlivost – strach paliativních pacientů</a:t>
            </a:r>
          </a:p>
        </p:txBody>
      </p:sp>
    </p:spTree>
    <p:extLst>
      <p:ext uri="{BB962C8B-B14F-4D97-AF65-F5344CB8AC3E}">
        <p14:creationId xmlns:p14="http://schemas.microsoft.com/office/powerpoint/2010/main" val="19544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Kritika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moderního</a:t>
            </a:r>
            <a:r>
              <a:rPr lang="en-US" dirty="0"/>
              <a:t> a </a:t>
            </a:r>
            <a:r>
              <a:rPr lang="en-US" dirty="0" err="1"/>
              <a:t>převážně</a:t>
            </a:r>
            <a:r>
              <a:rPr lang="en-US" dirty="0"/>
              <a:t> </a:t>
            </a:r>
            <a:r>
              <a:rPr lang="en-US" dirty="0" err="1"/>
              <a:t>vědeckého</a:t>
            </a:r>
            <a:r>
              <a:rPr lang="en-US" dirty="0"/>
              <a:t> </a:t>
            </a:r>
            <a:r>
              <a:rPr lang="en-US" dirty="0" err="1"/>
              <a:t>pojetí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, </a:t>
            </a:r>
            <a:r>
              <a:rPr lang="en-US" dirty="0" err="1"/>
              <a:t>kritika</a:t>
            </a:r>
            <a:r>
              <a:rPr lang="en-US" dirty="0"/>
              <a:t> </a:t>
            </a:r>
            <a:r>
              <a:rPr lang="cs-CZ" dirty="0" smtClean="0"/>
              <a:t>dehumanizujícího důrazu na kurativní péči a související zanedbávání paliativní péče, stejně jako všeobecný zájem o individuální práva </a:t>
            </a:r>
            <a:r>
              <a:rPr lang="en-US" dirty="0" err="1" smtClean="0"/>
              <a:t>daly</a:t>
            </a:r>
            <a:r>
              <a:rPr lang="en-US" dirty="0" smtClean="0"/>
              <a:t>  </a:t>
            </a:r>
            <a:r>
              <a:rPr lang="en-US" dirty="0"/>
              <a:t>v </a:t>
            </a:r>
            <a:r>
              <a:rPr lang="en-US" dirty="0" err="1"/>
              <a:t>průběhu</a:t>
            </a:r>
            <a:r>
              <a:rPr lang="en-US" dirty="0"/>
              <a:t> 50. a 60. let </a:t>
            </a:r>
            <a:r>
              <a:rPr lang="en-US" dirty="0" err="1"/>
              <a:t>minulého</a:t>
            </a:r>
            <a:r>
              <a:rPr lang="en-US" dirty="0"/>
              <a:t> </a:t>
            </a:r>
            <a:r>
              <a:rPr lang="en-US" dirty="0" err="1"/>
              <a:t>století</a:t>
            </a:r>
            <a:r>
              <a:rPr lang="en-US" dirty="0"/>
              <a:t> </a:t>
            </a:r>
            <a:r>
              <a:rPr lang="en-US" dirty="0" err="1"/>
              <a:t>podnět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</a:t>
            </a:r>
            <a:r>
              <a:rPr lang="en-US" dirty="0" err="1"/>
              <a:t>snahám</a:t>
            </a:r>
            <a:r>
              <a:rPr lang="en-US" dirty="0"/>
              <a:t> o </a:t>
            </a:r>
            <a:r>
              <a:rPr lang="en-US" b="1" u="sng" dirty="0" err="1"/>
              <a:t>demedikalizaci</a:t>
            </a:r>
            <a:r>
              <a:rPr lang="en-US" b="1" u="sng" dirty="0"/>
              <a:t> </a:t>
            </a:r>
            <a:r>
              <a:rPr lang="en-US" b="1" u="sng" dirty="0" err="1"/>
              <a:t>smrti</a:t>
            </a:r>
            <a:r>
              <a:rPr lang="en-US" b="1" u="sng" dirty="0"/>
              <a:t> </a:t>
            </a:r>
            <a:r>
              <a:rPr lang="en-US" dirty="0"/>
              <a:t>a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b="1" u="sng" dirty="0" err="1" smtClean="0"/>
              <a:t>hospicové</a:t>
            </a:r>
            <a:r>
              <a:rPr lang="cs-CZ" b="1" u="sng" dirty="0" smtClean="0"/>
              <a:t>h</a:t>
            </a:r>
            <a:r>
              <a:rPr lang="cs-CZ" b="1" u="sng" dirty="0"/>
              <a:t>o</a:t>
            </a:r>
            <a:r>
              <a:rPr lang="en-US" b="1" u="sng" dirty="0" smtClean="0"/>
              <a:t> </a:t>
            </a:r>
            <a:r>
              <a:rPr lang="en-US" b="1" u="sng" dirty="0" err="1"/>
              <a:t>hnutí</a:t>
            </a:r>
            <a:r>
              <a:rPr lang="en-US" b="1" u="sng" dirty="0"/>
              <a:t> </a:t>
            </a:r>
            <a:r>
              <a:rPr lang="en-US" dirty="0"/>
              <a:t>(Seale 2000).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3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Velká role malých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Jednoduchá změna, jako je zařazení jedné nebo dvou otázek na pacientovy pocity na začátku konzultace mohou být pro pacienta významným zdrojem emoční podpory </a:t>
            </a:r>
            <a:r>
              <a:rPr lang="en-US" dirty="0" smtClean="0"/>
              <a:t>(</a:t>
            </a:r>
            <a:r>
              <a:rPr lang="cs-CZ" dirty="0" err="1" smtClean="0"/>
              <a:t>Wenrich</a:t>
            </a:r>
            <a:r>
              <a:rPr lang="cs-CZ" dirty="0" smtClean="0"/>
              <a:t> et al </a:t>
            </a:r>
            <a:r>
              <a:rPr lang="en-US" dirty="0" smtClean="0"/>
              <a:t>2003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Posunout </a:t>
            </a:r>
            <a:r>
              <a:rPr lang="cs-CZ" dirty="0"/>
              <a:t>špatnou zprávu o 2 minuty v rámci </a:t>
            </a:r>
            <a:r>
              <a:rPr lang="cs-CZ" dirty="0" err="1"/>
              <a:t>konzutace</a:t>
            </a:r>
            <a:r>
              <a:rPr lang="cs-CZ" dirty="0"/>
              <a:t> (nejprve zaznívala 2. </a:t>
            </a:r>
            <a:r>
              <a:rPr lang="cs-CZ" dirty="0" smtClean="0"/>
              <a:t>minutu </a:t>
            </a:r>
            <a:r>
              <a:rPr lang="cs-CZ" dirty="0"/>
              <a:t>konzultace, pak 4. </a:t>
            </a:r>
            <a:r>
              <a:rPr lang="cs-CZ" dirty="0" smtClean="0"/>
              <a:t>minutu</a:t>
            </a:r>
            <a:r>
              <a:rPr lang="cs-CZ" dirty="0"/>
              <a:t>) znamená </a:t>
            </a:r>
            <a:r>
              <a:rPr lang="cs-CZ" dirty="0" smtClean="0"/>
              <a:t>velký </a:t>
            </a:r>
            <a:r>
              <a:rPr lang="cs-CZ" dirty="0"/>
              <a:t>stres pro lékaře, ale </a:t>
            </a:r>
            <a:r>
              <a:rPr lang="cs-CZ" dirty="0" smtClean="0"/>
              <a:t> </a:t>
            </a:r>
            <a:r>
              <a:rPr lang="cs-CZ" dirty="0"/>
              <a:t>pacienty je to hodnoceno jako </a:t>
            </a:r>
            <a:r>
              <a:rPr lang="cs-CZ" dirty="0" smtClean="0"/>
              <a:t>výrazně lepší (</a:t>
            </a:r>
            <a:r>
              <a:rPr lang="cs-CZ" dirty="0" err="1" smtClean="0"/>
              <a:t>Razavi</a:t>
            </a:r>
            <a:r>
              <a:rPr lang="cs-CZ" dirty="0" smtClean="0"/>
              <a:t> </a:t>
            </a:r>
            <a:r>
              <a:rPr lang="cs-CZ" dirty="0"/>
              <a:t>et </a:t>
            </a:r>
            <a:r>
              <a:rPr lang="cs-CZ" dirty="0" smtClean="0"/>
              <a:t>al 2003)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8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Návody pro lékaře ke komunikaci s pacientem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sz="3400" dirty="0" smtClean="0"/>
              <a:t>Klidné </a:t>
            </a:r>
            <a:r>
              <a:rPr lang="cs-CZ" sz="3400" dirty="0"/>
              <a:t>místo, dostatek času bez vyrušování, nechat pacienta, aby si vybral, kdo má být u konzultace přítomen</a:t>
            </a:r>
          </a:p>
          <a:p>
            <a:pPr lvl="0"/>
            <a:r>
              <a:rPr lang="cs-CZ" sz="3400" dirty="0" smtClean="0"/>
              <a:t>Co </a:t>
            </a:r>
            <a:r>
              <a:rPr lang="cs-CZ" sz="3400" dirty="0"/>
              <a:t>pacient ví a jak tomu rozumí (</a:t>
            </a:r>
            <a:r>
              <a:rPr lang="cs-CZ" sz="3400" dirty="0" err="1"/>
              <a:t>ask</a:t>
            </a:r>
            <a:r>
              <a:rPr lang="cs-CZ" sz="3400" dirty="0"/>
              <a:t> </a:t>
            </a:r>
            <a:r>
              <a:rPr lang="cs-CZ" sz="3400" dirty="0" err="1"/>
              <a:t>before</a:t>
            </a:r>
            <a:r>
              <a:rPr lang="cs-CZ" sz="3400" dirty="0"/>
              <a:t> </a:t>
            </a:r>
            <a:r>
              <a:rPr lang="cs-CZ" sz="3400" dirty="0" err="1"/>
              <a:t>you</a:t>
            </a:r>
            <a:r>
              <a:rPr lang="cs-CZ" sz="3400" dirty="0"/>
              <a:t> </a:t>
            </a:r>
            <a:r>
              <a:rPr lang="cs-CZ" sz="3400" dirty="0" err="1"/>
              <a:t>tell</a:t>
            </a:r>
            <a:r>
              <a:rPr lang="cs-CZ" sz="3400" dirty="0"/>
              <a:t>)?</a:t>
            </a:r>
          </a:p>
          <a:p>
            <a:pPr lvl="0"/>
            <a:r>
              <a:rPr lang="cs-CZ" sz="3400" dirty="0"/>
              <a:t>Co chce vědět? Zdůraznit nutnost hovořit zcela otevřeně.</a:t>
            </a:r>
          </a:p>
          <a:p>
            <a:pPr lvl="0"/>
            <a:r>
              <a:rPr lang="cs-CZ" sz="3400" dirty="0"/>
              <a:t>Přiznat i nejistoty a limity (v oblasti prognózy)</a:t>
            </a:r>
          </a:p>
          <a:p>
            <a:pPr lvl="0"/>
            <a:r>
              <a:rPr lang="cs-CZ" sz="3400" dirty="0"/>
              <a:t>Nesoustředit se jen na lékařskou část sdělení, pacient má strach z různých věcí - dát prostor emocím, pauzám, rozmýšlení</a:t>
            </a:r>
          </a:p>
          <a:p>
            <a:pPr lvl="0"/>
            <a:r>
              <a:rPr lang="cs-CZ" sz="3400" dirty="0"/>
              <a:t>Reakce na řečení, empatie: „To pro vás musí být velice těžké.“</a:t>
            </a:r>
          </a:p>
          <a:p>
            <a:pPr lvl="0"/>
            <a:r>
              <a:rPr lang="cs-CZ" sz="3400" dirty="0"/>
              <a:t>Plán dalších kroků: „I když vás nemohu vyléčit, je tady stále mnoho, co pro vás můžu udělat.“</a:t>
            </a:r>
          </a:p>
          <a:p>
            <a:pPr lvl="0"/>
            <a:r>
              <a:rPr lang="cs-CZ" sz="3400" dirty="0"/>
              <a:t>Ujistit pacienta, že nezůstane sám</a:t>
            </a:r>
          </a:p>
          <a:p>
            <a:pPr lvl="0"/>
            <a:r>
              <a:rPr lang="cs-CZ" sz="3400" dirty="0"/>
              <a:t>Nechat pacienta sumarizovat, co bylo řečeno</a:t>
            </a:r>
          </a:p>
          <a:p>
            <a:pPr lvl="0"/>
            <a:r>
              <a:rPr lang="cs-CZ" sz="3400" dirty="0"/>
              <a:t>Opakovat konzultace, kdykoli pacient potřebuje (stav se zhorší atd</a:t>
            </a:r>
            <a:r>
              <a:rPr lang="cs-CZ" sz="3400" dirty="0" smtClean="0"/>
              <a:t>.)</a:t>
            </a:r>
          </a:p>
          <a:p>
            <a:pPr marL="0" indent="0">
              <a:buNone/>
            </a:pPr>
            <a:r>
              <a:rPr lang="cs-CZ" dirty="0"/>
              <a:t>					</a:t>
            </a:r>
            <a:r>
              <a:rPr lang="cs-CZ" dirty="0" smtClean="0"/>
              <a:t>						(zpracováno podle </a:t>
            </a:r>
            <a:r>
              <a:rPr lang="cs-CZ" dirty="0" err="1" smtClean="0"/>
              <a:t>Balaban</a:t>
            </a:r>
            <a:r>
              <a:rPr lang="cs-CZ" dirty="0" smtClean="0"/>
              <a:t> </a:t>
            </a:r>
            <a:r>
              <a:rPr lang="cs-CZ" dirty="0"/>
              <a:t>2000, </a:t>
            </a:r>
            <a:r>
              <a:rPr lang="cs-CZ" dirty="0" err="1"/>
              <a:t>Baile</a:t>
            </a:r>
            <a:r>
              <a:rPr lang="cs-CZ" dirty="0"/>
              <a:t> and </a:t>
            </a:r>
            <a:r>
              <a:rPr lang="cs-CZ" dirty="0" err="1"/>
              <a:t>Parker</a:t>
            </a:r>
            <a:r>
              <a:rPr lang="cs-CZ" dirty="0"/>
              <a:t> 2010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200" dirty="0" smtClean="0">
                <a:solidFill>
                  <a:srgbClr val="FF0000"/>
                </a:solidFill>
              </a:rPr>
              <a:t>Pro takové rozhovory musí být jasně zakotveno místo v režimu péče.</a:t>
            </a:r>
            <a:endParaRPr lang="cs-CZ" sz="4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cs-CZ" sz="42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8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Komunikační propasti mezi lékaři a pacienty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Petr: </a:t>
            </a:r>
            <a:r>
              <a:rPr lang="en-US" i="1" dirty="0" err="1"/>
              <a:t>Už</a:t>
            </a:r>
            <a:r>
              <a:rPr lang="en-US" i="1" dirty="0"/>
              <a:t> se to (</a:t>
            </a:r>
            <a:r>
              <a:rPr lang="en-US" i="1" dirty="0" err="1"/>
              <a:t>bolest</a:t>
            </a:r>
            <a:r>
              <a:rPr lang="en-US" i="1" dirty="0"/>
              <a:t>) </a:t>
            </a:r>
            <a:r>
              <a:rPr lang="en-US" i="1" dirty="0" err="1"/>
              <a:t>začíná</a:t>
            </a:r>
            <a:r>
              <a:rPr lang="en-US" i="1" dirty="0"/>
              <a:t> </a:t>
            </a:r>
            <a:r>
              <a:rPr lang="en-US" i="1" dirty="0" err="1"/>
              <a:t>hlásit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cs-CZ" i="1" dirty="0" smtClean="0"/>
              <a:t>V</a:t>
            </a:r>
            <a:r>
              <a:rPr lang="cs-CZ" i="1" dirty="0"/>
              <a:t>:</a:t>
            </a:r>
            <a:r>
              <a:rPr lang="en-US" i="1" dirty="0" smtClean="0"/>
              <a:t> </a:t>
            </a:r>
            <a:r>
              <a:rPr lang="en-US" i="1" dirty="0" err="1"/>
              <a:t>Bagr</a:t>
            </a:r>
            <a:r>
              <a:rPr lang="en-US" i="1" dirty="0"/>
              <a:t>? Bestie?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Petr. Ne, </a:t>
            </a:r>
            <a:r>
              <a:rPr lang="en-US" i="1" dirty="0" err="1"/>
              <a:t>teď</a:t>
            </a:r>
            <a:r>
              <a:rPr lang="en-US" i="1" dirty="0"/>
              <a:t> je tam </a:t>
            </a:r>
            <a:r>
              <a:rPr lang="en-US" i="1" dirty="0" err="1"/>
              <a:t>kopáč</a:t>
            </a:r>
            <a:r>
              <a:rPr lang="en-US" i="1" dirty="0"/>
              <a:t>. Pak </a:t>
            </a:r>
            <a:r>
              <a:rPr lang="en-US" i="1" dirty="0" err="1"/>
              <a:t>přijede</a:t>
            </a:r>
            <a:r>
              <a:rPr lang="en-US" i="1" dirty="0"/>
              <a:t> se </a:t>
            </a:r>
            <a:r>
              <a:rPr lang="en-US" i="1" dirty="0" err="1"/>
              <a:t>sbíječkou</a:t>
            </a:r>
            <a:r>
              <a:rPr lang="en-US" i="1" dirty="0"/>
              <a:t>, </a:t>
            </a:r>
            <a:r>
              <a:rPr lang="en-US" i="1" dirty="0" err="1"/>
              <a:t>pak</a:t>
            </a:r>
            <a:r>
              <a:rPr lang="en-US" i="1" dirty="0"/>
              <a:t> </a:t>
            </a:r>
            <a:r>
              <a:rPr lang="en-US" i="1" dirty="0" err="1"/>
              <a:t>přijede</a:t>
            </a:r>
            <a:r>
              <a:rPr lang="en-US" i="1" dirty="0"/>
              <a:t> s </a:t>
            </a:r>
            <a:r>
              <a:rPr lang="en-US" i="1" dirty="0" err="1"/>
              <a:t>buldozerem</a:t>
            </a:r>
            <a:r>
              <a:rPr lang="en-US" i="1" dirty="0"/>
              <a:t> a </a:t>
            </a:r>
            <a:r>
              <a:rPr lang="en-US" i="1" dirty="0" err="1"/>
              <a:t>nakonec</a:t>
            </a:r>
            <a:r>
              <a:rPr lang="en-US" i="1" dirty="0"/>
              <a:t> s </a:t>
            </a:r>
            <a:r>
              <a:rPr lang="en-US" i="1" dirty="0" err="1" smtClean="0"/>
              <a:t>grejdrem</a:t>
            </a:r>
            <a:r>
              <a:rPr lang="cs-CZ" i="1" dirty="0" smtClean="0"/>
              <a:t>. </a:t>
            </a:r>
            <a:r>
              <a:rPr lang="en-US" i="1" dirty="0" smtClean="0"/>
              <a:t>Ten </a:t>
            </a:r>
            <a:r>
              <a:rPr lang="en-US" i="1" dirty="0"/>
              <a:t>to </a:t>
            </a:r>
            <a:r>
              <a:rPr lang="en-US" i="1" dirty="0" err="1"/>
              <a:t>shrne</a:t>
            </a:r>
            <a:r>
              <a:rPr lang="en-US" i="1" dirty="0"/>
              <a:t>. No a </a:t>
            </a:r>
            <a:r>
              <a:rPr lang="en-US" i="1" dirty="0" err="1"/>
              <a:t>pak</a:t>
            </a:r>
            <a:r>
              <a:rPr lang="en-US" i="1" dirty="0"/>
              <a:t> </a:t>
            </a:r>
            <a:r>
              <a:rPr lang="en-US" i="1" dirty="0" err="1"/>
              <a:t>nakonec</a:t>
            </a:r>
            <a:r>
              <a:rPr lang="en-US" i="1" dirty="0"/>
              <a:t> </a:t>
            </a:r>
            <a:r>
              <a:rPr lang="en-US" i="1" dirty="0" err="1"/>
              <a:t>vezme</a:t>
            </a:r>
            <a:r>
              <a:rPr lang="en-US" i="1" dirty="0"/>
              <a:t> </a:t>
            </a:r>
            <a:r>
              <a:rPr lang="en-US" i="1" dirty="0" err="1"/>
              <a:t>mě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Pacientská přání a návody pro lékaře týkající se sdělování špatných zpráv - </a:t>
            </a:r>
            <a:r>
              <a:rPr lang="cs-CZ" dirty="0" err="1" smtClean="0"/>
              <a:t>breaking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</a:t>
            </a:r>
            <a:r>
              <a:rPr lang="cs-CZ" dirty="0" err="1" smtClean="0"/>
              <a:t>news</a:t>
            </a:r>
            <a:r>
              <a:rPr lang="cs-CZ" dirty="0" smtClean="0"/>
              <a:t> (</a:t>
            </a:r>
            <a:r>
              <a:rPr lang="cs-CZ" dirty="0" err="1" smtClean="0"/>
              <a:t>Baile</a:t>
            </a:r>
            <a:r>
              <a:rPr lang="cs-CZ" dirty="0" smtClean="0"/>
              <a:t>, </a:t>
            </a:r>
            <a:r>
              <a:rPr lang="cs-CZ" dirty="0" err="1" smtClean="0"/>
              <a:t>Parker</a:t>
            </a:r>
            <a:r>
              <a:rPr lang="cs-CZ" dirty="0" smtClean="0"/>
              <a:t> 2010)</a:t>
            </a:r>
          </a:p>
          <a:p>
            <a:r>
              <a:rPr lang="cs-CZ" dirty="0" smtClean="0"/>
              <a:t>Lékařská socializace (rychlost, orientace k akci, racionalita, univerzální přístup) x očekávání pacientů (</a:t>
            </a:r>
            <a:r>
              <a:rPr lang="cs-CZ" dirty="0" err="1" smtClean="0"/>
              <a:t>Mahtani-Chugani</a:t>
            </a:r>
            <a:r>
              <a:rPr lang="cs-CZ" dirty="0" smtClean="0"/>
              <a:t> </a:t>
            </a:r>
            <a:r>
              <a:rPr lang="cs-CZ" dirty="0"/>
              <a:t>et al </a:t>
            </a:r>
            <a:r>
              <a:rPr lang="cs-CZ" dirty="0" smtClean="0"/>
              <a:t>2010)</a:t>
            </a:r>
          </a:p>
          <a:p>
            <a:r>
              <a:rPr lang="cs-CZ" dirty="0" smtClean="0"/>
              <a:t>Velká role malých kroků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4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of good death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96168"/>
            <a:ext cx="7886700" cy="325755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know when death is coming, and to understand what can be expected</a:t>
            </a:r>
          </a:p>
          <a:p>
            <a:r>
              <a:rPr lang="en-US" dirty="0"/>
              <a:t>To be able to retain control of what happens</a:t>
            </a:r>
          </a:p>
          <a:p>
            <a:r>
              <a:rPr lang="en-US" dirty="0"/>
              <a:t>To be afforded dignity and privacy</a:t>
            </a:r>
          </a:p>
          <a:p>
            <a:r>
              <a:rPr lang="en-US" dirty="0"/>
              <a:t>To have control over pain relief and other symptom control</a:t>
            </a:r>
          </a:p>
          <a:p>
            <a:r>
              <a:rPr lang="en-US" dirty="0"/>
              <a:t>To have choice and control over where death occurs (at home or elsewhere)</a:t>
            </a:r>
          </a:p>
          <a:p>
            <a:r>
              <a:rPr lang="en-US" dirty="0"/>
              <a:t>To have access to information and expertise of whatever kind is necessary</a:t>
            </a:r>
          </a:p>
          <a:p>
            <a:r>
              <a:rPr lang="en-US" dirty="0"/>
              <a:t>To have access to any spiritual or emotional support required</a:t>
            </a:r>
          </a:p>
          <a:p>
            <a:r>
              <a:rPr lang="en-US" dirty="0"/>
              <a:t>To have access to hospice care in any location, not only in hospital</a:t>
            </a:r>
          </a:p>
          <a:p>
            <a:r>
              <a:rPr lang="en-US" dirty="0"/>
              <a:t>To have control over who is present and who shares the end</a:t>
            </a:r>
          </a:p>
          <a:p>
            <a:r>
              <a:rPr lang="en-US" dirty="0"/>
              <a:t>To be able to issue advance directives which ensure wishes are respected</a:t>
            </a:r>
          </a:p>
          <a:p>
            <a:r>
              <a:rPr lang="en-US" dirty="0"/>
              <a:t>To have time to say goodbye, and control over other aspects of timing</a:t>
            </a:r>
          </a:p>
          <a:p>
            <a:r>
              <a:rPr lang="en-US" dirty="0"/>
              <a:t>To be able to leave when it is time to go, and not to have life prolonged pointlessly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160" y="5400676"/>
            <a:ext cx="8209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Debate of the Age Health and Care Study Group. The future of health and care of older people: the best is yet to come. London: Age Concern; 1999.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15186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63229"/>
              </p:ext>
            </p:extLst>
          </p:nvPr>
        </p:nvGraphicFramePr>
        <p:xfrm>
          <a:off x="3523125" y="1629293"/>
          <a:ext cx="2503503" cy="3938960"/>
        </p:xfrm>
        <a:graphic>
          <a:graphicData uri="http://schemas.openxmlformats.org/drawingml/2006/table">
            <a:tbl>
              <a:tblPr/>
              <a:tblGrid>
                <a:gridCol w="2503503"/>
              </a:tblGrid>
              <a:tr h="393896">
                <a:tc>
                  <a:txBody>
                    <a:bodyPr/>
                    <a:lstStyle/>
                    <a:p>
                      <a:pPr algn="r" fontAlgn="t"/>
                      <a:r>
                        <a:rPr lang="cs-CZ" sz="105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Nemocnice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Doma, v zařízení sociálních služeb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Léčebna pro dlouhodobě nemocné (LDN)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Hospic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Na ulici, při převozu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Nemocnice následné péče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Psychiatrická léčebna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Ostatní ZZ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Jiné, nezjištěno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úmrtí - detailně</a:t>
            </a:r>
            <a:endParaRPr lang="cs-CZ" dirty="0"/>
          </a:p>
        </p:txBody>
      </p:sp>
      <p:sp>
        <p:nvSpPr>
          <p:cNvPr id="242" name="TextovéPole 241"/>
          <p:cNvSpPr txBox="1"/>
          <p:nvPr/>
        </p:nvSpPr>
        <p:spPr>
          <a:xfrm>
            <a:off x="1308949" y="642884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Zdroj: ÚZIS, LPZ 2011-2013; NRHOSP 2011-2013 N = 324 197, převzato z Švancara, 2015</a:t>
            </a:r>
          </a:p>
          <a:p>
            <a:r>
              <a:rPr lang="cs-CZ" sz="1200" i="1" dirty="0" smtClean="0"/>
              <a:t>.</a:t>
            </a:r>
            <a:endParaRPr lang="cs-CZ" sz="1200" i="1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152726264"/>
              </p:ext>
            </p:extLst>
          </p:nvPr>
        </p:nvGraphicFramePr>
        <p:xfrm>
          <a:off x="611560" y="1628801"/>
          <a:ext cx="2808312" cy="245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93694" y="1188225"/>
            <a:ext cx="832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lůžkových </a:t>
            </a:r>
            <a:r>
              <a:rPr lang="cs-CZ" sz="1400" dirty="0" err="1" smtClean="0"/>
              <a:t>hospicech</a:t>
            </a:r>
            <a:r>
              <a:rPr lang="cs-CZ" sz="1400" dirty="0" smtClean="0"/>
              <a:t> umírá  2.5 % všech zemřelých.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33191" y="4087617"/>
            <a:ext cx="192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accent1"/>
                </a:solidFill>
              </a:rPr>
              <a:t>Ve zdravotnickém zařízení</a:t>
            </a:r>
            <a:endParaRPr lang="cs-CZ" sz="1100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3192" y="4315477"/>
            <a:ext cx="2503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accent5">
                    <a:lumMod val="75000"/>
                  </a:schemeClr>
                </a:solidFill>
              </a:rPr>
              <a:t>Doma, v zařízení sociálních služeb</a:t>
            </a:r>
            <a:endParaRPr lang="cs-CZ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62171" y="4167515"/>
            <a:ext cx="88777" cy="88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62171" y="4397827"/>
            <a:ext cx="88777" cy="8877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33192" y="4543337"/>
            <a:ext cx="2503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accent3"/>
                </a:solidFill>
              </a:rPr>
              <a:t>Na ulici, při převozu</a:t>
            </a:r>
            <a:endParaRPr lang="cs-CZ" sz="1100" dirty="0">
              <a:solidFill>
                <a:schemeClr val="accent3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762171" y="4628139"/>
            <a:ext cx="88777" cy="887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33192" y="4771198"/>
            <a:ext cx="2503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Jinde, nezjištěno</a:t>
            </a:r>
            <a:endParaRPr lang="cs-CZ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762171" y="4858451"/>
            <a:ext cx="88777" cy="88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Graf 16"/>
          <p:cNvGraphicFramePr/>
          <p:nvPr/>
        </p:nvGraphicFramePr>
        <p:xfrm>
          <a:off x="5813564" y="1388825"/>
          <a:ext cx="3195961" cy="4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75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českého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Úmrtí na onkologická onemocnění v roce 2014 tvořilo 26, 1 % ze všech úmrtí</a:t>
            </a:r>
          </a:p>
          <a:p>
            <a:r>
              <a:rPr lang="cs-CZ" dirty="0" smtClean="0"/>
              <a:t>Postkomunistické dědictví – odmítání smrti (nemoci, odlišnosti), paternalistický vztah lékař/pacient</a:t>
            </a:r>
          </a:p>
          <a:p>
            <a:r>
              <a:rPr lang="cs-CZ" dirty="0" smtClean="0"/>
              <a:t>Nízká religiozita</a:t>
            </a:r>
          </a:p>
          <a:p>
            <a:r>
              <a:rPr lang="cs-CZ" dirty="0" smtClean="0"/>
              <a:t>Odklon od rituálů rozloučení, velký počet kremací bez obřadu </a:t>
            </a:r>
            <a:r>
              <a:rPr lang="en-US" dirty="0"/>
              <a:t>(</a:t>
            </a:r>
            <a:r>
              <a:rPr lang="en-US" dirty="0" err="1"/>
              <a:t>Nešporová</a:t>
            </a:r>
            <a:r>
              <a:rPr lang="en-US" dirty="0"/>
              <a:t> 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2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DIPEx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65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dirty="0" smtClean="0"/>
              <a:t>Kvalitativní výzkum, založený na 30 – 50 hloubkových rozhovorech pro každé téma, audio/video záznam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Maximální pestrost vzorku, snaha podpořit pacienty ve sdílení informací a zachytit pestré spektrum zkušeností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Standardy pro sběr dat i pro publikování rozhovorů na webu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Využití pro posílení pacientů, pro výuku, informování široké veřejnosti i zlepšování praxe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Poradní panel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https://thesocietypages.org/sociologylens/files/2015/04/int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67222"/>
            <a:ext cx="3094887" cy="20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Webové stránky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http://www.hovoryozdravi.cz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http://healthtalk.org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58447"/>
              </p:ext>
            </p:extLst>
          </p:nvPr>
        </p:nvGraphicFramePr>
        <p:xfrm>
          <a:off x="899593" y="476672"/>
          <a:ext cx="7234536" cy="5804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861"/>
                <a:gridCol w="938792"/>
                <a:gridCol w="460863"/>
                <a:gridCol w="768103"/>
                <a:gridCol w="1789538"/>
                <a:gridCol w="1207522"/>
                <a:gridCol w="1113857"/>
              </a:tblGrid>
              <a:tr h="531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Číslo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Jméno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Věk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Gender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Vzdělání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Partnerský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status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Místo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rozhovoru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Andrea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Rozv</a:t>
                      </a: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Jakub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VYUČ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N/A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Monika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vdaná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doma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Jan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N/A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ženatý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doma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Petra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VYUČ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vdaná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Eva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VYUČ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rozvedená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Martin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VYUČ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ženatý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Josef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ženatý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doma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Lucie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´VŠ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svobodná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nemocnice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Veronika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VYUČ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rozvedená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nemocnice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Helena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vdaná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nemocnice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Tereza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vdaná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doma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Zuzana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vdaná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Ivan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VYUČ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vdovec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hospic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Milada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vdaná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nemocnice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1667</Words>
  <Application>Microsoft Office PowerPoint</Application>
  <PresentationFormat>Předvádění na obrazovce (4:3)</PresentationFormat>
  <Paragraphs>291</Paragraphs>
  <Slides>33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  Pacientská perspektiva v medicíně v projektu DIPEx  Příležitost ke sdílení informací a zkušeností pro lékaře, pečující, pacienty a širokou veřejnost</vt:lpstr>
      <vt:lpstr>Prezentace aplikace PowerPoint</vt:lpstr>
      <vt:lpstr>Prezentace aplikace PowerPoint</vt:lpstr>
      <vt:lpstr>Principles of good death</vt:lpstr>
      <vt:lpstr>Místo úmrtí - detailně</vt:lpstr>
      <vt:lpstr>Specifika českého prostředí</vt:lpstr>
      <vt:lpstr>DIPEx výzkum</vt:lpstr>
      <vt:lpstr>Webové stránky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Kvalita života a úvahy o konci</vt:lpstr>
      <vt:lpstr>Prezentace aplikace PowerPoint</vt:lpstr>
      <vt:lpstr>Prezentace aplikace PowerPoint</vt:lpstr>
      <vt:lpstr>Pohodlí domova</vt:lpstr>
      <vt:lpstr>Úleva hospice</vt:lpstr>
      <vt:lpstr>Prezentace aplikace PowerPoint</vt:lpstr>
      <vt:lpstr>Komunikace mezi lékařem a pacientem</vt:lpstr>
      <vt:lpstr>Komunikace mezi lékařem a pacientem </vt:lpstr>
      <vt:lpstr>Sdělování diagnózy a prognózy</vt:lpstr>
      <vt:lpstr>Prezentace aplikace PowerPoint</vt:lpstr>
      <vt:lpstr>Prezentace aplikace PowerPoint</vt:lpstr>
      <vt:lpstr>Prezentace aplikace PowerPoint</vt:lpstr>
      <vt:lpstr>Prezentace aplikace PowerPoint</vt:lpstr>
      <vt:lpstr>Opuštěni medicínou</vt:lpstr>
      <vt:lpstr>Prezentace aplikace PowerPoint</vt:lpstr>
      <vt:lpstr>Komunikační potřeby pacientů</vt:lpstr>
      <vt:lpstr>Velká role malých změn</vt:lpstr>
      <vt:lpstr>Návody pro lékaře ke komunikaci s pacientem</vt:lpstr>
      <vt:lpstr>Komunikační propasti mezi lékaři a pacienty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Puzova</dc:creator>
  <cp:lastModifiedBy>Zuzana Puzova </cp:lastModifiedBy>
  <cp:revision>54</cp:revision>
  <dcterms:created xsi:type="dcterms:W3CDTF">2016-09-08T13:50:38Z</dcterms:created>
  <dcterms:modified xsi:type="dcterms:W3CDTF">2017-03-25T06:01:55Z</dcterms:modified>
</cp:coreProperties>
</file>