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9" r:id="rId10"/>
    <p:sldId id="268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850B7-0AC6-430A-8B30-3AF2B631F92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outalz.org/" TargetMode="External"/><Relationship Id="rId2" Type="http://schemas.openxmlformats.org/officeDocument/2006/relationships/hyperlink" Target="https://www.youtube.com/watch?v=fnILpYZ24o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p9iNPmUlf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F00-F09 Organické duševní poruchy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Přístup k nemocnému s ALZ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Vybírejte jednoduché aktivity a dávejte srozumitelné pokyny</a:t>
            </a:r>
            <a:r>
              <a:rPr lang="cs-CZ" dirty="0" smtClean="0"/>
              <a:t>. Nemocné stresuje představa několika úkolů najednou. To je zbytečné. Všechny činnosti můžete </a:t>
            </a:r>
            <a:r>
              <a:rPr lang="cs-CZ" dirty="0" err="1" smtClean="0"/>
              <a:t>rozklíčovat</a:t>
            </a:r>
            <a:r>
              <a:rPr lang="cs-CZ" dirty="0" smtClean="0"/>
              <a:t> do jednoduchých postupných kroků tak, že se pacient bude cítit dobře a práce mu půjde od ruky.</a:t>
            </a:r>
          </a:p>
          <a:p>
            <a:r>
              <a:rPr lang="cs-CZ" b="1" dirty="0" smtClean="0"/>
              <a:t>Rozdělení činností a společná práce</a:t>
            </a:r>
            <a:r>
              <a:rPr lang="cs-CZ" dirty="0" smtClean="0"/>
              <a:t>. Jednotlivé činnosti si rozdělte tak, abyste vy vykonávali vždy to, na co pacient nestačí. Při vaření například vše nachystejte, naplánujte a společně pak vykonávejte jednotlivé dílčí činnosti.</a:t>
            </a:r>
          </a:p>
          <a:p>
            <a:r>
              <a:rPr lang="cs-CZ" b="1" dirty="0" smtClean="0"/>
              <a:t>Žádejte o pomoc</a:t>
            </a:r>
            <a:r>
              <a:rPr lang="cs-CZ" dirty="0" smtClean="0"/>
              <a:t>. Pacient by měl mít pocit, že jej potřebujete, ale buďte přitom opatrní, abyste jej nestresovali několika požadavky najednou.</a:t>
            </a:r>
          </a:p>
          <a:p>
            <a:r>
              <a:rPr lang="cs-CZ" b="1" dirty="0" smtClean="0"/>
              <a:t>Dbejte na to, aby pacientova činnost byla smysluplná</a:t>
            </a:r>
            <a:r>
              <a:rPr lang="cs-CZ" dirty="0" smtClean="0"/>
              <a:t>. Pokud připravujete nějakou drobnou rukodělnou činnost – vystřihování, vyšívání, koláž a podobně, vždy společně plánujte konkrétní využití výrobku – například tvorba pohlednice, přáníčka a podobně.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Česká </a:t>
            </a:r>
            <a:r>
              <a:rPr lang="cs-CZ" dirty="0" err="1" smtClean="0"/>
              <a:t>alzheimerovská</a:t>
            </a:r>
            <a:r>
              <a:rPr lang="cs-CZ" dirty="0" smtClean="0"/>
              <a:t> společnost www.</a:t>
            </a:r>
            <a:r>
              <a:rPr lang="cs-CZ" dirty="0" err="1" smtClean="0"/>
              <a:t>alzheimer.cz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3600" dirty="0" smtClean="0"/>
              <a:t>Případy demence‚ které jsou způsobeny‚ jinou příčinou než Alzheimerovou nebo cerebrovaskulární nemocí. </a:t>
            </a:r>
          </a:p>
          <a:p>
            <a:pPr>
              <a:buNone/>
            </a:pPr>
            <a:r>
              <a:rPr lang="cs-CZ" sz="3600" dirty="0" smtClean="0"/>
              <a:t>	Může se objevit v kterémkoli životním období‚ zřídka ve stáří.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u Pickovy choroby </a:t>
            </a:r>
            <a:r>
              <a:rPr lang="cs-CZ" sz="3600" dirty="0" smtClean="0"/>
              <a:t>- progresivní demence‚ přicházející ve středním věku‚ charakterizovaná časnými‚ pomalu </a:t>
            </a:r>
            <a:r>
              <a:rPr lang="cs-CZ" sz="3600" dirty="0" err="1" smtClean="0"/>
              <a:t>progredujícími</a:t>
            </a:r>
            <a:r>
              <a:rPr lang="cs-CZ" sz="3600" dirty="0" smtClean="0"/>
              <a:t> změnami charakteru a sociální deteriorací‚ následovaná poruchou intelektu‚ paměti a jazykových funkcí‚ s apatií‚ euforií a příležitostně s </a:t>
            </a:r>
            <a:r>
              <a:rPr lang="cs-CZ" sz="3600" dirty="0" err="1" smtClean="0"/>
              <a:t>extrapyramidovými</a:t>
            </a:r>
            <a:r>
              <a:rPr lang="cs-CZ" sz="3600" dirty="0" smtClean="0"/>
              <a:t> příznaky.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u </a:t>
            </a:r>
            <a:r>
              <a:rPr lang="cs-CZ" sz="3600" dirty="0" err="1" smtClean="0">
                <a:solidFill>
                  <a:schemeClr val="accent1"/>
                </a:solidFill>
              </a:rPr>
              <a:t>Creutzfeldt</a:t>
            </a:r>
            <a:r>
              <a:rPr lang="cs-CZ" sz="3600" dirty="0" smtClean="0">
                <a:solidFill>
                  <a:schemeClr val="accent1"/>
                </a:solidFill>
              </a:rPr>
              <a:t>–Jakobovy nemoci </a:t>
            </a:r>
            <a:r>
              <a:rPr lang="cs-CZ" sz="3600" dirty="0" smtClean="0"/>
              <a:t>(virové, </a:t>
            </a:r>
            <a:r>
              <a:rPr lang="cs-CZ" sz="3600" dirty="0" err="1" smtClean="0"/>
              <a:t>prionové</a:t>
            </a:r>
            <a:r>
              <a:rPr lang="cs-CZ" sz="3600" dirty="0" smtClean="0"/>
              <a:t> infekce CNS)</a:t>
            </a:r>
            <a:r>
              <a:rPr lang="cs-CZ" sz="3600" dirty="0" smtClean="0">
                <a:solidFill>
                  <a:schemeClr val="accent1"/>
                </a:solidFill>
              </a:rPr>
              <a:t> </a:t>
            </a:r>
            <a:r>
              <a:rPr lang="cs-CZ" sz="3600" dirty="0" smtClean="0"/>
              <a:t>- progresivní demence s velkým neurologickým nálezem‚ způsobeným specifickými neuropatologickými změnami‚ o nichž se domníváme‚ že jsou způsobeny přenosným agens. Začátek je obvykle ve středním nebo pozdějším věku‚ ale může se vyskytnout kdykoli během dospělosti. Průběh vede k smrti během jednoho až dvou let.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Huntingtonovy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cs-CZ" dirty="0" smtClean="0">
                <a:solidFill>
                  <a:schemeClr val="accent1"/>
                </a:solidFill>
              </a:rPr>
              <a:t> (choroby)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d</a:t>
            </a:r>
            <a:r>
              <a:rPr lang="en-US" dirty="0" err="1" smtClean="0"/>
              <a:t>emence</a:t>
            </a:r>
            <a:r>
              <a:rPr lang="en-US" dirty="0" smtClean="0"/>
              <a:t>‚ </a:t>
            </a:r>
            <a:r>
              <a:rPr lang="en-US" dirty="0" err="1" smtClean="0"/>
              <a:t>vyskytující</a:t>
            </a:r>
            <a:r>
              <a:rPr lang="en-US" dirty="0" smtClean="0"/>
              <a:t> se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difuzní</a:t>
            </a:r>
            <a:r>
              <a:rPr lang="en-US" dirty="0" smtClean="0"/>
              <a:t> </a:t>
            </a:r>
            <a:r>
              <a:rPr lang="en-US" dirty="0" err="1" smtClean="0"/>
              <a:t>degenerace</a:t>
            </a:r>
            <a:r>
              <a:rPr lang="en-US" dirty="0" smtClean="0"/>
              <a:t> </a:t>
            </a:r>
            <a:r>
              <a:rPr lang="en-US" dirty="0" err="1" smtClean="0"/>
              <a:t>mozku</a:t>
            </a:r>
            <a:r>
              <a:rPr lang="en-US" dirty="0" smtClean="0"/>
              <a:t>. </a:t>
            </a:r>
            <a:r>
              <a:rPr lang="en-US" dirty="0" err="1" smtClean="0"/>
              <a:t>Porucha</a:t>
            </a:r>
            <a:r>
              <a:rPr lang="en-US" dirty="0" smtClean="0"/>
              <a:t> je </a:t>
            </a:r>
            <a:r>
              <a:rPr lang="en-US" dirty="0" err="1" smtClean="0"/>
              <a:t>přenášena</a:t>
            </a:r>
            <a:r>
              <a:rPr lang="en-US" dirty="0" smtClean="0"/>
              <a:t> </a:t>
            </a:r>
            <a:r>
              <a:rPr lang="en-US" dirty="0" err="1" smtClean="0"/>
              <a:t>jediným</a:t>
            </a:r>
            <a:r>
              <a:rPr lang="cs-CZ" dirty="0" smtClean="0"/>
              <a:t> </a:t>
            </a:r>
            <a:r>
              <a:rPr lang="en-US" dirty="0" err="1" smtClean="0"/>
              <a:t>autosomálně</a:t>
            </a:r>
            <a:r>
              <a:rPr lang="en-US" dirty="0" smtClean="0"/>
              <a:t> </a:t>
            </a:r>
            <a:r>
              <a:rPr lang="en-US" dirty="0" err="1" smtClean="0"/>
              <a:t>dominantním</a:t>
            </a:r>
            <a:r>
              <a:rPr lang="en-US" dirty="0" smtClean="0"/>
              <a:t> </a:t>
            </a:r>
            <a:r>
              <a:rPr lang="en-US" dirty="0" err="1" smtClean="0"/>
              <a:t>genem</a:t>
            </a:r>
            <a:r>
              <a:rPr lang="en-US" dirty="0" smtClean="0"/>
              <a:t>. </a:t>
            </a:r>
            <a:r>
              <a:rPr lang="en-US" dirty="0" err="1" smtClean="0"/>
              <a:t>Symptomy</a:t>
            </a:r>
            <a:r>
              <a:rPr lang="en-US" dirty="0" smtClean="0"/>
              <a:t> se </a:t>
            </a:r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hlásí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3. a 4. </a:t>
            </a:r>
            <a:r>
              <a:rPr lang="en-US" dirty="0" err="1" smtClean="0"/>
              <a:t>dekádě</a:t>
            </a:r>
            <a:r>
              <a:rPr lang="en-US" dirty="0" smtClean="0"/>
              <a:t>. </a:t>
            </a:r>
            <a:r>
              <a:rPr lang="en-US" dirty="0" err="1" smtClean="0"/>
              <a:t>Progrese</a:t>
            </a:r>
            <a:r>
              <a:rPr lang="en-US" dirty="0" smtClean="0"/>
              <a:t> je</a:t>
            </a:r>
            <a:r>
              <a:rPr lang="cs-CZ" dirty="0" smtClean="0"/>
              <a:t> </a:t>
            </a:r>
            <a:r>
              <a:rPr lang="en-US" dirty="0" err="1" smtClean="0"/>
              <a:t>pomalá</a:t>
            </a:r>
            <a:r>
              <a:rPr lang="en-US" dirty="0" smtClean="0"/>
              <a:t>. </a:t>
            </a:r>
            <a:r>
              <a:rPr lang="en-US" dirty="0" err="1" smtClean="0"/>
              <a:t>Vede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 </a:t>
            </a:r>
            <a:r>
              <a:rPr lang="en-US" dirty="0" err="1" smtClean="0"/>
              <a:t>obvykle</a:t>
            </a:r>
            <a:r>
              <a:rPr lang="en-US" dirty="0" smtClean="0"/>
              <a:t> </a:t>
            </a:r>
            <a:r>
              <a:rPr lang="en-US" dirty="0" err="1" smtClean="0"/>
              <a:t>během</a:t>
            </a:r>
            <a:r>
              <a:rPr lang="en-US" dirty="0" smtClean="0"/>
              <a:t> 10–15 let.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Parkinsonovy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d</a:t>
            </a:r>
            <a:r>
              <a:rPr lang="en-US" dirty="0" err="1" smtClean="0"/>
              <a:t>emence</a:t>
            </a:r>
            <a:r>
              <a:rPr lang="en-US" dirty="0" smtClean="0"/>
              <a:t> 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diagnostikované</a:t>
            </a:r>
            <a:r>
              <a:rPr lang="en-US" dirty="0" smtClean="0"/>
              <a:t> </a:t>
            </a:r>
            <a:r>
              <a:rPr lang="en-US" dirty="0" err="1" smtClean="0"/>
              <a:t>Parkinsonovy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. </a:t>
            </a:r>
            <a:r>
              <a:rPr lang="en-US" dirty="0" err="1" smtClean="0"/>
              <a:t>Dosud</a:t>
            </a:r>
            <a:r>
              <a:rPr lang="en-US" dirty="0" smtClean="0"/>
              <a:t> </a:t>
            </a:r>
            <a:r>
              <a:rPr lang="en-US" dirty="0" err="1" smtClean="0"/>
              <a:t>nebyly</a:t>
            </a:r>
            <a:r>
              <a:rPr lang="en-US" dirty="0" smtClean="0"/>
              <a:t> </a:t>
            </a:r>
            <a:r>
              <a:rPr lang="en-US" dirty="0" err="1" smtClean="0"/>
              <a:t>prokázány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žádné</a:t>
            </a:r>
            <a:r>
              <a:rPr lang="en-US" dirty="0" smtClean="0"/>
              <a:t> </a:t>
            </a: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rozlišující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onemocnění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virem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lidské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imunodeficience</a:t>
            </a:r>
            <a:r>
              <a:rPr lang="en-US" dirty="0" smtClean="0">
                <a:solidFill>
                  <a:schemeClr val="accent1"/>
                </a:solidFill>
              </a:rPr>
              <a:t> [HIV] </a:t>
            </a:r>
            <a:r>
              <a:rPr lang="en-US" dirty="0" err="1" smtClean="0"/>
              <a:t>Demence</a:t>
            </a:r>
            <a:r>
              <a:rPr lang="en-US" dirty="0" smtClean="0"/>
              <a:t> 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r>
              <a:rPr lang="en-US" dirty="0" smtClean="0"/>
              <a:t> HIV‚ v </a:t>
            </a:r>
            <a:r>
              <a:rPr lang="en-US" dirty="0" err="1" smtClean="0"/>
              <a:t>nepřítomnosti</a:t>
            </a:r>
            <a:r>
              <a:rPr lang="en-US" dirty="0" smtClean="0"/>
              <a:t> </a:t>
            </a:r>
            <a:r>
              <a:rPr lang="en-US" dirty="0" err="1" smtClean="0"/>
              <a:t>současně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infekce</a:t>
            </a:r>
            <a:r>
              <a:rPr lang="en-US" dirty="0" smtClean="0"/>
              <a:t> HIV‚ </a:t>
            </a:r>
            <a:r>
              <a:rPr lang="en-US" dirty="0" err="1" smtClean="0"/>
              <a:t>které</a:t>
            </a:r>
            <a:r>
              <a:rPr lang="en-US" dirty="0" smtClean="0"/>
              <a:t> by </a:t>
            </a:r>
            <a:r>
              <a:rPr lang="en-US" dirty="0" err="1" smtClean="0"/>
              <a:t>mohly</a:t>
            </a:r>
            <a:r>
              <a:rPr lang="en-US" dirty="0" smtClean="0"/>
              <a:t> </a:t>
            </a:r>
            <a:r>
              <a:rPr lang="en-US" dirty="0" err="1" smtClean="0"/>
              <a:t>vysvětlit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 </a:t>
            </a:r>
            <a:r>
              <a:rPr lang="en-US" dirty="0" err="1" smtClean="0"/>
              <a:t>demence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F04 Organický amnestický syndrom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dirty="0" smtClean="0"/>
              <a:t>Nebyl vyvolán alkoholem nebo jinými psychoaktivními látkami!	</a:t>
            </a:r>
          </a:p>
          <a:p>
            <a:pPr>
              <a:buNone/>
            </a:pPr>
            <a:r>
              <a:rPr lang="cs-CZ" sz="2400" dirty="0" smtClean="0"/>
              <a:t>	Syndrom zřetelného narušení recentní a dlouhodobé paměti‚ zatímco bezprostřední výbavnost je zachována; je snížená schopnost se učit něčemu novému a je časová dezorientace.</a:t>
            </a:r>
            <a:br>
              <a:rPr lang="cs-CZ" sz="2400" dirty="0" smtClean="0"/>
            </a:br>
            <a:r>
              <a:rPr lang="cs-CZ" sz="2400" dirty="0" err="1" smtClean="0"/>
              <a:t>Konfabulace</a:t>
            </a:r>
            <a:r>
              <a:rPr lang="cs-CZ" sz="2400" dirty="0" smtClean="0"/>
              <a:t> může být výrazným projevem‚ ale vnímání a ostatní poznávací funkce‚ včetně</a:t>
            </a:r>
            <a:br>
              <a:rPr lang="cs-CZ" sz="2400" dirty="0" smtClean="0"/>
            </a:br>
            <a:r>
              <a:rPr lang="cs-CZ" sz="2400" dirty="0" smtClean="0"/>
              <a:t>intelektu‚ jsou obvykle neporušeny. </a:t>
            </a:r>
          </a:p>
          <a:p>
            <a:pPr>
              <a:buNone/>
            </a:pPr>
            <a:r>
              <a:rPr lang="cs-CZ" sz="2400" dirty="0" smtClean="0"/>
              <a:t>	Prognóza záleží na průběhu základní léze.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F05 Delirium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	Není vyvolané alkoholem nebo jinými psychoaktivními látkami!</a:t>
            </a:r>
          </a:p>
          <a:p>
            <a:pPr>
              <a:buNone/>
            </a:pPr>
            <a:r>
              <a:rPr lang="cs-CZ" dirty="0" smtClean="0"/>
              <a:t>	Etiologicky nespecifikovaný organický cerebrální syndrom‚ charakterizovaný současnými poruchami vědomí a pozornosti‚ vnímání‚ myšlení‚ paměti‚ psychomotorického chování‚ emocí a spánkového rytmu. </a:t>
            </a:r>
          </a:p>
          <a:p>
            <a:pPr>
              <a:buNone/>
            </a:pPr>
            <a:r>
              <a:rPr lang="cs-CZ" dirty="0" smtClean="0"/>
              <a:t>	Trvání je různě dlouhé a stupeň těžkosti od lehkého po značně těžký.</a:t>
            </a:r>
          </a:p>
          <a:p>
            <a:pPr>
              <a:buNone/>
            </a:pPr>
            <a:r>
              <a:rPr lang="cs-CZ" dirty="0" smtClean="0"/>
              <a:t>	Patří sem: mozkový syndrom, stav zmatenosti (nealkoholického původu), psychóza při infekčním onemocnění, organická reakce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Organické duševní poruchy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Známá příčina – poškození, nemoc či úraz mozku vede k přechodnému nebo stálému narušení funkce mozku. 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Nejčastější, nejzávažnější poruchou je demence – časná, výrazná porucha paměti s postupným poklesem dalších kognitivních funkcí a dále postižení emocí s následným dopadem na chování nemocného.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Primární organická duševní porucha – poškozen přímo mozek.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Sekundární organická duševní porucha – poruchy jiných orgánů mají vliv na mozek.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Výskyt:	ve věku 60 let 5% populace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	ve věku 80 let 20% populace</a:t>
            </a:r>
          </a:p>
          <a:p>
            <a:pPr>
              <a:buFont typeface="Wingdings" pitchFamily="2" charset="2"/>
              <a:buNone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Demence u Alzheimerovy choroby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úvod k problematice Alzheimerovy demence si pustíme krátký film Davida </a:t>
            </a:r>
            <a:r>
              <a:rPr lang="cs-CZ" dirty="0" err="1" smtClean="0"/>
              <a:t>Shenka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u="sng" dirty="0" smtClean="0">
                <a:hlinkClick r:id="rId2"/>
              </a:rPr>
              <a:t>https://www.youtube.com/watch?v=fnILpYZ24ow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u="sng" dirty="0" smtClean="0">
                <a:hlinkClick r:id="rId3"/>
              </a:rPr>
              <a:t>www.</a:t>
            </a:r>
            <a:r>
              <a:rPr lang="cs-CZ" u="sng" dirty="0" err="1" smtClean="0">
                <a:hlinkClick r:id="rId3"/>
              </a:rPr>
              <a:t>aboutalz.org</a:t>
            </a:r>
            <a:r>
              <a:rPr lang="cs-CZ" u="sng" dirty="0" smtClean="0">
                <a:hlinkClick r:id="rId3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Reportáž ČT o situaci lidí s Alzheimerovou demencí v ČR je možné zhlédnout zde </a:t>
            </a:r>
            <a:r>
              <a:rPr lang="cs-CZ" u="sng" dirty="0" smtClean="0">
                <a:hlinkClick r:id="rId4"/>
              </a:rPr>
              <a:t>https://www.youtube.com/watch?v=vp9iNPmUlfY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 F00 Demence u Alzheimerovy choroby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1800" dirty="0" smtClean="0"/>
              <a:t>		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2000" dirty="0" smtClean="0"/>
              <a:t>Alzheimerova choroba - nevratné </a:t>
            </a:r>
            <a:r>
              <a:rPr lang="cs-CZ" sz="2000" dirty="0" err="1" smtClean="0"/>
              <a:t>neurodegenerativní</a:t>
            </a:r>
            <a:r>
              <a:rPr lang="cs-CZ" sz="2000" dirty="0" smtClean="0"/>
              <a:t> onemocnění, dochází k zániku neuronů, příčina neznámá, není vyléčitelná, současné metody dokážou nemoc pouze zpomalit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rozvíjí se pozvolna, nejprve při plném vědomí (pacient má na nemoc náhled), postižení paměti a schopnosti se učit, problém se vštípivostí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obvykle ji předchází tzv. mírná kognitivní porucha – u 15% pacientů se ALD rozvine do jednoho roku, u 80% do 6 let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v dalším stádiu se přidává obvykle BPSD (behaviorální a psychologické symptomy demence) – nezvládání vlastních afektů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Demence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BPSD – deprese, morózní nálada, vztek, úzkost, neklid, agresivní projevy, útěky, situaci nepřiměřené reakce, poruchy cyklu spánek bdění apod. 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F01 Vaskulární demence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Vaskulární demence je následek mozkových infarktů‚ způsobených cévní chorobou včetně hypertenzní cerebrovaskulární choroby. Infarkty jsou většinou malé‚ ale jejich vliv se kumuluje.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Výskyt je obyčejně v pozdním věku.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Nerovnoměrné postižení kognitivních funkcí (paměť může být více, myšlení a úsudek méně apod.), ložiskový charakter.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Terapie demence - farmakoterapie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300"/>
              </a:spcBef>
            </a:pPr>
            <a:r>
              <a:rPr lang="cs-CZ" dirty="0" smtClean="0">
                <a:latin typeface="+mj-lt"/>
              </a:rPr>
              <a:t>Kognitivní poruchy při demenci jsou následkem poklesu počtu neuronů, tudíž současná farmakoterapie nedokáže tento stav zvrátit</a:t>
            </a:r>
          </a:p>
          <a:p>
            <a:pPr>
              <a:spcBef>
                <a:spcPts val="300"/>
              </a:spcBef>
            </a:pPr>
            <a:r>
              <a:rPr lang="cs-CZ" dirty="0" err="1" smtClean="0">
                <a:latin typeface="+mj-lt"/>
              </a:rPr>
              <a:t>dokáží</a:t>
            </a:r>
            <a:r>
              <a:rPr lang="cs-CZ" dirty="0" smtClean="0">
                <a:latin typeface="+mj-lt"/>
              </a:rPr>
              <a:t> „pouze“ zpomalit průběh onemocnění především tím, že aktivují rezervní kapacity mozku či zpomalí proces degenerace	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1800" dirty="0" smtClean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spcBef>
                <a:spcPts val="300"/>
              </a:spcBef>
            </a:pPr>
            <a:r>
              <a:rPr lang="cs-CZ" dirty="0" smtClean="0">
                <a:solidFill>
                  <a:schemeClr val="tx2"/>
                </a:solidFill>
                <a:latin typeface="+mj-lt"/>
                <a:cs typeface="Arial" charset="0"/>
              </a:rPr>
              <a:t>Farmakoterapie kognitivních funkcí: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  <a:r>
              <a:rPr lang="cs-CZ" dirty="0" err="1" smtClean="0">
                <a:latin typeface="+mj-lt"/>
                <a:cs typeface="Arial" charset="0"/>
              </a:rPr>
              <a:t>kognitiva</a:t>
            </a:r>
            <a:r>
              <a:rPr lang="cs-CZ" dirty="0" smtClean="0">
                <a:latin typeface="+mj-lt"/>
                <a:cs typeface="Arial" charset="0"/>
              </a:rPr>
              <a:t> - zvyšují dostupnost acetylcholinu v CNS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  <a:r>
              <a:rPr lang="cs-CZ" dirty="0" err="1" smtClean="0">
                <a:latin typeface="+mj-lt"/>
                <a:cs typeface="Arial" charset="0"/>
              </a:rPr>
              <a:t>nootropika</a:t>
            </a:r>
            <a:r>
              <a:rPr lang="cs-CZ" dirty="0" smtClean="0">
                <a:latin typeface="+mj-lt"/>
                <a:cs typeface="Arial" charset="0"/>
              </a:rPr>
              <a:t> – zlepšují metabolismus mozkových buněk (</a:t>
            </a:r>
            <a:r>
              <a:rPr lang="cs-CZ" dirty="0" err="1" smtClean="0">
                <a:latin typeface="+mj-lt"/>
                <a:cs typeface="Arial" charset="0"/>
              </a:rPr>
              <a:t>piracetam</a:t>
            </a:r>
            <a:r>
              <a:rPr lang="cs-CZ" dirty="0" smtClean="0">
                <a:latin typeface="+mj-lt"/>
                <a:cs typeface="Arial" charset="0"/>
              </a:rPr>
              <a:t>, ginkgo </a:t>
            </a:r>
            <a:r>
              <a:rPr lang="cs-CZ" dirty="0" err="1" smtClean="0">
                <a:latin typeface="+mj-lt"/>
                <a:cs typeface="Arial" charset="0"/>
              </a:rPr>
              <a:t>biloba</a:t>
            </a:r>
            <a:r>
              <a:rPr lang="cs-CZ" dirty="0" smtClean="0">
                <a:latin typeface="+mj-lt"/>
                <a:cs typeface="Arial" charset="0"/>
              </a:rPr>
              <a:t>) 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</a:p>
          <a:p>
            <a:pPr>
              <a:spcBef>
                <a:spcPts val="300"/>
              </a:spcBef>
            </a:pPr>
            <a:r>
              <a:rPr lang="cs-CZ" dirty="0" smtClean="0">
                <a:solidFill>
                  <a:schemeClr val="tx2"/>
                </a:solidFill>
                <a:latin typeface="+mj-lt"/>
                <a:cs typeface="Arial" charset="0"/>
              </a:rPr>
              <a:t>Farmakoterapie BPSD: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dle konkrétních příznaků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1"/>
                </a:solidFill>
              </a:rPr>
              <a:t>Terapie demence - psychoterapie</a:t>
            </a:r>
            <a:endParaRPr lang="en-US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Psychoterapie, rehabilitace: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zjednodušení okolního prostředí a běžných denních činností a úkonů</a:t>
            </a:r>
            <a:endParaRPr lang="cs-CZ" sz="2800" dirty="0" smtClean="0"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kompenzace paměťových deficitů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trénink kognitivních schopností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edukace a podpora rodiny, blízkých, pečovatelů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terapie vzpomínkami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trénink orientace v realitě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2800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Přístup k nemocnému s ALZ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Buďte klidní a trpěliví</a:t>
            </a:r>
            <a:r>
              <a:rPr lang="cs-CZ" dirty="0" smtClean="0"/>
              <a:t>, dohlížejte na jednotlivé aktivity a snažte se je usměrňovat jednoduchými pokyny, radami, ale vždy tak, aby se pacient cítil podporován, chválen a nikoli opravován.</a:t>
            </a:r>
          </a:p>
          <a:p>
            <a:r>
              <a:rPr lang="cs-CZ" b="1" dirty="0" smtClean="0"/>
              <a:t>Pamatujte, že Vaším cílem je zapojení pacienta do činnosti a ne pomoc Vám</a:t>
            </a:r>
            <a:r>
              <a:rPr lang="cs-CZ" dirty="0" smtClean="0"/>
              <a:t>. A zachovávejte klid, i když je zřejmé, že sami byste si s určitou prací poradili rychleji a lépe. Nepředpokládejte nikdy, že Vám pacient bude pomáhat. Ušetříte si drobná i větší nedorozumění a nervozitu. Pamatujte, že se jedná o činnost, která je důležitá pro něj.</a:t>
            </a:r>
          </a:p>
          <a:p>
            <a:r>
              <a:rPr lang="cs-CZ" b="1" dirty="0" smtClean="0"/>
              <a:t>Přizpůsobujte jednotlivé činnosti momentální situaci</a:t>
            </a:r>
            <a:r>
              <a:rPr lang="cs-CZ" dirty="0" smtClean="0"/>
              <a:t>. Pokud pacient není ochoten určitou činnost vykonat, zkuste ho přemluvit, ale příliš nenaléhejte a nevyvolávejte tak nepříjemnost. Možná si za chvíli vše rozmyslí. Mějte vždy nějakou oblíbenou činnost „v záloze“ pro tyto případy.</a:t>
            </a:r>
          </a:p>
          <a:p>
            <a:r>
              <a:rPr lang="cs-CZ" b="1" dirty="0" smtClean="0"/>
              <a:t>Pomáhejte s přípravami</a:t>
            </a:r>
            <a:r>
              <a:rPr lang="cs-CZ" dirty="0" smtClean="0"/>
              <a:t>. Mnoho lidí s Alzheimerovou chorobou má velkou vůli pomáhat a pracovat, mají však již potíže s přípravou a naplánováním jednotlivých činností. Pomozte jim s tím a možná Vás mile překvapí, co všechno Váš blízký ještě dokáže.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nemocnému s ALZ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Nementorujte a příliš neopravujte</a:t>
            </a:r>
            <a:r>
              <a:rPr lang="cs-CZ" dirty="0" smtClean="0"/>
              <a:t>. Pokud se pacient rozhodne sám pro nějakou činnost (a není-li to nebezpečné nebo škodlivé), dopřejte mu ji, pochvalte jej za iniciativu.</a:t>
            </a:r>
          </a:p>
          <a:p>
            <a:r>
              <a:rPr lang="cs-CZ" b="1" dirty="0" smtClean="0"/>
              <a:t>Vyjádření, „umělecká“ tvorba</a:t>
            </a:r>
            <a:r>
              <a:rPr lang="cs-CZ" dirty="0" smtClean="0"/>
              <a:t>. Plánujte pro pacienta také ty činnosti, jejichž prostřednictvím se bude moci vyjádřit sám o sobě, mnozí z nich to uvítají, mnoho se také Vy sami dozvíte o momentálním rozpoložení pacienta.</a:t>
            </a:r>
          </a:p>
          <a:p>
            <a:r>
              <a:rPr lang="cs-CZ" b="1" dirty="0" smtClean="0"/>
              <a:t>Komentujte svoji činnost</a:t>
            </a:r>
            <a:r>
              <a:rPr lang="cs-CZ" dirty="0" smtClean="0"/>
              <a:t>. Pokud Vy sami něco vykonáváte, vše komentujte a popisujte, povídejte si s ním i sám se sebou. To je nesmírně důležité pro pacienta, i když Vám to tak vždy nemusí připadat.</a:t>
            </a:r>
          </a:p>
          <a:p>
            <a:r>
              <a:rPr lang="cs-CZ" b="1" dirty="0" smtClean="0"/>
              <a:t>Buďte trpěliví a nenechte se odradit</a:t>
            </a:r>
            <a:r>
              <a:rPr lang="cs-CZ" dirty="0" smtClean="0"/>
              <a:t>. Někdy se pacientovi do určité činnosti nechce, to je lidské a normální, nahraďte ji jinou a zkuste se k původně navrhované činnosti vrátit později.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616</Words>
  <Application>Microsoft Office PowerPoint</Application>
  <PresentationFormat>Předvádění na obrazovce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F00-F09 Organické duševní poruchy</vt:lpstr>
      <vt:lpstr>Organické duševní poruchy</vt:lpstr>
      <vt:lpstr>Demence u Alzheimerovy choroby</vt:lpstr>
      <vt:lpstr> F00 Demence u Alzheimerovy choroby</vt:lpstr>
      <vt:lpstr>Demence</vt:lpstr>
      <vt:lpstr>Terapie demence - farmakoterapie</vt:lpstr>
      <vt:lpstr>Terapie demence - psychoterapie</vt:lpstr>
      <vt:lpstr>Přístup k nemocnému s ALZ</vt:lpstr>
      <vt:lpstr>Přístup k nemocnému s ALZ</vt:lpstr>
      <vt:lpstr>Přístup k nemocnému s ALZ</vt:lpstr>
      <vt:lpstr>F02 Demence u jiných nemocí</vt:lpstr>
      <vt:lpstr>F02 Demence u jiných nemocí</vt:lpstr>
      <vt:lpstr>F04 Organický amnestický syndrom</vt:lpstr>
      <vt:lpstr>F05 Delirium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F00-F09 Organické duševní poruchy</dc:title>
  <dc:creator>Your User Name</dc:creator>
  <cp:lastModifiedBy>Your User Name</cp:lastModifiedBy>
  <cp:revision>4</cp:revision>
  <dcterms:created xsi:type="dcterms:W3CDTF">2012-11-08T19:37:50Z</dcterms:created>
  <dcterms:modified xsi:type="dcterms:W3CDTF">2017-03-14T20:37:20Z</dcterms:modified>
</cp:coreProperties>
</file>