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6" r:id="rId5"/>
    <p:sldId id="260" r:id="rId6"/>
    <p:sldId id="261" r:id="rId7"/>
    <p:sldId id="259" r:id="rId8"/>
    <p:sldId id="262" r:id="rId9"/>
    <p:sldId id="263" r:id="rId10"/>
    <p:sldId id="264" r:id="rId11"/>
    <p:sldId id="274" r:id="rId12"/>
    <p:sldId id="265" r:id="rId13"/>
    <p:sldId id="275" r:id="rId14"/>
    <p:sldId id="266" r:id="rId15"/>
    <p:sldId id="277" r:id="rId16"/>
    <p:sldId id="267" r:id="rId17"/>
    <p:sldId id="279" r:id="rId18"/>
    <p:sldId id="278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79065" autoAdjust="0"/>
  </p:normalViewPr>
  <p:slideViewPr>
    <p:cSldViewPr snapToGrid="0">
      <p:cViewPr varScale="1">
        <p:scale>
          <a:sx n="58" d="100"/>
          <a:sy n="58" d="100"/>
        </p:scale>
        <p:origin x="-6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F3D8-0323-4BB0-BC09-9FEFDF511728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D954-0BFD-4424-88D8-8E13F2654F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7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82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Krátká historie psychiatrie - str. 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896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Krátká historie psych. str. 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421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Svoboda – str. 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515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Bedlam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356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James_Norris,_Bethlem_Patient,_1815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350" y="4960137"/>
            <a:ext cx="8096250" cy="1463040"/>
          </a:xfrm>
        </p:spPr>
        <p:txBody>
          <a:bodyPr/>
          <a:lstStyle/>
          <a:p>
            <a:r>
              <a:rPr lang="cs-CZ" dirty="0" smtClean="0"/>
              <a:t>Historie psychiatrie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Kremserová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586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medicína se rozvíjela dále (a navazovala na antiku) v arabském světě – empirická diagnostika léčby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slavní medici: </a:t>
            </a:r>
            <a:r>
              <a:rPr lang="cs-CZ" dirty="0" err="1" smtClean="0"/>
              <a:t>Avicenna</a:t>
            </a:r>
            <a:r>
              <a:rPr lang="cs-CZ" dirty="0" smtClean="0"/>
              <a:t>, </a:t>
            </a:r>
            <a:r>
              <a:rPr lang="cs-CZ" dirty="0" err="1" smtClean="0"/>
              <a:t>Averroes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navazovali na Hippokrata a </a:t>
            </a:r>
            <a:r>
              <a:rPr lang="cs-CZ" dirty="0" err="1" smtClean="0">
                <a:sym typeface="Wingdings" panose="05000000000000000000" pitchFamily="2" charset="2"/>
              </a:rPr>
              <a:t>Galena</a:t>
            </a:r>
            <a:endParaRPr lang="cs-CZ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 </a:t>
            </a:r>
            <a:r>
              <a:rPr lang="cs-CZ" dirty="0"/>
              <a:t>Evropě přešla medicína do rukou </a:t>
            </a:r>
            <a:r>
              <a:rPr lang="cs-CZ" dirty="0" smtClean="0"/>
              <a:t>církve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„doba temna“ – duševní nemoci opět démonizovány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existovaly lékařské školy, ale péče o duševně nemocné byla kombinace předsudku a pověry s pozůstatky římského lékařství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u duševně nemocných bylo riziko, že nemoc bude vykládána  jako hřích nebo posedlost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poruchy chování a konflikt s normami okolí se zobecňovalo jako posedlost ďáblem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dílo: </a:t>
            </a:r>
            <a:r>
              <a:rPr lang="cs-CZ" dirty="0" err="1" smtClean="0"/>
              <a:t>Malleus</a:t>
            </a:r>
            <a:r>
              <a:rPr lang="cs-CZ" dirty="0" smtClean="0"/>
              <a:t> </a:t>
            </a:r>
            <a:r>
              <a:rPr lang="cs-CZ" dirty="0" err="1" smtClean="0"/>
              <a:t>maleficarum</a:t>
            </a:r>
            <a:r>
              <a:rPr lang="cs-CZ" dirty="0" smtClean="0"/>
              <a:t> (Kladivo na čarodějnice) </a:t>
            </a:r>
          </a:p>
        </p:txBody>
      </p:sp>
    </p:spTree>
    <p:extLst>
      <p:ext uri="{BB962C8B-B14F-4D97-AF65-F5344CB8AC3E}">
        <p14:creationId xmlns:p14="http://schemas.microsoft.com/office/powerpoint/2010/main" xmlns="" val="38948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ýsledek obrázku pro treatment middle aged ment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078" y="610513"/>
            <a:ext cx="5948172" cy="56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9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Malleus</a:t>
            </a:r>
            <a:r>
              <a:rPr lang="cs-CZ" dirty="0" smtClean="0"/>
              <a:t> </a:t>
            </a:r>
            <a:r>
              <a:rPr lang="cs-CZ" dirty="0" err="1" smtClean="0"/>
              <a:t>maleficarum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r. 1487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autoři: dominikánští mniši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stala se příručkou pro diagnostiku a léčbu spolčení s ďáblem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hon na čarodějnice v Evropě vrcholil v 16.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postupně lékaři hájili individuální přístup k duševně nemocným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belgický </a:t>
            </a:r>
            <a:r>
              <a:rPr lang="cs-CZ" dirty="0" err="1" smtClean="0"/>
              <a:t>Gheel</a:t>
            </a:r>
            <a:r>
              <a:rPr lang="cs-CZ" dirty="0" smtClean="0"/>
              <a:t>, od 13.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útulek kombinoval komunitní péči a dlouhodobý noční stacionář</a:t>
            </a:r>
            <a:endParaRPr lang="cs-CZ" dirty="0"/>
          </a:p>
        </p:txBody>
      </p:sp>
      <p:pic>
        <p:nvPicPr>
          <p:cNvPr id="7170" name="Picture 2" descr="https://upload.wikimedia.org/wikipedia/commons/thumb/f/f8/Malleus.jpg/250px-Mall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125" y="2084832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9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Výsledek obrázku pro inqui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990" y="585216"/>
            <a:ext cx="8742347" cy="61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8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1106150" cy="1499616"/>
          </a:xfrm>
        </p:spPr>
        <p:txBody>
          <a:bodyPr/>
          <a:lstStyle/>
          <a:p>
            <a:r>
              <a:rPr lang="cs-CZ" dirty="0" smtClean="0"/>
              <a:t>status duševně nemocného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79294"/>
            <a:ext cx="10920222" cy="48787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velmi záleželo na sociálním zázemí a movitosti pacienta!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umísťováni do špitálů spolu s žebráky, tuláky</a:t>
            </a:r>
            <a:r>
              <a:rPr lang="cs-CZ" dirty="0"/>
              <a:t> </a:t>
            </a:r>
            <a:r>
              <a:rPr lang="cs-CZ" dirty="0" smtClean="0"/>
              <a:t>a zlodějíčky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zajištění dohledu  a přežití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kruté zacházení od dozorců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veřejně vystavováni za peníze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umísťováni na tzv. lodě bláznů (</a:t>
            </a:r>
            <a:r>
              <a:rPr lang="cs-CZ" dirty="0" err="1" smtClean="0"/>
              <a:t>Narrenshiff</a:t>
            </a:r>
            <a:r>
              <a:rPr lang="cs-CZ" dirty="0" smtClean="0"/>
              <a:t>), pluli po německých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a vlámských zemích nebo věží bláznů (</a:t>
            </a:r>
            <a:r>
              <a:rPr lang="cs-CZ" dirty="0" err="1" smtClean="0"/>
              <a:t>Narrenturm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</a:t>
            </a:r>
            <a:r>
              <a:rPr lang="cs-CZ" dirty="0" err="1" smtClean="0"/>
              <a:t>Bedlam</a:t>
            </a:r>
            <a:r>
              <a:rPr lang="cs-CZ" dirty="0" smtClean="0"/>
              <a:t>“ – </a:t>
            </a:r>
            <a:r>
              <a:rPr lang="cs-CZ" dirty="0" err="1" smtClean="0"/>
              <a:t>Bethlem</a:t>
            </a:r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r>
              <a:rPr lang="cs-CZ" dirty="0" smtClean="0"/>
              <a:t> v Londýně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povolené návštěvy komukoli, kdo se chtěl podívat na „blázny“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omezování, pouta, klystýry, diety, pouštění žilou, rtuťové preparáty, pálení vlasové části lebky horkými železnými tyčemi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762021"/>
            <a:ext cx="12192000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cs-CZ" altLang="cs-CZ" sz="2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https://upload.wikimedia.org/wikipedia/commons/thumb/2/21/James_Norris%2C_Bethlem_Patient%2C_1815.jpg/220px-James_Norris%2C_Bethlem_Patient%2C_181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6451" y="2286000"/>
            <a:ext cx="2095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4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lodě bláznů</a:t>
            </a:r>
            <a:endParaRPr lang="cs-CZ" dirty="0"/>
          </a:p>
        </p:txBody>
      </p:sp>
      <p:pic>
        <p:nvPicPr>
          <p:cNvPr id="13314" name="Picture 2" descr="Výsledek obrázku pro narrenschiff bo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89" y="2238030"/>
            <a:ext cx="6700157" cy="4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ek obrázku pro narrensch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946" y="210459"/>
            <a:ext cx="4920054" cy="66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1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bed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585216"/>
            <a:ext cx="10645775" cy="59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9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narrenturm</a:t>
            </a:r>
            <a:r>
              <a:rPr lang="cs-CZ" dirty="0" smtClean="0"/>
              <a:t> - </a:t>
            </a:r>
            <a:r>
              <a:rPr lang="cs-CZ" dirty="0" err="1" smtClean="0"/>
              <a:t>vídeň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Výsledek obrázku pro narrentu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47" y="2354934"/>
            <a:ext cx="5441384" cy="38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narrentu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545" y="2354934"/>
            <a:ext cx="5830350" cy="38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8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odpůrci démonologie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53472" cy="43624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Paracelsus</a:t>
            </a:r>
            <a:r>
              <a:rPr lang="cs-CZ" dirty="0" smtClean="0"/>
              <a:t> (1493-1541)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nemoc je důsledkem změny chemické skladby lidského organismu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Johan </a:t>
            </a:r>
            <a:r>
              <a:rPr lang="cs-CZ" dirty="0" err="1" smtClean="0"/>
              <a:t>Weyer</a:t>
            </a:r>
            <a:r>
              <a:rPr lang="cs-CZ" dirty="0" smtClean="0"/>
              <a:t> (1515-1588)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otec psychiatrie, první psychiatr, bojoval proti démonologii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Felix </a:t>
            </a:r>
            <a:r>
              <a:rPr lang="cs-CZ" dirty="0" err="1" smtClean="0"/>
              <a:t>Platter</a:t>
            </a:r>
            <a:r>
              <a:rPr lang="cs-CZ" dirty="0" smtClean="0"/>
              <a:t> (1536 – 1614)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tvůrce systematické klasifikace duševních chorob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„vrátil psychiatrii zpět do rukou lékařů“ – vznik duševních poruch vidí v onemocnění mozku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Erasmus Rotterdamský – Chvála bláznovství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René </a:t>
            </a:r>
            <a:r>
              <a:rPr lang="cs-CZ" dirty="0" err="1" smtClean="0"/>
              <a:t>Descartés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78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41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psychiatrie v 19. a 20. st.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revoluce v psychiatrii během Francouzské revoluce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lékař Philipp </a:t>
            </a:r>
            <a:r>
              <a:rPr lang="cs-CZ" dirty="0" err="1" smtClean="0"/>
              <a:t>Pinel</a:t>
            </a:r>
            <a:r>
              <a:rPr lang="cs-CZ" dirty="0" smtClean="0"/>
              <a:t>, vedoucí nemocnice </a:t>
            </a:r>
            <a:r>
              <a:rPr lang="cs-CZ" dirty="0" err="1" smtClean="0"/>
              <a:t>Salpétriére</a:t>
            </a:r>
            <a:r>
              <a:rPr lang="cs-CZ" dirty="0" smtClean="0"/>
              <a:t> (1795)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„násilí a neklid nemocných způsobují omezení, pouta a nesvoboda“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„zbavil duševně nemocné pout“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„žádná omezení“ – heslo institucí, založeno na léčbě mravní výchovou, pěstování volních a morálních vlastností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další významný lékař, </a:t>
            </a:r>
            <a:r>
              <a:rPr lang="cs-CZ" dirty="0" err="1" smtClean="0"/>
              <a:t>Pinelův</a:t>
            </a:r>
            <a:r>
              <a:rPr lang="cs-CZ" dirty="0" smtClean="0"/>
              <a:t> žák Jean E. </a:t>
            </a:r>
            <a:r>
              <a:rPr lang="cs-CZ" dirty="0" err="1" smtClean="0"/>
              <a:t>Esquirol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 19. století vznik ústavů po celé Evropě - nedokázaly vrátit nemocné do společnosti, poskytovaly aspoň útočiště nemocným a „ochranu“ společnosti</a:t>
            </a:r>
            <a:endParaRPr lang="cs-CZ" dirty="0"/>
          </a:p>
        </p:txBody>
      </p:sp>
      <p:pic>
        <p:nvPicPr>
          <p:cNvPr id="12290" name="Picture 2" descr="Výsledek obrázku pro pinel phili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325" y="585216"/>
            <a:ext cx="2263775" cy="25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5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to blázen?</a:t>
            </a:r>
            <a:endParaRPr lang="cs-CZ" dirty="0"/>
          </a:p>
        </p:txBody>
      </p:sp>
      <p:pic>
        <p:nvPicPr>
          <p:cNvPr id="1026" name="Picture 2" descr="Výsledek obrázku pro frea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622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reak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327" y="1936051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freak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605" y="1971674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reak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" y="474592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freak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750" y="4532758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freak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191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freak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148" y="4372737"/>
            <a:ext cx="819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crazy 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7956" y="3171656"/>
            <a:ext cx="2477801" cy="23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ýsledek obrázku pro crazy carto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804" y="1904418"/>
            <a:ext cx="1546570" cy="19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ýsledek obrázku pro crazy carto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298" y="4429125"/>
            <a:ext cx="1929955" cy="19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07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2084832"/>
            <a:ext cx="10253473" cy="44493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poprvé pojem použil německý lékař Christian </a:t>
            </a:r>
            <a:r>
              <a:rPr lang="cs-CZ" dirty="0" err="1" smtClean="0"/>
              <a:t>Reil</a:t>
            </a:r>
            <a:r>
              <a:rPr lang="cs-CZ" dirty="0" smtClean="0"/>
              <a:t> v roce 1808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zvětšovala se klasifikace potíží a diagnostika kategorií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spory lékařů o původu nemoci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netělsná</a:t>
            </a:r>
            <a:r>
              <a:rPr lang="cs-CZ" dirty="0" smtClean="0"/>
              <a:t> příčina - léčení pěstováním duchovních hodnot x duševní nemoci onemocnění mozku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postupně podrobné studie mozku a vliv na duševní zdraví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a další a další dělení duševních poruch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duševní nemoci se v průběhu 20. století členily 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organické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exogenní (vnější příčiny)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endogenní („vnitřní“ a špatně přístupné příčiny)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významní psychiatři: Emil </a:t>
            </a:r>
            <a:r>
              <a:rPr lang="cs-CZ" dirty="0" err="1" smtClean="0"/>
              <a:t>Kraepelin</a:t>
            </a:r>
            <a:r>
              <a:rPr lang="cs-CZ" dirty="0"/>
              <a:t> </a:t>
            </a:r>
            <a:r>
              <a:rPr lang="cs-CZ" dirty="0" smtClean="0"/>
              <a:t>(1856-1926), Eugen </a:t>
            </a:r>
            <a:r>
              <a:rPr lang="cs-CZ" dirty="0" err="1" smtClean="0"/>
              <a:t>Bleuer</a:t>
            </a:r>
            <a:r>
              <a:rPr lang="cs-CZ" dirty="0" smtClean="0"/>
              <a:t> (1857-1939), Ernst </a:t>
            </a:r>
            <a:r>
              <a:rPr lang="cs-CZ" dirty="0" err="1" smtClean="0"/>
              <a:t>Kretschmer</a:t>
            </a:r>
            <a:r>
              <a:rPr lang="cs-CZ" dirty="0" smtClean="0"/>
              <a:t> (1888-1964) – typologie podle stavby těla, Jean </a:t>
            </a:r>
            <a:r>
              <a:rPr lang="cs-CZ" dirty="0" err="1" smtClean="0"/>
              <a:t>Charcot</a:t>
            </a:r>
            <a:r>
              <a:rPr lang="cs-CZ" dirty="0" smtClean="0"/>
              <a:t> (1825-1893) – hysterie a hypnóza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354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 smtClean="0"/>
              <a:t>nej</a:t>
            </a:r>
            <a:r>
              <a:rPr lang="cs-CZ" dirty="0" smtClean="0"/>
              <a:t> změny ve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objevení psychofarmak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psychoanalýza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sociální psychiatrie ( léčba a udržení pacientů v jejich obvyklém prostředí, ve společenství s ostatními)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16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82122" cy="1499616"/>
          </a:xfrm>
        </p:spPr>
        <p:txBody>
          <a:bodyPr/>
          <a:lstStyle/>
          <a:p>
            <a:r>
              <a:rPr lang="cs-CZ" dirty="0" smtClean="0"/>
              <a:t>psychiatrie v českých zemích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 roce 1755 ruší Marie Terezie (pod vlivem osobního lékaře Van </a:t>
            </a:r>
            <a:r>
              <a:rPr lang="cs-CZ" dirty="0" err="1" smtClean="0"/>
              <a:t>Swetena</a:t>
            </a:r>
            <a:r>
              <a:rPr lang="cs-CZ" dirty="0" smtClean="0"/>
              <a:t>) zákon o čarodějnictví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 roce 1790 v Praze první ústav věnovaný péči o duševně nemocné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významní psychiatři: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Josef Riedl (1803-1870),uznávaný v zahraničí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Arnold Pick – Pickova nemoc (atrofie čelních laloků)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Benjamin </a:t>
            </a:r>
            <a:r>
              <a:rPr lang="cs-CZ" dirty="0" err="1" smtClean="0"/>
              <a:t>Čumpelík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Karel </a:t>
            </a:r>
            <a:r>
              <a:rPr lang="cs-CZ" dirty="0" err="1" smtClean="0"/>
              <a:t>Kuffner</a:t>
            </a:r>
            <a:r>
              <a:rPr lang="cs-CZ" dirty="0" smtClean="0"/>
              <a:t> – 1. učebnice psychiatrie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Ústavy pro choromyslné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Brno – Černovice (1863)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Praha – Bohnice (1909)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2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psychiatrie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zkrácení doby hospitalizace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posílení lékařské péče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změna charakteru léčeben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lepší osvěta duševně nemocných i společnosti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4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Hosák</a:t>
            </a:r>
            <a:r>
              <a:rPr lang="cs-CZ" dirty="0"/>
              <a:t>, L., Hrdlička, M., &amp; </a:t>
            </a:r>
            <a:r>
              <a:rPr lang="cs-CZ" dirty="0" err="1"/>
              <a:t>Libiger</a:t>
            </a:r>
            <a:r>
              <a:rPr lang="cs-CZ" dirty="0"/>
              <a:t>, J. (2015). Psychiatrie a </a:t>
            </a:r>
            <a:r>
              <a:rPr lang="cs-CZ" dirty="0" err="1"/>
              <a:t>pedopsychiatrie</a:t>
            </a:r>
            <a:r>
              <a:rPr lang="cs-CZ" dirty="0"/>
              <a:t>. Praha: Univerzita Karlova v Praze, Nakladatelství Karolinum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Svoboda, M., Češková, E., &amp; Kučerová, H. (2012). Psychopatologie a psychiatrie: pro psychology a speciální pedagogy (Vyd. 2.). Praha: Portál.</a:t>
            </a:r>
          </a:p>
        </p:txBody>
      </p:sp>
    </p:spTree>
    <p:extLst>
      <p:ext uri="{BB962C8B-B14F-4D97-AF65-F5344CB8AC3E}">
        <p14:creationId xmlns:p14="http://schemas.microsoft.com/office/powerpoint/2010/main" xmlns="" val="4119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zmínky o péči o duši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24050"/>
            <a:ext cx="10424922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lékař-ranhojič-šaman: prostředník mezi nemocným a přírodními i nadpřirozenými silami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fungovalo magické myšlení – posedlost zlými duchy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EGYPT (15 st. př. n. 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Ebersův</a:t>
            </a:r>
            <a:r>
              <a:rPr lang="cs-CZ" dirty="0" smtClean="0"/>
              <a:t> papyrus – modlitby a zaříkávání zlých duchů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„chrámové léčení“ – hypnotické postupy, léčba spánkem, davová sugesce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INDIE (7 st. př. n. l.)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„mozek je sídlem duše“</a:t>
            </a:r>
          </a:p>
          <a:p>
            <a:pPr marL="128016" lvl="1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3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zmínky o péči o duši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ANTIKA (1000 let př. n. l.)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léčba nemocí v pravomoci boha </a:t>
            </a:r>
            <a:r>
              <a:rPr lang="cs-CZ" dirty="0" err="1"/>
              <a:t>Asklepia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asklepiony</a:t>
            </a:r>
            <a:endParaRPr lang="cs-CZ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ym typeface="Wingdings" panose="05000000000000000000" pitchFamily="2" charset="2"/>
              </a:rPr>
              <a:t>lékařská zařízení lázeňského typu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ym typeface="Wingdings" panose="05000000000000000000" pitchFamily="2" charset="2"/>
              </a:rPr>
              <a:t>posilující procedury a směs psychoterapeutické a duchovní </a:t>
            </a:r>
            <a:r>
              <a:rPr lang="cs-CZ" dirty="0" smtClean="0">
                <a:sym typeface="Wingdings" panose="05000000000000000000" pitchFamily="2" charset="2"/>
              </a:rPr>
              <a:t>péče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ym typeface="Wingdings" panose="05000000000000000000" pitchFamily="2" charset="2"/>
              </a:rPr>
              <a:t>pojem psychoterapie pochází od Platóna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60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hippokratés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460 př. n. l. – 377 př. n. 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„otec medicíny“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Hippokratova přísaha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působil na ostrově Kos v Řecku, lékařská škola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vnitřní nemoci jako důsledek nerovnovážném rozmístění základních lidských šťáv: krev, hlen, žluč a černá žluč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každá šťáva se u člověka projevuje jinak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léčil celého člověka ne jen nemoc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navázal na něj </a:t>
            </a:r>
            <a:r>
              <a:rPr lang="cs-CZ" dirty="0" err="1" smtClean="0"/>
              <a:t>Galenos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6" name="Picture 4" descr="Hippokratés od Petra Paula Rub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2075" y="585216"/>
            <a:ext cx="2143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3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asklepion</a:t>
            </a:r>
            <a:r>
              <a:rPr lang="cs-CZ" dirty="0" smtClean="0"/>
              <a:t>, kos, </a:t>
            </a:r>
            <a:r>
              <a:rPr lang="cs-CZ" dirty="0" err="1" smtClean="0"/>
              <a:t>řecko</a:t>
            </a:r>
            <a:endParaRPr lang="cs-CZ" dirty="0"/>
          </a:p>
        </p:txBody>
      </p:sp>
      <p:pic>
        <p:nvPicPr>
          <p:cNvPr id="4098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428" y="2308161"/>
            <a:ext cx="7205472" cy="43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223266"/>
            <a:ext cx="9720072" cy="1129284"/>
          </a:xfrm>
        </p:spPr>
        <p:txBody>
          <a:bodyPr/>
          <a:lstStyle/>
          <a:p>
            <a:r>
              <a:rPr lang="cs-CZ" dirty="0" err="1" smtClean="0"/>
              <a:t>Asklepion</a:t>
            </a:r>
            <a:r>
              <a:rPr lang="cs-CZ" dirty="0" smtClean="0"/>
              <a:t>, kos, </a:t>
            </a:r>
            <a:r>
              <a:rPr lang="cs-CZ" dirty="0" err="1" smtClean="0"/>
              <a:t>řecko</a:t>
            </a:r>
            <a:endParaRPr lang="cs-CZ" dirty="0"/>
          </a:p>
        </p:txBody>
      </p:sp>
      <p:pic>
        <p:nvPicPr>
          <p:cNvPr id="2050" name="Picture 2" descr="File:Asklepion, Kos, Greece (565297889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440" y="1533206"/>
            <a:ext cx="7767447" cy="51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71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galenos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126 n. l . – 200/216 n. 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formulace typologie temperamentů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122" name="Picture 2" descr="Výsledek obrázku pro gal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5226" y="403288"/>
            <a:ext cx="2682874" cy="33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51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temperament – typologie</a:t>
            </a:r>
            <a:endParaRPr lang="cs-CZ" dirty="0"/>
          </a:p>
        </p:txBody>
      </p:sp>
      <p:pic>
        <p:nvPicPr>
          <p:cNvPr id="6146" name="Picture 2" descr="Výsledek obrázku pro temperament typ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042" y="1797557"/>
            <a:ext cx="5000244" cy="50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073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</TotalTime>
  <Words>958</Words>
  <Application>Microsoft Office PowerPoint</Application>
  <PresentationFormat>Vlastní</PresentationFormat>
  <Paragraphs>137</Paragraphs>
  <Slides>24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Integrál</vt:lpstr>
      <vt:lpstr>Historie psychiatrie</vt:lpstr>
      <vt:lpstr>Kdo je to blázen?</vt:lpstr>
      <vt:lpstr>první zmínky o péči o duši</vt:lpstr>
      <vt:lpstr>první zmínky o péči o duši</vt:lpstr>
      <vt:lpstr>hippokratés</vt:lpstr>
      <vt:lpstr>asklepion, kos, řecko</vt:lpstr>
      <vt:lpstr>Asklepion, kos, řecko</vt:lpstr>
      <vt:lpstr>galenos</vt:lpstr>
      <vt:lpstr>temperament – typologie</vt:lpstr>
      <vt:lpstr>středověk</vt:lpstr>
      <vt:lpstr>Snímek 11</vt:lpstr>
      <vt:lpstr>Malleus maleficarum</vt:lpstr>
      <vt:lpstr>Snímek 13</vt:lpstr>
      <vt:lpstr>status duševně nemocného</vt:lpstr>
      <vt:lpstr>lodě bláznů</vt:lpstr>
      <vt:lpstr>Snímek 16</vt:lpstr>
      <vt:lpstr>narrenturm - vídeň</vt:lpstr>
      <vt:lpstr>odpůrci démonologie</vt:lpstr>
      <vt:lpstr>psychiatrie v 19. a 20. st.</vt:lpstr>
      <vt:lpstr>vznik psychiatrie</vt:lpstr>
      <vt:lpstr> nej změny ve 20. století</vt:lpstr>
      <vt:lpstr>psychiatrie v českých zemích</vt:lpstr>
      <vt:lpstr>psychiatrie dnes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psychiatrie</dc:title>
  <dc:creator>Pavla Kremserová</dc:creator>
  <cp:lastModifiedBy>Your User Name</cp:lastModifiedBy>
  <cp:revision>21</cp:revision>
  <dcterms:created xsi:type="dcterms:W3CDTF">2017-03-06T17:29:22Z</dcterms:created>
  <dcterms:modified xsi:type="dcterms:W3CDTF">2017-03-13T08:09:15Z</dcterms:modified>
</cp:coreProperties>
</file>