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7"/>
  </p:notesMasterIdLst>
  <p:sldIdLst>
    <p:sldId id="256" r:id="rId2"/>
    <p:sldId id="279" r:id="rId3"/>
    <p:sldId id="289" r:id="rId4"/>
    <p:sldId id="280" r:id="rId5"/>
    <p:sldId id="281" r:id="rId6"/>
    <p:sldId id="282" r:id="rId7"/>
    <p:sldId id="290" r:id="rId8"/>
    <p:sldId id="293" r:id="rId9"/>
    <p:sldId id="283" r:id="rId10"/>
    <p:sldId id="296" r:id="rId11"/>
    <p:sldId id="297" r:id="rId12"/>
    <p:sldId id="302" r:id="rId13"/>
    <p:sldId id="300" r:id="rId14"/>
    <p:sldId id="284" r:id="rId15"/>
    <p:sldId id="285" r:id="rId16"/>
    <p:sldId id="286" r:id="rId17"/>
    <p:sldId id="287" r:id="rId18"/>
    <p:sldId id="291" r:id="rId19"/>
    <p:sldId id="288" r:id="rId20"/>
    <p:sldId id="292" r:id="rId21"/>
    <p:sldId id="301" r:id="rId22"/>
    <p:sldId id="277" r:id="rId23"/>
    <p:sldId id="303" r:id="rId24"/>
    <p:sldId id="264"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54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1809C-A5C6-4C8F-A39C-067BBD2EABD8}" type="datetimeFigureOut">
              <a:rPr lang="cs-CZ" smtClean="0"/>
              <a:t>04.05.2017</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4F0C1C-3CCE-43D5-BF34-6D6F7594A06B}" type="slidenum">
              <a:rPr lang="cs-CZ" smtClean="0"/>
              <a:t>‹#›</a:t>
            </a:fld>
            <a:endParaRPr lang="cs-CZ"/>
          </a:p>
        </p:txBody>
      </p:sp>
    </p:spTree>
    <p:extLst>
      <p:ext uri="{BB962C8B-B14F-4D97-AF65-F5344CB8AC3E}">
        <p14:creationId xmlns:p14="http://schemas.microsoft.com/office/powerpoint/2010/main" val="177348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139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472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57368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046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0394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smtClean="0"/>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25708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val="337474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617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979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293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val="629360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001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052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799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smtClean="0"/>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42A54C80-263E-416B-A8E0-580EDEADCBDC}" type="datetimeFigureOut">
              <a:rPr lang="en-US" smtClean="0"/>
              <a:pPr/>
              <a:t>5/4/2017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val="70582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5/4/2017</a:t>
            </a:fld>
            <a:endParaRPr lang="en-US" dirty="0"/>
          </a:p>
        </p:txBody>
      </p:sp>
    </p:spTree>
    <p:extLst>
      <p:ext uri="{BB962C8B-B14F-4D97-AF65-F5344CB8AC3E}">
        <p14:creationId xmlns:p14="http://schemas.microsoft.com/office/powerpoint/2010/main" val="397829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5/4/2017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23253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pau.cz/"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www.ped.muni.cz/en/introduction" TargetMode="External"/><Relationship Id="rId7" Type="http://schemas.openxmlformats.org/officeDocument/2006/relationships/hyperlink" Target="https://www.youtube.com/user/MasarykuniBrno" TargetMode="External"/><Relationship Id="rId2" Type="http://schemas.openxmlformats.org/officeDocument/2006/relationships/hyperlink" Target="https://www.facebook.com/pdfmu" TargetMode="External"/><Relationship Id="rId1" Type="http://schemas.openxmlformats.org/officeDocument/2006/relationships/slideLayout" Target="../slideLayouts/slideLayout2.xml"/><Relationship Id="rId6" Type="http://schemas.openxmlformats.org/officeDocument/2006/relationships/hyperlink" Target="https://youtu.be/OY8XgY5KD2I" TargetMode="External"/><Relationship Id="rId5" Type="http://schemas.openxmlformats.org/officeDocument/2006/relationships/hyperlink" Target="https://www.youtube.com/watch?v=_FQBx_lGoLY" TargetMode="External"/><Relationship Id="rId4" Type="http://schemas.openxmlformats.org/officeDocument/2006/relationships/hyperlink" Target="https://www.facebook.com/pedagogikaMU" TargetMode="External"/><Relationship Id="rId9"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s://www.muni.cz/uchazeci/navazujici-magisterske-studium/10-duvodu/brno-je-studentske-mesto"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t>Engaged</a:t>
            </a:r>
            <a:r>
              <a:rPr lang="cs-CZ" dirty="0" smtClean="0"/>
              <a:t> </a:t>
            </a:r>
            <a:r>
              <a:rPr lang="cs-CZ" dirty="0" err="1" smtClean="0"/>
              <a:t>Learning</a:t>
            </a:r>
            <a:r>
              <a:rPr lang="cs-CZ" dirty="0" smtClean="0"/>
              <a:t> in Czech Republic </a:t>
            </a:r>
            <a:endParaRPr lang="cs-CZ" dirty="0"/>
          </a:p>
        </p:txBody>
      </p:sp>
      <p:sp>
        <p:nvSpPr>
          <p:cNvPr id="3" name="Podnadpis 2"/>
          <p:cNvSpPr>
            <a:spLocks noGrp="1"/>
          </p:cNvSpPr>
          <p:nvPr>
            <p:ph type="subTitle" idx="1"/>
          </p:nvPr>
        </p:nvSpPr>
        <p:spPr/>
        <p:txBody>
          <a:bodyPr>
            <a:normAutofit/>
          </a:bodyPr>
          <a:lstStyle/>
          <a:p>
            <a:r>
              <a:rPr lang="cs-CZ" sz="2000" dirty="0" err="1" smtClean="0"/>
              <a:t>Modern</a:t>
            </a:r>
            <a:r>
              <a:rPr lang="cs-CZ" sz="2000" dirty="0" smtClean="0"/>
              <a:t> </a:t>
            </a:r>
            <a:r>
              <a:rPr lang="cs-CZ" sz="2000" dirty="0" err="1" smtClean="0"/>
              <a:t>Eastern</a:t>
            </a:r>
            <a:r>
              <a:rPr lang="cs-CZ" sz="2000" dirty="0" smtClean="0"/>
              <a:t> </a:t>
            </a:r>
            <a:r>
              <a:rPr lang="cs-CZ" sz="2000" dirty="0" err="1" smtClean="0"/>
              <a:t>Europe</a:t>
            </a:r>
            <a:r>
              <a:rPr lang="cs-CZ" sz="2000" dirty="0" smtClean="0"/>
              <a:t> </a:t>
            </a:r>
            <a:r>
              <a:rPr lang="cs-CZ" sz="2000" dirty="0" err="1" smtClean="0"/>
              <a:t>Alternative</a:t>
            </a:r>
            <a:endParaRPr lang="cs-CZ" sz="2000" dirty="0" smtClean="0"/>
          </a:p>
          <a:p>
            <a:r>
              <a:rPr lang="cs-CZ" sz="1600" dirty="0" smtClean="0"/>
              <a:t>Radek Pospíšil</a:t>
            </a:r>
            <a:endParaRPr lang="cs-CZ" sz="16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271" y="166159"/>
            <a:ext cx="2238375" cy="2238375"/>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238" y="189297"/>
            <a:ext cx="2071033" cy="2071033"/>
          </a:xfrm>
          <a:prstGeom prst="rect">
            <a:avLst/>
          </a:prstGeom>
        </p:spPr>
      </p:pic>
    </p:spTree>
    <p:extLst>
      <p:ext uri="{BB962C8B-B14F-4D97-AF65-F5344CB8AC3E}">
        <p14:creationId xmlns:p14="http://schemas.microsoft.com/office/powerpoint/2010/main" val="903193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cs-CZ" altLang="cs-CZ" dirty="0"/>
          </a:p>
        </p:txBody>
      </p:sp>
      <p:sp>
        <p:nvSpPr>
          <p:cNvPr id="7171" name="Rectangle 3"/>
          <p:cNvSpPr>
            <a:spLocks noGrp="1" noChangeArrowheads="1"/>
          </p:cNvSpPr>
          <p:nvPr>
            <p:ph type="body" idx="1"/>
          </p:nvPr>
        </p:nvSpPr>
        <p:spPr>
          <a:xfrm>
            <a:off x="677334" y="2211389"/>
            <a:ext cx="7501466" cy="3880773"/>
          </a:xfrm>
        </p:spPr>
        <p:txBody>
          <a:bodyPr>
            <a:normAutofit fontScale="92500"/>
          </a:bodyPr>
          <a:lstStyle/>
          <a:p>
            <a:pPr>
              <a:lnSpc>
                <a:spcPct val="90000"/>
              </a:lnSpc>
            </a:pPr>
            <a:endParaRPr lang="cs-CZ" altLang="cs-CZ" sz="2800" dirty="0"/>
          </a:p>
          <a:p>
            <a:pPr>
              <a:lnSpc>
                <a:spcPct val="90000"/>
              </a:lnSpc>
            </a:pPr>
            <a:r>
              <a:rPr lang="en-US" altLang="cs-CZ" sz="2400" dirty="0"/>
              <a:t>Principle of independent thinking and collective cooperation </a:t>
            </a:r>
            <a:r>
              <a:rPr lang="cs-CZ" altLang="cs-CZ" sz="2400" i="1" dirty="0" smtClean="0"/>
              <a:t>(</a:t>
            </a:r>
            <a:r>
              <a:rPr lang="cs-CZ" altLang="cs-CZ" sz="2400" i="1" dirty="0" err="1" smtClean="0"/>
              <a:t>group</a:t>
            </a:r>
            <a:r>
              <a:rPr lang="cs-CZ" altLang="cs-CZ" sz="2400" i="1" dirty="0" smtClean="0"/>
              <a:t> </a:t>
            </a:r>
            <a:r>
              <a:rPr lang="cs-CZ" altLang="cs-CZ" sz="2400" i="1" dirty="0" err="1" smtClean="0"/>
              <a:t>teaching</a:t>
            </a:r>
            <a:r>
              <a:rPr lang="cs-CZ" altLang="cs-CZ" sz="2400" i="1" dirty="0" smtClean="0"/>
              <a:t>, </a:t>
            </a:r>
            <a:r>
              <a:rPr lang="cs-CZ" altLang="cs-CZ" sz="2400" i="1" dirty="0" err="1" smtClean="0"/>
              <a:t>classroom</a:t>
            </a:r>
            <a:r>
              <a:rPr lang="cs-CZ" altLang="cs-CZ" sz="2400" i="1" dirty="0" smtClean="0"/>
              <a:t> </a:t>
            </a:r>
            <a:r>
              <a:rPr lang="cs-CZ" altLang="cs-CZ" sz="2400" i="1" dirty="0" err="1" smtClean="0"/>
              <a:t>adujstment</a:t>
            </a:r>
            <a:r>
              <a:rPr lang="cs-CZ" altLang="cs-CZ" sz="2400" i="1" dirty="0" smtClean="0"/>
              <a:t>…) </a:t>
            </a:r>
            <a:endParaRPr lang="cs-CZ" altLang="cs-CZ" sz="2400" i="1" dirty="0"/>
          </a:p>
          <a:p>
            <a:pPr>
              <a:lnSpc>
                <a:spcPct val="90000"/>
              </a:lnSpc>
            </a:pPr>
            <a:endParaRPr lang="cs-CZ" altLang="cs-CZ" sz="2400" dirty="0"/>
          </a:p>
          <a:p>
            <a:pPr>
              <a:lnSpc>
                <a:spcPct val="90000"/>
              </a:lnSpc>
            </a:pPr>
            <a:r>
              <a:rPr lang="en-US" altLang="cs-CZ" sz="2400" dirty="0"/>
              <a:t>Principle of involvement and responsibility for assigned </a:t>
            </a:r>
            <a:r>
              <a:rPr lang="en-US" altLang="cs-CZ" sz="2400" dirty="0" smtClean="0"/>
              <a:t>tasks</a:t>
            </a:r>
            <a:r>
              <a:rPr lang="cs-CZ" altLang="cs-CZ" sz="2400" dirty="0" smtClean="0"/>
              <a:t> </a:t>
            </a:r>
            <a:r>
              <a:rPr lang="cs-CZ" altLang="cs-CZ" sz="2400" i="1" dirty="0" smtClean="0"/>
              <a:t>(role </a:t>
            </a:r>
            <a:r>
              <a:rPr lang="cs-CZ" altLang="cs-CZ" sz="2400" i="1" dirty="0" err="1" smtClean="0"/>
              <a:t>of</a:t>
            </a:r>
            <a:r>
              <a:rPr lang="cs-CZ" altLang="cs-CZ" sz="2400" i="1" dirty="0" smtClean="0"/>
              <a:t> </a:t>
            </a:r>
            <a:r>
              <a:rPr lang="cs-CZ" altLang="cs-CZ" sz="2400" i="1" dirty="0" err="1" smtClean="0"/>
              <a:t>teacher</a:t>
            </a:r>
            <a:r>
              <a:rPr lang="cs-CZ" altLang="cs-CZ" sz="2400" i="1" dirty="0" smtClean="0"/>
              <a:t> and pupil, </a:t>
            </a:r>
            <a:r>
              <a:rPr lang="cs-CZ" altLang="cs-CZ" sz="2400" i="1" dirty="0" err="1" smtClean="0"/>
              <a:t>preparing</a:t>
            </a:r>
            <a:r>
              <a:rPr lang="cs-CZ" altLang="cs-CZ" sz="2400" i="1" dirty="0" smtClean="0"/>
              <a:t> </a:t>
            </a:r>
            <a:r>
              <a:rPr lang="cs-CZ" altLang="cs-CZ" sz="2400" i="1" dirty="0" err="1" smtClean="0"/>
              <a:t>the</a:t>
            </a:r>
            <a:r>
              <a:rPr lang="cs-CZ" altLang="cs-CZ" sz="2400" i="1" dirty="0" smtClean="0"/>
              <a:t> </a:t>
            </a:r>
            <a:r>
              <a:rPr lang="cs-CZ" altLang="cs-CZ" sz="2400" i="1" dirty="0" err="1" smtClean="0"/>
              <a:t>conditions</a:t>
            </a:r>
            <a:r>
              <a:rPr lang="cs-CZ" altLang="cs-CZ" sz="2400" i="1" dirty="0" smtClean="0"/>
              <a:t> </a:t>
            </a:r>
            <a:r>
              <a:rPr lang="cs-CZ" altLang="cs-CZ" sz="2400" i="1" dirty="0" err="1" smtClean="0"/>
              <a:t>for</a:t>
            </a:r>
            <a:r>
              <a:rPr lang="cs-CZ" altLang="cs-CZ" sz="2400" i="1" dirty="0" smtClean="0"/>
              <a:t> </a:t>
            </a:r>
            <a:r>
              <a:rPr lang="cs-CZ" altLang="cs-CZ" sz="2400" i="1" dirty="0" err="1" smtClean="0"/>
              <a:t>teaching</a:t>
            </a:r>
            <a:r>
              <a:rPr lang="cs-CZ" altLang="cs-CZ" sz="2400" i="1" dirty="0" smtClean="0"/>
              <a:t>, </a:t>
            </a:r>
            <a:r>
              <a:rPr lang="cs-CZ" altLang="cs-CZ" sz="2400" i="1" dirty="0" err="1" smtClean="0"/>
              <a:t>choice</a:t>
            </a:r>
            <a:r>
              <a:rPr lang="cs-CZ" altLang="cs-CZ" sz="2400" i="1" dirty="0" smtClean="0"/>
              <a:t> </a:t>
            </a:r>
            <a:r>
              <a:rPr lang="cs-CZ" altLang="cs-CZ" sz="2400" i="1" dirty="0" err="1" smtClean="0"/>
              <a:t>of</a:t>
            </a:r>
            <a:r>
              <a:rPr lang="cs-CZ" altLang="cs-CZ" sz="2400" i="1" dirty="0" smtClean="0"/>
              <a:t> </a:t>
            </a:r>
            <a:r>
              <a:rPr lang="cs-CZ" altLang="cs-CZ" sz="2400" i="1" dirty="0" err="1" smtClean="0"/>
              <a:t>tasks</a:t>
            </a:r>
            <a:r>
              <a:rPr lang="cs-CZ" altLang="cs-CZ" sz="2400" i="1" dirty="0" smtClean="0"/>
              <a:t>, </a:t>
            </a:r>
            <a:r>
              <a:rPr lang="cs-CZ" altLang="cs-CZ" sz="2400" i="1" dirty="0" err="1" smtClean="0"/>
              <a:t>work</a:t>
            </a:r>
            <a:r>
              <a:rPr lang="cs-CZ" altLang="cs-CZ" sz="2400" i="1" dirty="0" smtClean="0"/>
              <a:t> </a:t>
            </a:r>
            <a:r>
              <a:rPr lang="cs-CZ" altLang="cs-CZ" sz="2400" i="1" dirty="0" err="1" smtClean="0"/>
              <a:t>with</a:t>
            </a:r>
            <a:r>
              <a:rPr lang="cs-CZ" altLang="cs-CZ" sz="2400" i="1" dirty="0" smtClean="0"/>
              <a:t> </a:t>
            </a:r>
            <a:r>
              <a:rPr lang="cs-CZ" altLang="cs-CZ" sz="2400" i="1" dirty="0" err="1" smtClean="0"/>
              <a:t>goals</a:t>
            </a:r>
            <a:r>
              <a:rPr lang="cs-CZ" altLang="cs-CZ" sz="2400" i="1" dirty="0" smtClean="0"/>
              <a:t>, </a:t>
            </a:r>
            <a:r>
              <a:rPr lang="cs-CZ" altLang="cs-CZ" sz="2400" i="1" dirty="0" err="1" smtClean="0"/>
              <a:t>reflection</a:t>
            </a:r>
            <a:r>
              <a:rPr lang="cs-CZ" altLang="cs-CZ" sz="2400" i="1" dirty="0"/>
              <a:t> </a:t>
            </a:r>
            <a:r>
              <a:rPr lang="cs-CZ" altLang="cs-CZ" sz="2400" i="1" dirty="0" smtClean="0"/>
              <a:t>and </a:t>
            </a:r>
            <a:r>
              <a:rPr lang="cs-CZ" altLang="cs-CZ" sz="2400" i="1" dirty="0" err="1" smtClean="0"/>
              <a:t>selfreflection</a:t>
            </a:r>
            <a:r>
              <a:rPr lang="cs-CZ" altLang="cs-CZ" sz="2400" i="1" dirty="0" smtClean="0"/>
              <a:t>) </a:t>
            </a:r>
            <a:endParaRPr lang="cs-CZ" altLang="cs-CZ" sz="2400" i="1" dirty="0"/>
          </a:p>
          <a:p>
            <a:pPr>
              <a:lnSpc>
                <a:spcPct val="90000"/>
              </a:lnSpc>
              <a:buFontTx/>
              <a:buNone/>
            </a:pPr>
            <a:r>
              <a:rPr lang="cs-CZ" altLang="cs-CZ" sz="2800" dirty="0"/>
              <a:t> </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8800" y="3848100"/>
            <a:ext cx="4013200" cy="3009900"/>
          </a:xfrm>
          <a:prstGeom prst="rect">
            <a:avLst/>
          </a:prstGeom>
        </p:spPr>
      </p:pic>
    </p:spTree>
    <p:extLst>
      <p:ext uri="{BB962C8B-B14F-4D97-AF65-F5344CB8AC3E}">
        <p14:creationId xmlns:p14="http://schemas.microsoft.com/office/powerpoint/2010/main" val="3949801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cs-CZ" altLang="cs-CZ" dirty="0"/>
          </a:p>
        </p:txBody>
      </p:sp>
      <p:sp>
        <p:nvSpPr>
          <p:cNvPr id="12291" name="Rectangle 3"/>
          <p:cNvSpPr>
            <a:spLocks noGrp="1" noChangeArrowheads="1"/>
          </p:cNvSpPr>
          <p:nvPr>
            <p:ph type="body" idx="1"/>
          </p:nvPr>
        </p:nvSpPr>
        <p:spPr>
          <a:xfrm>
            <a:off x="677334" y="2160589"/>
            <a:ext cx="7120466" cy="3880773"/>
          </a:xfrm>
        </p:spPr>
        <p:txBody>
          <a:bodyPr>
            <a:normAutofit lnSpcReduction="10000"/>
          </a:bodyPr>
          <a:lstStyle/>
          <a:p>
            <a:pPr>
              <a:lnSpc>
                <a:spcPct val="90000"/>
              </a:lnSpc>
            </a:pPr>
            <a:r>
              <a:rPr lang="en-US" altLang="cs-CZ" sz="2400" dirty="0"/>
              <a:t>Principle </a:t>
            </a:r>
            <a:r>
              <a:rPr lang="en-US" altLang="cs-CZ" sz="2400" dirty="0" smtClean="0"/>
              <a:t>of </a:t>
            </a:r>
            <a:r>
              <a:rPr lang="en-US" altLang="cs-CZ" sz="2400" dirty="0"/>
              <a:t>application of positive </a:t>
            </a:r>
            <a:r>
              <a:rPr lang="en-US" altLang="cs-CZ" sz="2400" dirty="0" smtClean="0"/>
              <a:t>motivation</a:t>
            </a:r>
            <a:r>
              <a:rPr lang="cs-CZ" altLang="cs-CZ" sz="2400" dirty="0" smtClean="0"/>
              <a:t> </a:t>
            </a:r>
            <a:r>
              <a:rPr lang="cs-CZ" altLang="cs-CZ" sz="2400" i="1" dirty="0" smtClean="0"/>
              <a:t>(</a:t>
            </a:r>
            <a:r>
              <a:rPr lang="en-US" altLang="cs-CZ" sz="2400" i="1" dirty="0" smtClean="0"/>
              <a:t>appreciation, </a:t>
            </a:r>
            <a:r>
              <a:rPr lang="en-US" altLang="cs-CZ" sz="2400" i="1" dirty="0"/>
              <a:t>expectation of positive performance of the child, group pressure</a:t>
            </a:r>
            <a:r>
              <a:rPr lang="cs-CZ" altLang="cs-CZ" sz="2400" dirty="0" smtClean="0"/>
              <a:t>) </a:t>
            </a:r>
            <a:endParaRPr lang="cs-CZ" altLang="cs-CZ" sz="2400" dirty="0"/>
          </a:p>
          <a:p>
            <a:pPr>
              <a:lnSpc>
                <a:spcPct val="90000"/>
              </a:lnSpc>
            </a:pPr>
            <a:endParaRPr lang="cs-CZ" altLang="cs-CZ" sz="2400" dirty="0"/>
          </a:p>
          <a:p>
            <a:pPr>
              <a:lnSpc>
                <a:spcPct val="90000"/>
              </a:lnSpc>
            </a:pPr>
            <a:r>
              <a:rPr lang="en-US" altLang="cs-CZ" sz="2400" dirty="0"/>
              <a:t>Principle of voluntary and conscious creative activity</a:t>
            </a:r>
            <a:r>
              <a:rPr lang="cs-CZ" altLang="cs-CZ" sz="2400" dirty="0" smtClean="0"/>
              <a:t> </a:t>
            </a:r>
            <a:r>
              <a:rPr lang="cs-CZ" altLang="cs-CZ" sz="2400" i="1" dirty="0" smtClean="0"/>
              <a:t>(e</a:t>
            </a:r>
            <a:r>
              <a:rPr lang="en-US" altLang="cs-CZ" sz="2400" i="1" dirty="0" err="1" smtClean="0"/>
              <a:t>xtended</a:t>
            </a:r>
            <a:r>
              <a:rPr lang="en-US" altLang="cs-CZ" sz="2400" i="1" dirty="0" smtClean="0"/>
              <a:t> </a:t>
            </a:r>
            <a:r>
              <a:rPr lang="en-US" altLang="cs-CZ" sz="2400" i="1" dirty="0"/>
              <a:t>basic curriculum, respect basic physiological needs, sense of homework</a:t>
            </a:r>
            <a:r>
              <a:rPr lang="cs-CZ" altLang="cs-CZ" sz="2400" i="1" dirty="0" smtClean="0"/>
              <a:t>) </a:t>
            </a:r>
          </a:p>
          <a:p>
            <a:pPr>
              <a:lnSpc>
                <a:spcPct val="90000"/>
              </a:lnSpc>
            </a:pPr>
            <a:endParaRPr lang="cs-CZ" altLang="cs-CZ" sz="2400" i="1" dirty="0"/>
          </a:p>
          <a:p>
            <a:pPr>
              <a:lnSpc>
                <a:spcPct val="90000"/>
              </a:lnSpc>
            </a:pPr>
            <a:r>
              <a:rPr lang="en-US" altLang="cs-CZ" sz="2400" dirty="0"/>
              <a:t>Principle of understanding the curriculum for all pupils </a:t>
            </a:r>
            <a:r>
              <a:rPr lang="cs-CZ" altLang="cs-CZ" sz="2400" i="1" dirty="0" smtClean="0"/>
              <a:t>(</a:t>
            </a:r>
            <a:r>
              <a:rPr lang="cs-CZ" altLang="cs-CZ" sz="2400" i="1" dirty="0" err="1" smtClean="0"/>
              <a:t>everybody</a:t>
            </a:r>
            <a:r>
              <a:rPr lang="cs-CZ" altLang="cs-CZ" sz="2400" i="1" dirty="0" smtClean="0"/>
              <a:t> </a:t>
            </a:r>
            <a:r>
              <a:rPr lang="cs-CZ" altLang="cs-CZ" sz="2400" i="1" dirty="0" err="1" smtClean="0"/>
              <a:t>should</a:t>
            </a:r>
            <a:r>
              <a:rPr lang="cs-CZ" altLang="cs-CZ" sz="2400" i="1" dirty="0" smtClean="0"/>
              <a:t> </a:t>
            </a:r>
            <a:r>
              <a:rPr lang="cs-CZ" altLang="cs-CZ" sz="2400" i="1" dirty="0" err="1" smtClean="0"/>
              <a:t>have</a:t>
            </a:r>
            <a:r>
              <a:rPr lang="cs-CZ" altLang="cs-CZ" sz="2400" i="1" dirty="0" smtClean="0"/>
              <a:t> </a:t>
            </a:r>
            <a:r>
              <a:rPr lang="cs-CZ" altLang="cs-CZ" sz="2400" i="1" dirty="0" err="1" smtClean="0"/>
              <a:t>the</a:t>
            </a:r>
            <a:r>
              <a:rPr lang="cs-CZ" altLang="cs-CZ" sz="2400" i="1" dirty="0" smtClean="0"/>
              <a:t> </a:t>
            </a:r>
            <a:r>
              <a:rPr lang="cs-CZ" altLang="cs-CZ" sz="2400" i="1" dirty="0" err="1" smtClean="0"/>
              <a:t>possibility</a:t>
            </a:r>
            <a:r>
              <a:rPr lang="cs-CZ" altLang="cs-CZ" sz="2400" i="1" dirty="0" smtClean="0"/>
              <a:t> </a:t>
            </a:r>
            <a:r>
              <a:rPr lang="cs-CZ" altLang="cs-CZ" sz="2400" i="1" dirty="0" smtClean="0"/>
              <a:t>to </a:t>
            </a:r>
            <a:r>
              <a:rPr lang="cs-CZ" altLang="cs-CZ" sz="2400" i="1" dirty="0" err="1" smtClean="0"/>
              <a:t>understand</a:t>
            </a:r>
            <a:r>
              <a:rPr lang="cs-CZ" altLang="cs-CZ" sz="2400" i="1" dirty="0" smtClean="0"/>
              <a:t>)</a:t>
            </a:r>
            <a:r>
              <a:rPr lang="cs-CZ" altLang="cs-CZ" sz="2400" dirty="0" smtClean="0"/>
              <a:t> </a:t>
            </a:r>
            <a:endParaRPr lang="cs-CZ" altLang="cs-CZ" sz="2400" i="1" dirty="0"/>
          </a:p>
          <a:p>
            <a:pPr>
              <a:lnSpc>
                <a:spcPct val="90000"/>
              </a:lnSpc>
            </a:pPr>
            <a:endParaRPr lang="cs-CZ" altLang="cs-CZ" sz="2400" i="1" dirty="0"/>
          </a:p>
          <a:p>
            <a:pPr>
              <a:lnSpc>
                <a:spcPct val="90000"/>
              </a:lnSpc>
            </a:pPr>
            <a:endParaRPr lang="cs-CZ" altLang="cs-CZ" i="1"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7800" y="3941232"/>
            <a:ext cx="4394200" cy="2929467"/>
          </a:xfrm>
          <a:prstGeom prst="rect">
            <a:avLst/>
          </a:prstGeom>
        </p:spPr>
      </p:pic>
    </p:spTree>
    <p:extLst>
      <p:ext uri="{BB962C8B-B14F-4D97-AF65-F5344CB8AC3E}">
        <p14:creationId xmlns:p14="http://schemas.microsoft.com/office/powerpoint/2010/main" val="1268557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cs-CZ" altLang="cs-CZ" dirty="0"/>
          </a:p>
        </p:txBody>
      </p:sp>
      <p:sp>
        <p:nvSpPr>
          <p:cNvPr id="12291" name="Rectangle 3"/>
          <p:cNvSpPr>
            <a:spLocks noGrp="1" noChangeArrowheads="1"/>
          </p:cNvSpPr>
          <p:nvPr>
            <p:ph type="body" idx="1"/>
          </p:nvPr>
        </p:nvSpPr>
        <p:spPr/>
        <p:txBody>
          <a:bodyPr>
            <a:normAutofit/>
          </a:bodyPr>
          <a:lstStyle/>
          <a:p>
            <a:pPr>
              <a:lnSpc>
                <a:spcPct val="90000"/>
              </a:lnSpc>
            </a:pPr>
            <a:r>
              <a:rPr lang="en-US" altLang="cs-CZ" sz="2100" dirty="0"/>
              <a:t>Principle of problem solving challenging tasks</a:t>
            </a:r>
            <a:r>
              <a:rPr lang="cs-CZ" altLang="cs-CZ" sz="2100" dirty="0" smtClean="0"/>
              <a:t> </a:t>
            </a:r>
            <a:r>
              <a:rPr lang="cs-CZ" altLang="cs-CZ" sz="2100" i="1" dirty="0" smtClean="0"/>
              <a:t>(</a:t>
            </a:r>
            <a:r>
              <a:rPr lang="en-US" altLang="cs-CZ" sz="2100" i="1" dirty="0"/>
              <a:t>Think, compile, compile algorithms for solution, problem learning, "what?" And "how much?" Should be replaced by </a:t>
            </a:r>
            <a:r>
              <a:rPr lang="en-US" altLang="cs-CZ" sz="2100" i="1" dirty="0" smtClean="0"/>
              <a:t>„</a:t>
            </a:r>
            <a:r>
              <a:rPr lang="cs-CZ" altLang="cs-CZ" sz="2100" i="1" dirty="0" smtClean="0"/>
              <a:t>HOW</a:t>
            </a:r>
            <a:r>
              <a:rPr lang="en-US" altLang="cs-CZ" sz="2100" i="1" dirty="0" smtClean="0"/>
              <a:t>?" </a:t>
            </a:r>
            <a:r>
              <a:rPr lang="en-US" altLang="cs-CZ" sz="2100" i="1" dirty="0"/>
              <a:t>And "WHY</a:t>
            </a:r>
            <a:r>
              <a:rPr lang="en-US" altLang="cs-CZ" sz="2100" i="1" dirty="0" smtClean="0"/>
              <a:t>?„</a:t>
            </a:r>
            <a:r>
              <a:rPr lang="cs-CZ" altLang="cs-CZ" sz="2100" i="1" dirty="0" smtClean="0"/>
              <a:t>)</a:t>
            </a:r>
            <a:endParaRPr lang="cs-CZ" altLang="cs-CZ" sz="2100" dirty="0"/>
          </a:p>
          <a:p>
            <a:pPr>
              <a:lnSpc>
                <a:spcPct val="90000"/>
              </a:lnSpc>
            </a:pPr>
            <a:endParaRPr lang="cs-CZ" altLang="cs-CZ" sz="2100" dirty="0"/>
          </a:p>
          <a:p>
            <a:r>
              <a:rPr lang="en-US" altLang="cs-CZ" sz="2100" dirty="0" smtClean="0"/>
              <a:t>Principle</a:t>
            </a:r>
            <a:r>
              <a:rPr lang="cs-CZ" altLang="cs-CZ" sz="2100" dirty="0" smtClean="0"/>
              <a:t> </a:t>
            </a:r>
            <a:r>
              <a:rPr lang="cs-CZ" altLang="cs-CZ" sz="2100" dirty="0" err="1" smtClean="0"/>
              <a:t>of</a:t>
            </a:r>
            <a:r>
              <a:rPr lang="en-US" altLang="cs-CZ" sz="2100" dirty="0" smtClean="0"/>
              <a:t> </a:t>
            </a:r>
            <a:r>
              <a:rPr lang="en-US" altLang="cs-CZ" sz="2100" dirty="0"/>
              <a:t>predominance of positive evaluation</a:t>
            </a:r>
            <a:r>
              <a:rPr lang="cs-CZ" altLang="cs-CZ" sz="2100" dirty="0" smtClean="0"/>
              <a:t> </a:t>
            </a:r>
            <a:r>
              <a:rPr lang="cs-CZ" altLang="cs-CZ" sz="2100" i="1" dirty="0" smtClean="0"/>
              <a:t>(</a:t>
            </a:r>
            <a:r>
              <a:rPr lang="en-US" altLang="cs-CZ" sz="2100" i="1" dirty="0"/>
              <a:t>You know </a:t>
            </a:r>
            <a:r>
              <a:rPr lang="en-US" altLang="cs-CZ" sz="2100" i="1" dirty="0" smtClean="0"/>
              <a:t>– </a:t>
            </a:r>
            <a:r>
              <a:rPr lang="cs-CZ" altLang="cs-CZ" sz="2100" i="1" dirty="0" err="1" smtClean="0"/>
              <a:t>You</a:t>
            </a:r>
            <a:r>
              <a:rPr lang="cs-CZ" altLang="cs-CZ" sz="2100" i="1" dirty="0" smtClean="0"/>
              <a:t> </a:t>
            </a:r>
            <a:r>
              <a:rPr lang="cs-CZ" altLang="cs-CZ" sz="2100" i="1" dirty="0" err="1" smtClean="0"/>
              <a:t>don´t</a:t>
            </a:r>
            <a:r>
              <a:rPr lang="cs-CZ" altLang="cs-CZ" sz="2100" i="1" dirty="0" smtClean="0"/>
              <a:t> </a:t>
            </a:r>
            <a:r>
              <a:rPr lang="cs-CZ" altLang="cs-CZ" sz="2100" i="1" dirty="0" err="1" smtClean="0"/>
              <a:t>know</a:t>
            </a:r>
            <a:r>
              <a:rPr lang="cs-CZ" altLang="cs-CZ" sz="2100" i="1" dirty="0" smtClean="0"/>
              <a:t> </a:t>
            </a:r>
            <a:r>
              <a:rPr lang="cs-CZ" altLang="cs-CZ" sz="2100" i="1" dirty="0" smtClean="0"/>
              <a:t>–</a:t>
            </a:r>
            <a:r>
              <a:rPr lang="cs-CZ" altLang="cs-CZ" sz="2100" i="1" dirty="0" err="1" smtClean="0"/>
              <a:t>mark</a:t>
            </a:r>
            <a:r>
              <a:rPr lang="cs-CZ" altLang="cs-CZ" sz="2100" i="1" dirty="0" smtClean="0"/>
              <a:t> </a:t>
            </a:r>
            <a:r>
              <a:rPr lang="cs-CZ" altLang="cs-CZ" sz="2100" i="1" dirty="0" err="1" smtClean="0"/>
              <a:t>is</a:t>
            </a:r>
            <a:r>
              <a:rPr lang="cs-CZ" altLang="cs-CZ" sz="2100" i="1" dirty="0" smtClean="0"/>
              <a:t> </a:t>
            </a:r>
            <a:r>
              <a:rPr lang="en-US" altLang="cs-CZ" sz="2100" i="1" dirty="0" smtClean="0"/>
              <a:t>five</a:t>
            </a:r>
            <a:r>
              <a:rPr lang="en-US" altLang="cs-CZ" sz="2100" i="1" dirty="0"/>
              <a:t>, objectivity, comfort, nervousness, irritability, reluctance, threats, punishments, stress</a:t>
            </a:r>
            <a:r>
              <a:rPr lang="cs-CZ" altLang="cs-CZ" sz="2100" i="1" dirty="0" smtClean="0"/>
              <a:t>)</a:t>
            </a:r>
            <a:endParaRPr lang="cs-CZ" altLang="cs-CZ" sz="2100" i="1" dirty="0"/>
          </a:p>
          <a:p>
            <a:pPr marL="0" indent="0">
              <a:buNone/>
            </a:pPr>
            <a:endParaRPr lang="cs-CZ" altLang="cs-CZ" sz="2400" dirty="0"/>
          </a:p>
          <a:p>
            <a:pPr marL="0" indent="0">
              <a:lnSpc>
                <a:spcPct val="90000"/>
              </a:lnSpc>
              <a:buNone/>
            </a:pPr>
            <a:r>
              <a:rPr lang="cs-CZ" altLang="cs-CZ" sz="2400" dirty="0" smtClean="0"/>
              <a:t> </a:t>
            </a:r>
            <a:endParaRPr lang="cs-CZ" altLang="cs-CZ" sz="2400" i="1" dirty="0"/>
          </a:p>
          <a:p>
            <a:pPr>
              <a:lnSpc>
                <a:spcPct val="90000"/>
              </a:lnSpc>
            </a:pPr>
            <a:endParaRPr lang="cs-CZ" altLang="cs-CZ" sz="2400" i="1" dirty="0"/>
          </a:p>
          <a:p>
            <a:pPr>
              <a:lnSpc>
                <a:spcPct val="90000"/>
              </a:lnSpc>
            </a:pPr>
            <a:endParaRPr lang="cs-CZ" altLang="cs-CZ" i="1"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308" y="4305300"/>
            <a:ext cx="4544691" cy="2552700"/>
          </a:xfrm>
          <a:prstGeom prst="rect">
            <a:avLst/>
          </a:prstGeom>
        </p:spPr>
      </p:pic>
      <p:sp>
        <p:nvSpPr>
          <p:cNvPr id="5" name="Rectangle 3"/>
          <p:cNvSpPr txBox="1">
            <a:spLocks noChangeArrowheads="1"/>
          </p:cNvSpPr>
          <p:nvPr/>
        </p:nvSpPr>
        <p:spPr>
          <a:xfrm>
            <a:off x="677334" y="5169231"/>
            <a:ext cx="6969974" cy="140937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cs-CZ" sz="2100" dirty="0" smtClean="0"/>
              <a:t>Principle of respect for the personality</a:t>
            </a:r>
            <a:r>
              <a:rPr lang="cs-CZ" altLang="cs-CZ" sz="2100" dirty="0" smtClean="0"/>
              <a:t> </a:t>
            </a:r>
            <a:r>
              <a:rPr lang="cs-CZ" altLang="cs-CZ" sz="2100" i="1" dirty="0" smtClean="0"/>
              <a:t>(</a:t>
            </a:r>
            <a:r>
              <a:rPr lang="cs-CZ" altLang="cs-CZ" sz="2100" i="1" dirty="0" err="1" smtClean="0"/>
              <a:t>respect</a:t>
            </a:r>
            <a:r>
              <a:rPr lang="cs-CZ" altLang="cs-CZ" sz="2100" i="1" dirty="0" smtClean="0"/>
              <a:t> and </a:t>
            </a:r>
            <a:r>
              <a:rPr lang="cs-CZ" altLang="cs-CZ" sz="2100" i="1" dirty="0" err="1" smtClean="0"/>
              <a:t>be</a:t>
            </a:r>
            <a:r>
              <a:rPr lang="cs-CZ" altLang="cs-CZ" sz="2100" i="1" dirty="0" smtClean="0"/>
              <a:t> </a:t>
            </a:r>
            <a:r>
              <a:rPr lang="cs-CZ" altLang="cs-CZ" sz="2100" i="1" dirty="0" err="1" smtClean="0"/>
              <a:t>respected</a:t>
            </a:r>
            <a:r>
              <a:rPr lang="cs-CZ" altLang="cs-CZ" sz="2100" i="1" dirty="0" smtClean="0"/>
              <a:t>)</a:t>
            </a:r>
            <a:r>
              <a:rPr lang="cs-CZ" altLang="cs-CZ" sz="2100" dirty="0" smtClean="0"/>
              <a:t> </a:t>
            </a:r>
          </a:p>
          <a:p>
            <a:pPr marL="0" indent="0">
              <a:lnSpc>
                <a:spcPct val="90000"/>
              </a:lnSpc>
              <a:buFont typeface="Wingdings 3" charset="2"/>
              <a:buNone/>
            </a:pPr>
            <a:r>
              <a:rPr lang="cs-CZ" altLang="cs-CZ" sz="2400" dirty="0" smtClean="0"/>
              <a:t> </a:t>
            </a:r>
            <a:endParaRPr lang="cs-CZ" altLang="cs-CZ" sz="2400" i="1" dirty="0" smtClean="0"/>
          </a:p>
          <a:p>
            <a:pPr>
              <a:lnSpc>
                <a:spcPct val="90000"/>
              </a:lnSpc>
            </a:pPr>
            <a:endParaRPr lang="cs-CZ" altLang="cs-CZ" sz="2400" i="1" dirty="0" smtClean="0"/>
          </a:p>
          <a:p>
            <a:pPr>
              <a:lnSpc>
                <a:spcPct val="90000"/>
              </a:lnSpc>
            </a:pPr>
            <a:endParaRPr lang="cs-CZ" altLang="cs-CZ" i="1" dirty="0"/>
          </a:p>
        </p:txBody>
      </p:sp>
    </p:spTree>
    <p:extLst>
      <p:ext uri="{BB962C8B-B14F-4D97-AF65-F5344CB8AC3E}">
        <p14:creationId xmlns:p14="http://schemas.microsoft.com/office/powerpoint/2010/main" val="2562017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cs-CZ" altLang="cs-CZ" dirty="0"/>
          </a:p>
        </p:txBody>
      </p:sp>
      <p:sp>
        <p:nvSpPr>
          <p:cNvPr id="9219" name="Rectangle 3"/>
          <p:cNvSpPr>
            <a:spLocks noGrp="1" noChangeArrowheads="1"/>
          </p:cNvSpPr>
          <p:nvPr>
            <p:ph type="body" idx="1"/>
          </p:nvPr>
        </p:nvSpPr>
        <p:spPr>
          <a:xfrm>
            <a:off x="677334" y="2160589"/>
            <a:ext cx="7476066" cy="3880773"/>
          </a:xfrm>
        </p:spPr>
        <p:txBody>
          <a:bodyPr>
            <a:normAutofit lnSpcReduction="10000"/>
          </a:bodyPr>
          <a:lstStyle/>
          <a:p>
            <a:pPr marL="609600" indent="-609600"/>
            <a:r>
              <a:rPr lang="en-US" altLang="cs-CZ" sz="2800" dirty="0"/>
              <a:t>Principle of  usage of unusual teaching situations</a:t>
            </a:r>
            <a:r>
              <a:rPr lang="cs-CZ" altLang="cs-CZ" sz="2800" dirty="0" smtClean="0"/>
              <a:t> </a:t>
            </a:r>
            <a:r>
              <a:rPr lang="cs-CZ" altLang="cs-CZ" sz="2800" i="1" dirty="0" smtClean="0"/>
              <a:t>(l</a:t>
            </a:r>
            <a:r>
              <a:rPr lang="en-US" altLang="cs-CZ" sz="2800" i="1" dirty="0" smtClean="0"/>
              <a:t>earning </a:t>
            </a:r>
            <a:r>
              <a:rPr lang="cs-CZ" altLang="cs-CZ" sz="2800" i="1" dirty="0" err="1" smtClean="0"/>
              <a:t>when</a:t>
            </a:r>
            <a:r>
              <a:rPr lang="en-US" altLang="cs-CZ" sz="2800" i="1" dirty="0" smtClean="0"/>
              <a:t> sleep</a:t>
            </a:r>
            <a:r>
              <a:rPr lang="cs-CZ" altLang="cs-CZ" sz="2800" i="1" dirty="0" err="1" smtClean="0"/>
              <a:t>ing</a:t>
            </a:r>
            <a:r>
              <a:rPr lang="en-US" altLang="cs-CZ" sz="2800" i="1" dirty="0" smtClean="0"/>
              <a:t>, </a:t>
            </a:r>
            <a:r>
              <a:rPr lang="en-US" altLang="cs-CZ" sz="2800" i="1" dirty="0"/>
              <a:t>brainstorming, teacher's helpers</a:t>
            </a:r>
            <a:r>
              <a:rPr lang="en-US" altLang="cs-CZ" sz="2800" i="1" dirty="0" smtClean="0"/>
              <a:t>, </a:t>
            </a:r>
            <a:r>
              <a:rPr lang="cs-CZ" altLang="cs-CZ" sz="2800" i="1" dirty="0" err="1" smtClean="0"/>
              <a:t>working</a:t>
            </a:r>
            <a:r>
              <a:rPr lang="cs-CZ" altLang="cs-CZ" sz="2800" i="1" dirty="0" smtClean="0"/>
              <a:t> </a:t>
            </a:r>
            <a:r>
              <a:rPr lang="cs-CZ" altLang="cs-CZ" sz="2800" i="1" dirty="0" err="1" smtClean="0"/>
              <a:t>with</a:t>
            </a:r>
            <a:r>
              <a:rPr lang="cs-CZ" altLang="cs-CZ" sz="2800" i="1" dirty="0" smtClean="0"/>
              <a:t> </a:t>
            </a:r>
            <a:r>
              <a:rPr lang="cs-CZ" altLang="cs-CZ" sz="2800" i="1" dirty="0" err="1" smtClean="0"/>
              <a:t>mistake</a:t>
            </a:r>
            <a:r>
              <a:rPr lang="cs-CZ" altLang="cs-CZ" sz="2800" i="1" dirty="0" smtClean="0"/>
              <a:t>,</a:t>
            </a:r>
            <a:r>
              <a:rPr lang="en-US" altLang="cs-CZ" sz="2800" i="1" dirty="0" smtClean="0"/>
              <a:t> </a:t>
            </a:r>
            <a:r>
              <a:rPr lang="en-US" altLang="cs-CZ" sz="2800" i="1" dirty="0"/>
              <a:t>music, humor </a:t>
            </a:r>
            <a:r>
              <a:rPr lang="en-US" altLang="cs-CZ" sz="2800" i="1" dirty="0" smtClean="0"/>
              <a:t>and </a:t>
            </a:r>
            <a:r>
              <a:rPr lang="en-US" altLang="cs-CZ" sz="2800" i="1" dirty="0"/>
              <a:t>laughter etc.</a:t>
            </a:r>
            <a:r>
              <a:rPr lang="cs-CZ" altLang="cs-CZ" sz="2800" i="1" dirty="0" smtClean="0"/>
              <a:t>)</a:t>
            </a:r>
            <a:endParaRPr lang="cs-CZ" altLang="cs-CZ" sz="2800" i="1" dirty="0"/>
          </a:p>
          <a:p>
            <a:pPr marL="609600" indent="-609600"/>
            <a:endParaRPr lang="cs-CZ" altLang="cs-CZ" sz="2800" dirty="0"/>
          </a:p>
          <a:p>
            <a:pPr marL="609600" indent="-609600"/>
            <a:r>
              <a:rPr lang="cs-CZ" altLang="cs-CZ" sz="2800" dirty="0"/>
              <a:t>P</a:t>
            </a:r>
            <a:r>
              <a:rPr lang="en-US" altLang="cs-CZ" sz="2800" dirty="0" err="1"/>
              <a:t>rinciple</a:t>
            </a:r>
            <a:r>
              <a:rPr lang="en-US" altLang="cs-CZ" sz="2800" dirty="0"/>
              <a:t> of an open system of education</a:t>
            </a:r>
            <a:r>
              <a:rPr lang="cs-CZ" altLang="cs-CZ" sz="2800" dirty="0" smtClean="0"/>
              <a:t> </a:t>
            </a:r>
            <a:r>
              <a:rPr lang="cs-CZ" altLang="cs-CZ" sz="2800" i="1" dirty="0" smtClean="0"/>
              <a:t>(e</a:t>
            </a:r>
            <a:r>
              <a:rPr lang="en-US" altLang="cs-CZ" sz="2800" i="1" dirty="0" err="1" smtClean="0"/>
              <a:t>ducation</a:t>
            </a:r>
            <a:r>
              <a:rPr lang="en-US" altLang="cs-CZ" sz="2800" i="1" dirty="0" smtClean="0"/>
              <a:t> </a:t>
            </a:r>
            <a:r>
              <a:rPr lang="en-US" altLang="cs-CZ" sz="2800" i="1" dirty="0"/>
              <a:t>of </a:t>
            </a:r>
            <a:r>
              <a:rPr lang="en-US" altLang="cs-CZ" sz="2800" i="1" dirty="0" err="1" smtClean="0"/>
              <a:t>educat</a:t>
            </a:r>
            <a:r>
              <a:rPr lang="cs-CZ" altLang="cs-CZ" sz="2800" i="1" dirty="0" err="1" smtClean="0"/>
              <a:t>able</a:t>
            </a:r>
            <a:r>
              <a:rPr lang="en-US" altLang="cs-CZ" sz="2800" i="1" dirty="0" smtClean="0"/>
              <a:t> </a:t>
            </a:r>
            <a:r>
              <a:rPr lang="en-US" altLang="cs-CZ" sz="2800" i="1" dirty="0"/>
              <a:t>people, lifelong learning idea</a:t>
            </a:r>
            <a:r>
              <a:rPr lang="cs-CZ" altLang="cs-CZ" sz="2800" i="1" dirty="0" smtClean="0"/>
              <a:t>)</a:t>
            </a:r>
            <a:endParaRPr lang="cs-CZ" altLang="cs-CZ" sz="2800" i="1"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3830746"/>
            <a:ext cx="4038600" cy="3027253"/>
          </a:xfrm>
          <a:prstGeom prst="rect">
            <a:avLst/>
          </a:prstGeom>
        </p:spPr>
      </p:pic>
    </p:spTree>
    <p:extLst>
      <p:ext uri="{BB962C8B-B14F-4D97-AF65-F5344CB8AC3E}">
        <p14:creationId xmlns:p14="http://schemas.microsoft.com/office/powerpoint/2010/main" val="387832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cs-CZ" b="1" dirty="0"/>
              <a:t>How does </a:t>
            </a:r>
            <a:r>
              <a:rPr lang="cs-CZ" altLang="cs-CZ" b="1" dirty="0"/>
              <a:t>E</a:t>
            </a:r>
            <a:r>
              <a:rPr lang="en-US" altLang="cs-CZ" b="1" dirty="0" err="1"/>
              <a:t>ngaged</a:t>
            </a:r>
            <a:r>
              <a:rPr lang="en-US" altLang="cs-CZ" b="1" dirty="0"/>
              <a:t> </a:t>
            </a:r>
            <a:r>
              <a:rPr lang="cs-CZ" altLang="cs-CZ" b="1" dirty="0"/>
              <a:t>L</a:t>
            </a:r>
            <a:r>
              <a:rPr lang="en-US" altLang="cs-CZ" b="1" dirty="0"/>
              <a:t>earning </a:t>
            </a:r>
            <a:r>
              <a:rPr lang="en-US" altLang="cs-CZ" b="1" dirty="0" smtClean="0"/>
              <a:t>work</a:t>
            </a:r>
            <a:r>
              <a:rPr lang="cs-CZ" altLang="cs-CZ" b="1" dirty="0" smtClean="0"/>
              <a:t> </a:t>
            </a:r>
            <a:r>
              <a:rPr lang="en-US" altLang="cs-CZ" b="1" dirty="0"/>
              <a:t>I</a:t>
            </a:r>
            <a:r>
              <a:rPr lang="cs-CZ" altLang="cs-CZ" b="1" dirty="0"/>
              <a:t>.</a:t>
            </a:r>
          </a:p>
        </p:txBody>
      </p:sp>
      <p:sp>
        <p:nvSpPr>
          <p:cNvPr id="8195" name="Rectangle 3"/>
          <p:cNvSpPr>
            <a:spLocks noGrp="1" noChangeArrowheads="1"/>
          </p:cNvSpPr>
          <p:nvPr>
            <p:ph type="body" idx="1"/>
          </p:nvPr>
        </p:nvSpPr>
        <p:spPr>
          <a:xfrm>
            <a:off x="677334" y="1700214"/>
            <a:ext cx="9304866" cy="5157787"/>
          </a:xfrm>
        </p:spPr>
        <p:txBody>
          <a:bodyPr>
            <a:normAutofit fontScale="92500" lnSpcReduction="20000"/>
          </a:bodyPr>
          <a:lstStyle/>
          <a:p>
            <a:pPr eaLnBrk="1" hangingPunct="1">
              <a:lnSpc>
                <a:spcPct val="90000"/>
              </a:lnSpc>
              <a:buFont typeface="Wingdings" panose="05000000000000000000" pitchFamily="2" charset="2"/>
              <a:buChar char="Ø"/>
            </a:pPr>
            <a:r>
              <a:rPr lang="en-US" altLang="cs-CZ" sz="2800" dirty="0"/>
              <a:t>It is not necessary to </a:t>
            </a:r>
            <a:r>
              <a:rPr lang="cs-CZ" altLang="cs-CZ" sz="2800" dirty="0"/>
              <a:t>d</a:t>
            </a:r>
            <a:r>
              <a:rPr lang="en-US" altLang="cs-CZ" sz="2800" dirty="0"/>
              <a:t>o </a:t>
            </a:r>
            <a:r>
              <a:rPr lang="en-US" altLang="cs-CZ" sz="2800" dirty="0" smtClean="0"/>
              <a:t>testing, </a:t>
            </a:r>
            <a:r>
              <a:rPr lang="en-US" altLang="cs-CZ" sz="2800" dirty="0"/>
              <a:t>written works and tests of </a:t>
            </a:r>
            <a:r>
              <a:rPr lang="en-US" altLang="cs-CZ" sz="2800" dirty="0" smtClean="0"/>
              <a:t>knowledge.</a:t>
            </a:r>
          </a:p>
          <a:p>
            <a:pPr eaLnBrk="1" hangingPunct="1">
              <a:lnSpc>
                <a:spcPct val="90000"/>
              </a:lnSpc>
              <a:buFont typeface="Wingdings" panose="05000000000000000000" pitchFamily="2" charset="2"/>
              <a:buChar char="Ø"/>
            </a:pPr>
            <a:r>
              <a:rPr lang="en-US" altLang="cs-CZ" sz="2800" dirty="0"/>
              <a:t>D</a:t>
            </a:r>
            <a:r>
              <a:rPr lang="en-US" altLang="cs-CZ" sz="2800" dirty="0" smtClean="0"/>
              <a:t>oes </a:t>
            </a:r>
            <a:r>
              <a:rPr lang="en-US" altLang="cs-CZ" sz="2800" dirty="0"/>
              <a:t>not use the </a:t>
            </a:r>
            <a:r>
              <a:rPr lang="en-US" altLang="cs-CZ" sz="2800" dirty="0" smtClean="0"/>
              <a:t>marks</a:t>
            </a:r>
            <a:r>
              <a:rPr lang="en-US" altLang="cs-CZ" sz="2800" dirty="0"/>
              <a:t>.</a:t>
            </a:r>
          </a:p>
          <a:p>
            <a:pPr eaLnBrk="1" hangingPunct="1">
              <a:lnSpc>
                <a:spcPct val="90000"/>
              </a:lnSpc>
              <a:buFont typeface="Wingdings" panose="05000000000000000000" pitchFamily="2" charset="2"/>
              <a:buChar char="Ø"/>
            </a:pPr>
            <a:r>
              <a:rPr lang="en-US" altLang="cs-CZ" sz="2800" dirty="0"/>
              <a:t>Homework is </a:t>
            </a:r>
            <a:r>
              <a:rPr lang="en-US" altLang="cs-CZ" sz="2800" dirty="0" smtClean="0"/>
              <a:t>a voluntary activity.</a:t>
            </a:r>
            <a:endParaRPr lang="en-US" altLang="cs-CZ" sz="2800" dirty="0"/>
          </a:p>
          <a:p>
            <a:pPr eaLnBrk="1" hangingPunct="1">
              <a:lnSpc>
                <a:spcPct val="90000"/>
              </a:lnSpc>
              <a:buFont typeface="Wingdings" panose="05000000000000000000" pitchFamily="2" charset="2"/>
              <a:buChar char="Ø"/>
            </a:pPr>
            <a:r>
              <a:rPr lang="en-US" altLang="cs-CZ" sz="2800" dirty="0" smtClean="0"/>
              <a:t>It is </a:t>
            </a:r>
            <a:r>
              <a:rPr lang="en-US" altLang="cs-CZ" sz="2800" dirty="0"/>
              <a:t>prohibited </a:t>
            </a:r>
            <a:r>
              <a:rPr lang="en-US" altLang="cs-CZ" sz="2800" dirty="0" smtClean="0"/>
              <a:t>to pupils to </a:t>
            </a:r>
            <a:r>
              <a:rPr lang="en-US" altLang="cs-CZ" sz="2800" dirty="0"/>
              <a:t>learn </a:t>
            </a:r>
            <a:r>
              <a:rPr lang="en-US" altLang="cs-CZ" sz="2800" dirty="0" smtClean="0"/>
              <a:t>anything at home, the principle is that </a:t>
            </a:r>
            <a:r>
              <a:rPr lang="en-US" altLang="cs-CZ" sz="2800" dirty="0"/>
              <a:t>everything can be handled in school lessons.</a:t>
            </a:r>
          </a:p>
          <a:p>
            <a:pPr eaLnBrk="1" hangingPunct="1">
              <a:lnSpc>
                <a:spcPct val="90000"/>
              </a:lnSpc>
              <a:buFont typeface="Wingdings" panose="05000000000000000000" pitchFamily="2" charset="2"/>
              <a:buChar char="Ø"/>
            </a:pPr>
            <a:r>
              <a:rPr lang="en-US" altLang="cs-CZ" sz="2800" dirty="0"/>
              <a:t>After a prolonged illness or other absence of a </a:t>
            </a:r>
            <a:r>
              <a:rPr lang="en-US" altLang="cs-CZ" sz="2800" dirty="0" smtClean="0"/>
              <a:t>pupil, the pupil </a:t>
            </a:r>
            <a:r>
              <a:rPr lang="en-US" altLang="cs-CZ" sz="2800" dirty="0"/>
              <a:t>attends morning </a:t>
            </a:r>
            <a:r>
              <a:rPr lang="en-US" altLang="cs-CZ" sz="2800" dirty="0" smtClean="0"/>
              <a:t>consultations to catch up with the rest of class.</a:t>
            </a:r>
            <a:endParaRPr lang="en-US" altLang="cs-CZ" sz="2800" dirty="0"/>
          </a:p>
          <a:p>
            <a:pPr eaLnBrk="1" hangingPunct="1">
              <a:lnSpc>
                <a:spcPct val="90000"/>
              </a:lnSpc>
              <a:buFont typeface="Wingdings" panose="05000000000000000000" pitchFamily="2" charset="2"/>
              <a:buChar char="Ø"/>
            </a:pPr>
            <a:r>
              <a:rPr lang="en-US" altLang="cs-CZ" sz="2800" dirty="0" smtClean="0"/>
              <a:t>In this method the teacher evaluates </a:t>
            </a:r>
            <a:r>
              <a:rPr lang="en-US" altLang="cs-CZ" sz="2800" dirty="0"/>
              <a:t>the </a:t>
            </a:r>
            <a:r>
              <a:rPr lang="en-US" altLang="cs-CZ" sz="2800" dirty="0" smtClean="0"/>
              <a:t>pupils </a:t>
            </a:r>
            <a:r>
              <a:rPr lang="en-US" altLang="cs-CZ" sz="2800" dirty="0"/>
              <a:t>verbally and several times a day </a:t>
            </a:r>
            <a:r>
              <a:rPr lang="en-US" altLang="cs-CZ" sz="2800" dirty="0" smtClean="0"/>
              <a:t>so that they can experience </a:t>
            </a:r>
            <a:r>
              <a:rPr lang="en-US" altLang="cs-CZ" sz="2800" dirty="0"/>
              <a:t>the great feeling of a positive assessment of their work and the benefit </a:t>
            </a:r>
            <a:r>
              <a:rPr lang="en-US" altLang="cs-CZ" sz="2800" dirty="0" smtClean="0"/>
              <a:t>their work brings to </a:t>
            </a:r>
            <a:r>
              <a:rPr lang="en-US" altLang="cs-CZ" sz="2800" dirty="0"/>
              <a:t>others</a:t>
            </a:r>
            <a:r>
              <a:rPr lang="cs-CZ" altLang="cs-CZ" sz="2800" dirty="0"/>
              <a:t>.</a:t>
            </a:r>
          </a:p>
          <a:p>
            <a:pPr eaLnBrk="1" hangingPunct="1">
              <a:lnSpc>
                <a:spcPct val="90000"/>
              </a:lnSpc>
              <a:buFont typeface="Wingdings" panose="05000000000000000000" pitchFamily="2" charset="2"/>
              <a:buNone/>
            </a:pPr>
            <a:endParaRPr lang="cs-CZ" altLang="cs-CZ" sz="2000" dirty="0"/>
          </a:p>
          <a:p>
            <a:pPr eaLnBrk="1" hangingPunct="1">
              <a:lnSpc>
                <a:spcPct val="90000"/>
              </a:lnSpc>
              <a:buFont typeface="Wingdings" panose="05000000000000000000" pitchFamily="2" charset="2"/>
              <a:buNone/>
            </a:pPr>
            <a:endParaRPr lang="cs-CZ" altLang="cs-CZ" sz="2000" dirty="0"/>
          </a:p>
        </p:txBody>
      </p:sp>
    </p:spTree>
    <p:extLst>
      <p:ext uri="{BB962C8B-B14F-4D97-AF65-F5344CB8AC3E}">
        <p14:creationId xmlns:p14="http://schemas.microsoft.com/office/powerpoint/2010/main" val="3848221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en-US" altLang="cs-CZ" b="1" dirty="0"/>
              <a:t>How does </a:t>
            </a:r>
            <a:r>
              <a:rPr lang="cs-CZ" altLang="cs-CZ" b="1" dirty="0"/>
              <a:t>E</a:t>
            </a:r>
            <a:r>
              <a:rPr lang="en-US" altLang="cs-CZ" b="1" dirty="0" err="1"/>
              <a:t>ngaged</a:t>
            </a:r>
            <a:r>
              <a:rPr lang="en-US" altLang="cs-CZ" b="1" dirty="0"/>
              <a:t> </a:t>
            </a:r>
            <a:r>
              <a:rPr lang="cs-CZ" altLang="cs-CZ" b="1" dirty="0"/>
              <a:t>L</a:t>
            </a:r>
            <a:r>
              <a:rPr lang="en-US" altLang="cs-CZ" b="1" dirty="0"/>
              <a:t>earning </a:t>
            </a:r>
            <a:r>
              <a:rPr lang="en-US" altLang="cs-CZ" b="1" dirty="0" smtClean="0"/>
              <a:t>work</a:t>
            </a:r>
            <a:r>
              <a:rPr lang="cs-CZ" altLang="cs-CZ" b="1" dirty="0" smtClean="0"/>
              <a:t> </a:t>
            </a:r>
            <a:r>
              <a:rPr lang="en-US" altLang="cs-CZ" b="1" dirty="0"/>
              <a:t>I</a:t>
            </a:r>
            <a:r>
              <a:rPr lang="cs-CZ" altLang="cs-CZ" b="1" dirty="0"/>
              <a:t>I.</a:t>
            </a:r>
            <a:endParaRPr lang="cs-CZ" altLang="cs-CZ" dirty="0"/>
          </a:p>
        </p:txBody>
      </p:sp>
      <p:sp>
        <p:nvSpPr>
          <p:cNvPr id="9219" name="Zástupný symbol pro obsah 2"/>
          <p:cNvSpPr>
            <a:spLocks noGrp="1"/>
          </p:cNvSpPr>
          <p:nvPr>
            <p:ph idx="1"/>
          </p:nvPr>
        </p:nvSpPr>
        <p:spPr/>
        <p:txBody>
          <a:bodyPr>
            <a:normAutofit fontScale="92500" lnSpcReduction="10000"/>
          </a:bodyPr>
          <a:lstStyle/>
          <a:p>
            <a:pPr eaLnBrk="1" hangingPunct="1">
              <a:lnSpc>
                <a:spcPct val="90000"/>
              </a:lnSpc>
              <a:buFont typeface="Wingdings" panose="05000000000000000000" pitchFamily="2" charset="2"/>
              <a:buChar char="Ø"/>
            </a:pPr>
            <a:r>
              <a:rPr lang="en-US" altLang="cs-CZ" sz="2800" dirty="0"/>
              <a:t>Does not punish, because there are virtually no disciplinary problems.</a:t>
            </a:r>
          </a:p>
          <a:p>
            <a:pPr eaLnBrk="1" hangingPunct="1">
              <a:lnSpc>
                <a:spcPct val="90000"/>
              </a:lnSpc>
              <a:buFont typeface="Wingdings" panose="05000000000000000000" pitchFamily="2" charset="2"/>
              <a:buChar char="Ø"/>
            </a:pPr>
            <a:r>
              <a:rPr lang="en-US" altLang="cs-CZ" sz="2800" dirty="0"/>
              <a:t>Working together in groups.</a:t>
            </a:r>
          </a:p>
          <a:p>
            <a:pPr eaLnBrk="1" hangingPunct="1">
              <a:lnSpc>
                <a:spcPct val="90000"/>
              </a:lnSpc>
              <a:buFont typeface="Wingdings" panose="05000000000000000000" pitchFamily="2" charset="2"/>
              <a:buChar char="Ø"/>
            </a:pPr>
            <a:r>
              <a:rPr lang="en-US" altLang="cs-CZ" sz="2800" dirty="0"/>
              <a:t>Pupils have the opportunity to leave </a:t>
            </a:r>
            <a:r>
              <a:rPr lang="en-US" altLang="cs-CZ" sz="2800" dirty="0" smtClean="0"/>
              <a:t>the classroom during the lesson </a:t>
            </a:r>
            <a:r>
              <a:rPr lang="en-US" altLang="cs-CZ" sz="2800" dirty="0"/>
              <a:t>(mostly drawn into action so that this option </a:t>
            </a:r>
            <a:r>
              <a:rPr lang="en-US" altLang="cs-CZ" sz="2800" dirty="0" smtClean="0"/>
              <a:t>is rarely </a:t>
            </a:r>
            <a:r>
              <a:rPr lang="en-US" altLang="cs-CZ" sz="2800" dirty="0"/>
              <a:t>exercised).</a:t>
            </a:r>
          </a:p>
          <a:p>
            <a:pPr eaLnBrk="1" hangingPunct="1">
              <a:lnSpc>
                <a:spcPct val="90000"/>
              </a:lnSpc>
              <a:buFont typeface="Wingdings" panose="05000000000000000000" pitchFamily="2" charset="2"/>
              <a:buChar char="Ø"/>
            </a:pPr>
            <a:r>
              <a:rPr lang="en-US" altLang="cs-CZ" sz="2800" dirty="0"/>
              <a:t>In the </a:t>
            </a:r>
            <a:r>
              <a:rPr lang="en-US" altLang="cs-CZ" sz="2800" dirty="0" smtClean="0"/>
              <a:t>group working on a task </a:t>
            </a:r>
            <a:r>
              <a:rPr lang="en-US" altLang="cs-CZ" sz="2800" dirty="0"/>
              <a:t>it is </a:t>
            </a:r>
            <a:r>
              <a:rPr lang="en-US" altLang="cs-CZ" sz="2800" dirty="0" smtClean="0"/>
              <a:t>natural </a:t>
            </a:r>
            <a:r>
              <a:rPr lang="en-US" altLang="cs-CZ" sz="2800" dirty="0"/>
              <a:t>that they can talk together, consult and negotiate.</a:t>
            </a:r>
          </a:p>
          <a:p>
            <a:pPr eaLnBrk="1" hangingPunct="1">
              <a:lnSpc>
                <a:spcPct val="90000"/>
              </a:lnSpc>
              <a:buFont typeface="Wingdings" panose="05000000000000000000" pitchFamily="2" charset="2"/>
              <a:buChar char="Ø"/>
            </a:pPr>
            <a:r>
              <a:rPr lang="en-US" altLang="cs-CZ" sz="2800" dirty="0"/>
              <a:t>At the end of the classification period, students receive a written assessment instead </a:t>
            </a:r>
            <a:r>
              <a:rPr lang="en-US" altLang="cs-CZ" sz="2800" dirty="0" smtClean="0"/>
              <a:t>of a certificate</a:t>
            </a:r>
            <a:r>
              <a:rPr lang="cs-CZ" altLang="cs-CZ" sz="2800" dirty="0"/>
              <a:t>.</a:t>
            </a:r>
          </a:p>
          <a:p>
            <a:pPr eaLnBrk="1" hangingPunct="1"/>
            <a:endParaRPr lang="cs-CZ" altLang="cs-CZ" dirty="0" smtClean="0"/>
          </a:p>
        </p:txBody>
      </p:sp>
    </p:spTree>
    <p:extLst>
      <p:ext uri="{BB962C8B-B14F-4D97-AF65-F5344CB8AC3E}">
        <p14:creationId xmlns:p14="http://schemas.microsoft.com/office/powerpoint/2010/main" val="213139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2581" y="598489"/>
            <a:ext cx="9112296" cy="657225"/>
          </a:xfrm>
        </p:spPr>
        <p:txBody>
          <a:bodyPr/>
          <a:lstStyle/>
          <a:p>
            <a:pPr eaLnBrk="1" hangingPunct="1"/>
            <a:r>
              <a:rPr lang="cs-CZ" altLang="cs-CZ" sz="3200" b="1" dirty="0" err="1"/>
              <a:t>Preparing</a:t>
            </a:r>
            <a:r>
              <a:rPr lang="cs-CZ" altLang="cs-CZ" sz="3200" b="1" dirty="0"/>
              <a:t> </a:t>
            </a:r>
            <a:r>
              <a:rPr lang="cs-CZ" altLang="cs-CZ" sz="3200" b="1" dirty="0" err="1"/>
              <a:t>teachers</a:t>
            </a:r>
            <a:r>
              <a:rPr lang="cs-CZ" altLang="cs-CZ" sz="3200" b="1" dirty="0"/>
              <a:t> I.</a:t>
            </a:r>
          </a:p>
        </p:txBody>
      </p:sp>
      <p:sp>
        <p:nvSpPr>
          <p:cNvPr id="10243" name="Rectangle 3"/>
          <p:cNvSpPr>
            <a:spLocks noGrp="1" noChangeArrowheads="1"/>
          </p:cNvSpPr>
          <p:nvPr>
            <p:ph type="body" idx="1"/>
          </p:nvPr>
        </p:nvSpPr>
        <p:spPr>
          <a:xfrm>
            <a:off x="682581" y="1700214"/>
            <a:ext cx="9452019" cy="5005387"/>
          </a:xfrm>
        </p:spPr>
        <p:txBody>
          <a:bodyPr/>
          <a:lstStyle/>
          <a:p>
            <a:pPr algn="ctr" eaLnBrk="1" hangingPunct="1">
              <a:buFont typeface="Wingdings" panose="05000000000000000000" pitchFamily="2" charset="2"/>
              <a:buNone/>
            </a:pPr>
            <a:r>
              <a:rPr lang="en-US" altLang="cs-CZ" sz="2400" dirty="0"/>
              <a:t>Preparing teachers for </a:t>
            </a:r>
            <a:r>
              <a:rPr lang="cs-CZ" altLang="cs-CZ" sz="2400" dirty="0" err="1"/>
              <a:t>Engaged</a:t>
            </a:r>
            <a:r>
              <a:rPr lang="cs-CZ" altLang="cs-CZ" sz="2400" dirty="0"/>
              <a:t> T</a:t>
            </a:r>
            <a:r>
              <a:rPr lang="en-US" altLang="cs-CZ" sz="2400" dirty="0" err="1"/>
              <a:t>eaching</a:t>
            </a:r>
            <a:r>
              <a:rPr lang="en-US" altLang="cs-CZ" sz="2400" dirty="0"/>
              <a:t> corresponds to the concept of school work with children as one of the most responsible human activities.</a:t>
            </a:r>
          </a:p>
          <a:p>
            <a:pPr algn="ctr" eaLnBrk="1" hangingPunct="1">
              <a:buFont typeface="Wingdings" panose="05000000000000000000" pitchFamily="2" charset="2"/>
              <a:buNone/>
            </a:pPr>
            <a:endParaRPr lang="en-US" altLang="cs-CZ" sz="2400" dirty="0"/>
          </a:p>
          <a:p>
            <a:pPr algn="ctr" eaLnBrk="1" hangingPunct="1">
              <a:buFont typeface="Wingdings" panose="05000000000000000000" pitchFamily="2" charset="2"/>
              <a:buNone/>
            </a:pPr>
            <a:r>
              <a:rPr lang="en-US" altLang="cs-CZ" sz="2400" dirty="0"/>
              <a:t>Assumes perfect preparation </a:t>
            </a:r>
            <a:r>
              <a:rPr lang="en-US" altLang="cs-CZ" sz="2400" dirty="0" smtClean="0"/>
              <a:t>of every lesson </a:t>
            </a:r>
            <a:r>
              <a:rPr lang="en-US" altLang="cs-CZ" sz="2400" dirty="0"/>
              <a:t>so that nothing was left to chance.</a:t>
            </a:r>
          </a:p>
          <a:p>
            <a:pPr algn="ctr" eaLnBrk="1" hangingPunct="1">
              <a:buFont typeface="Wingdings" panose="05000000000000000000" pitchFamily="2" charset="2"/>
              <a:buNone/>
            </a:pPr>
            <a:endParaRPr lang="en-US" altLang="cs-CZ" sz="2400" dirty="0"/>
          </a:p>
          <a:p>
            <a:pPr algn="ctr" eaLnBrk="1" hangingPunct="1">
              <a:buFont typeface="Wingdings" panose="05000000000000000000" pitchFamily="2" charset="2"/>
              <a:buNone/>
            </a:pPr>
            <a:r>
              <a:rPr lang="en-US" altLang="cs-CZ" sz="2400" dirty="0"/>
              <a:t>What is important is a thorough diagnosis </a:t>
            </a:r>
            <a:r>
              <a:rPr lang="en-US" altLang="cs-CZ" sz="2400" dirty="0" smtClean="0"/>
              <a:t>of each one group of pupils, </a:t>
            </a:r>
            <a:r>
              <a:rPr lang="en-US" altLang="cs-CZ" sz="2400" dirty="0"/>
              <a:t>which is the starting point for the analysis of curriculum focusing on proper selection of subject matter</a:t>
            </a:r>
            <a:r>
              <a:rPr lang="cs-CZ" altLang="cs-CZ" sz="2400" dirty="0"/>
              <a:t>. </a:t>
            </a:r>
          </a:p>
        </p:txBody>
      </p:sp>
    </p:spTree>
    <p:extLst>
      <p:ext uri="{BB962C8B-B14F-4D97-AF65-F5344CB8AC3E}">
        <p14:creationId xmlns:p14="http://schemas.microsoft.com/office/powerpoint/2010/main" val="444090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3200" b="1" dirty="0" err="1"/>
              <a:t>Preparing</a:t>
            </a:r>
            <a:r>
              <a:rPr lang="cs-CZ" altLang="cs-CZ" sz="3200" b="1" dirty="0"/>
              <a:t> </a:t>
            </a:r>
            <a:r>
              <a:rPr lang="cs-CZ" altLang="cs-CZ" sz="3200" b="1" dirty="0" err="1"/>
              <a:t>teachers</a:t>
            </a:r>
            <a:r>
              <a:rPr lang="cs-CZ" altLang="cs-CZ" sz="3200" b="1" dirty="0"/>
              <a:t> II.</a:t>
            </a:r>
          </a:p>
        </p:txBody>
      </p:sp>
      <p:sp>
        <p:nvSpPr>
          <p:cNvPr id="11267" name="Rectangle 3"/>
          <p:cNvSpPr>
            <a:spLocks noGrp="1" noChangeArrowheads="1"/>
          </p:cNvSpPr>
          <p:nvPr>
            <p:ph type="body" idx="1"/>
          </p:nvPr>
        </p:nvSpPr>
        <p:spPr/>
        <p:txBody>
          <a:bodyPr>
            <a:normAutofit/>
          </a:bodyPr>
          <a:lstStyle/>
          <a:p>
            <a:pPr algn="just" eaLnBrk="1" hangingPunct="1">
              <a:lnSpc>
                <a:spcPct val="80000"/>
              </a:lnSpc>
              <a:buFont typeface="Wingdings" panose="05000000000000000000" pitchFamily="2" charset="2"/>
              <a:buNone/>
            </a:pPr>
            <a:r>
              <a:rPr lang="en-US" altLang="cs-CZ" sz="2800" dirty="0"/>
              <a:t>To the </a:t>
            </a:r>
            <a:r>
              <a:rPr lang="en-US" altLang="cs-CZ" sz="2800" dirty="0" smtClean="0"/>
              <a:t>understanding of the real actual status </a:t>
            </a:r>
            <a:r>
              <a:rPr lang="en-US" altLang="cs-CZ" sz="2800" dirty="0"/>
              <a:t>serves for example.</a:t>
            </a:r>
            <a:endParaRPr lang="cs-CZ" altLang="cs-CZ" sz="2800" dirty="0"/>
          </a:p>
          <a:p>
            <a:pPr algn="just" eaLnBrk="1" hangingPunct="1">
              <a:lnSpc>
                <a:spcPct val="80000"/>
              </a:lnSpc>
              <a:buFont typeface="Wingdings" panose="05000000000000000000" pitchFamily="2" charset="2"/>
              <a:buNone/>
            </a:pPr>
            <a:endParaRPr lang="en-US" altLang="cs-CZ" sz="2800" dirty="0"/>
          </a:p>
          <a:p>
            <a:pPr algn="just" eaLnBrk="1" hangingPunct="1">
              <a:lnSpc>
                <a:spcPct val="80000"/>
              </a:lnSpc>
              <a:buFont typeface="Wingdings" panose="05000000000000000000" pitchFamily="2" charset="2"/>
              <a:buChar char="Ø"/>
            </a:pPr>
            <a:r>
              <a:rPr lang="cs-CZ" altLang="cs-CZ" sz="2800" dirty="0"/>
              <a:t>	</a:t>
            </a:r>
            <a:r>
              <a:rPr lang="en-US" altLang="cs-CZ" sz="2400" dirty="0"/>
              <a:t>Meetings and interviews with speakers of different groups in the class, which reveals when it is necessary to slow the pace or go back and re-explain </a:t>
            </a:r>
            <a:r>
              <a:rPr lang="en-US" altLang="cs-CZ" sz="2400" dirty="0" smtClean="0"/>
              <a:t>the topic</a:t>
            </a:r>
            <a:endParaRPr lang="cs-CZ" altLang="cs-CZ" sz="2400" dirty="0"/>
          </a:p>
          <a:p>
            <a:pPr algn="just" eaLnBrk="1" hangingPunct="1">
              <a:lnSpc>
                <a:spcPct val="80000"/>
              </a:lnSpc>
              <a:buFont typeface="Wingdings" panose="05000000000000000000" pitchFamily="2" charset="2"/>
              <a:buChar char="Ø"/>
            </a:pPr>
            <a:endParaRPr lang="en-US" altLang="cs-CZ" sz="2400" dirty="0"/>
          </a:p>
          <a:p>
            <a:pPr algn="just" eaLnBrk="1" hangingPunct="1">
              <a:lnSpc>
                <a:spcPct val="80000"/>
              </a:lnSpc>
              <a:buFont typeface="Wingdings" panose="05000000000000000000" pitchFamily="2" charset="2"/>
              <a:buChar char="Ø"/>
            </a:pPr>
            <a:r>
              <a:rPr lang="cs-CZ" altLang="cs-CZ" sz="2400" dirty="0"/>
              <a:t>	</a:t>
            </a:r>
            <a:r>
              <a:rPr lang="en-US" altLang="cs-CZ" sz="2400" dirty="0" smtClean="0"/>
              <a:t>Monitors </a:t>
            </a:r>
            <a:r>
              <a:rPr lang="en-US" altLang="cs-CZ" sz="2400" dirty="0"/>
              <a:t>mastering </a:t>
            </a:r>
            <a:r>
              <a:rPr lang="en-US" altLang="cs-CZ" sz="2400" dirty="0" smtClean="0"/>
              <a:t>of core </a:t>
            </a:r>
            <a:r>
              <a:rPr lang="en-US" altLang="cs-CZ" sz="2400" dirty="0"/>
              <a:t>curriculum, which is necessary for every </a:t>
            </a:r>
            <a:r>
              <a:rPr lang="en-US" altLang="cs-CZ" sz="2400" dirty="0" smtClean="0"/>
              <a:t>pupil.</a:t>
            </a:r>
            <a:endParaRPr lang="en-US" altLang="cs-CZ" sz="2400" dirty="0"/>
          </a:p>
          <a:p>
            <a:pPr marL="0" indent="0" algn="just" eaLnBrk="1" hangingPunct="1">
              <a:lnSpc>
                <a:spcPct val="80000"/>
              </a:lnSpc>
              <a:buNone/>
            </a:pPr>
            <a:r>
              <a:rPr lang="cs-CZ" altLang="cs-CZ" sz="2000" dirty="0"/>
              <a:t>	</a:t>
            </a:r>
          </a:p>
          <a:p>
            <a:pPr marL="0" indent="0" algn="just" eaLnBrk="1" hangingPunct="1">
              <a:lnSpc>
                <a:spcPct val="80000"/>
              </a:lnSpc>
              <a:buNone/>
            </a:pPr>
            <a:endParaRPr lang="cs-CZ" altLang="cs-CZ" sz="2000" dirty="0"/>
          </a:p>
        </p:txBody>
      </p:sp>
    </p:spTree>
    <p:extLst>
      <p:ext uri="{BB962C8B-B14F-4D97-AF65-F5344CB8AC3E}">
        <p14:creationId xmlns:p14="http://schemas.microsoft.com/office/powerpoint/2010/main" val="2950301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sz="3200" b="1" dirty="0" err="1"/>
              <a:t>Preparing</a:t>
            </a:r>
            <a:r>
              <a:rPr lang="cs-CZ" altLang="cs-CZ" sz="3200" b="1" dirty="0"/>
              <a:t> </a:t>
            </a:r>
            <a:r>
              <a:rPr lang="cs-CZ" altLang="cs-CZ" sz="3200" b="1" dirty="0" err="1"/>
              <a:t>teachers</a:t>
            </a:r>
            <a:r>
              <a:rPr lang="cs-CZ" altLang="cs-CZ" sz="3200" b="1" dirty="0"/>
              <a:t> </a:t>
            </a:r>
            <a:r>
              <a:rPr lang="cs-CZ" altLang="cs-CZ" sz="3200" b="1" dirty="0" smtClean="0"/>
              <a:t>III.</a:t>
            </a:r>
            <a:endParaRPr lang="cs-CZ" altLang="cs-CZ" sz="3200" b="1" dirty="0"/>
          </a:p>
        </p:txBody>
      </p:sp>
      <p:sp>
        <p:nvSpPr>
          <p:cNvPr id="11267" name="Rectangle 3"/>
          <p:cNvSpPr>
            <a:spLocks noGrp="1" noChangeArrowheads="1"/>
          </p:cNvSpPr>
          <p:nvPr>
            <p:ph type="body" idx="1"/>
          </p:nvPr>
        </p:nvSpPr>
        <p:spPr/>
        <p:txBody>
          <a:bodyPr>
            <a:normAutofit/>
          </a:bodyPr>
          <a:lstStyle/>
          <a:p>
            <a:pPr algn="just" eaLnBrk="1" hangingPunct="1">
              <a:lnSpc>
                <a:spcPct val="80000"/>
              </a:lnSpc>
              <a:buFont typeface="Wingdings" panose="05000000000000000000" pitchFamily="2" charset="2"/>
              <a:buNone/>
            </a:pPr>
            <a:r>
              <a:rPr lang="en-US" altLang="cs-CZ" sz="2800" dirty="0"/>
              <a:t>To the </a:t>
            </a:r>
            <a:r>
              <a:rPr lang="en-US" altLang="cs-CZ" sz="2800" dirty="0" smtClean="0"/>
              <a:t>understanding of the real actual status </a:t>
            </a:r>
            <a:r>
              <a:rPr lang="en-US" altLang="cs-CZ" sz="2800" dirty="0"/>
              <a:t>serves for example.</a:t>
            </a:r>
            <a:endParaRPr lang="cs-CZ" altLang="cs-CZ" sz="2800" dirty="0"/>
          </a:p>
          <a:p>
            <a:pPr marL="0" indent="0" algn="just" eaLnBrk="1" hangingPunct="1">
              <a:lnSpc>
                <a:spcPct val="80000"/>
              </a:lnSpc>
              <a:buNone/>
            </a:pPr>
            <a:r>
              <a:rPr lang="cs-CZ" altLang="cs-CZ" sz="2400" dirty="0"/>
              <a:t>	</a:t>
            </a:r>
          </a:p>
          <a:p>
            <a:pPr algn="just" eaLnBrk="1" hangingPunct="1">
              <a:lnSpc>
                <a:spcPct val="80000"/>
              </a:lnSpc>
              <a:buFont typeface="Wingdings" panose="05000000000000000000" pitchFamily="2" charset="2"/>
              <a:buChar char="Ø"/>
            </a:pPr>
            <a:r>
              <a:rPr lang="cs-CZ" altLang="cs-CZ" sz="2400" dirty="0"/>
              <a:t>	</a:t>
            </a:r>
            <a:r>
              <a:rPr lang="en-US" altLang="cs-CZ" sz="2400" dirty="0"/>
              <a:t>From my own experience recommends </a:t>
            </a:r>
            <a:r>
              <a:rPr lang="cs-CZ" altLang="cs-CZ" sz="2400" dirty="0" err="1" smtClean="0"/>
              <a:t>Č</a:t>
            </a:r>
            <a:r>
              <a:rPr lang="en-US" altLang="cs-CZ" sz="2400" dirty="0" err="1" smtClean="0"/>
              <a:t>ervenka</a:t>
            </a:r>
            <a:r>
              <a:rPr lang="en-US" altLang="cs-CZ" sz="2400" dirty="0" smtClean="0"/>
              <a:t> </a:t>
            </a:r>
            <a:r>
              <a:rPr lang="en-US" altLang="cs-CZ" sz="2400" dirty="0"/>
              <a:t>analysis of the lessons from the perspective of the pupils' own work, which is needed to reveal the successes and failures and to assess the fulfillment of the objectives</a:t>
            </a:r>
          </a:p>
          <a:p>
            <a:pPr marL="0" indent="0" algn="just" eaLnBrk="1" hangingPunct="1">
              <a:lnSpc>
                <a:spcPct val="80000"/>
              </a:lnSpc>
              <a:buNone/>
            </a:pPr>
            <a:r>
              <a:rPr lang="cs-CZ" altLang="cs-CZ" sz="2400" dirty="0"/>
              <a:t>	</a:t>
            </a:r>
          </a:p>
          <a:p>
            <a:pPr algn="just" eaLnBrk="1" hangingPunct="1">
              <a:lnSpc>
                <a:spcPct val="80000"/>
              </a:lnSpc>
              <a:buFont typeface="Wingdings" panose="05000000000000000000" pitchFamily="2" charset="2"/>
              <a:buChar char="Ø"/>
            </a:pPr>
            <a:r>
              <a:rPr lang="cs-CZ" altLang="cs-CZ" sz="2400" dirty="0"/>
              <a:t>	</a:t>
            </a:r>
            <a:r>
              <a:rPr lang="en-US" altLang="cs-CZ" sz="2400" dirty="0"/>
              <a:t>A similar analysis should be the rule after a prolonged period closed (thematic unit, semester, school year)</a:t>
            </a:r>
            <a:endParaRPr lang="cs-CZ" altLang="cs-CZ" sz="2400" dirty="0"/>
          </a:p>
        </p:txBody>
      </p:sp>
    </p:spTree>
    <p:extLst>
      <p:ext uri="{BB962C8B-B14F-4D97-AF65-F5344CB8AC3E}">
        <p14:creationId xmlns:p14="http://schemas.microsoft.com/office/powerpoint/2010/main" val="3360780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533401"/>
            <a:ext cx="8229600" cy="879475"/>
          </a:xfrm>
        </p:spPr>
        <p:txBody>
          <a:bodyPr/>
          <a:lstStyle/>
          <a:p>
            <a:pPr eaLnBrk="1" hangingPunct="1"/>
            <a:r>
              <a:rPr lang="cs-CZ" altLang="cs-CZ" sz="3200" b="1" dirty="0" smtClean="0"/>
              <a:t>Wh</a:t>
            </a:r>
            <a:r>
              <a:rPr lang="en-US" altLang="cs-CZ" sz="3200" b="1" dirty="0" smtClean="0"/>
              <a:t>at</a:t>
            </a:r>
            <a:r>
              <a:rPr lang="cs-CZ" altLang="cs-CZ" sz="3200" b="1" dirty="0" smtClean="0"/>
              <a:t> </a:t>
            </a:r>
            <a:r>
              <a:rPr lang="cs-CZ" altLang="cs-CZ" sz="3200" b="1" dirty="0" err="1" smtClean="0"/>
              <a:t>is</a:t>
            </a:r>
            <a:r>
              <a:rPr lang="cs-CZ" altLang="cs-CZ" sz="3200" b="1" dirty="0" smtClean="0"/>
              <a:t> PAU</a:t>
            </a:r>
            <a:r>
              <a:rPr lang="en-US" altLang="cs-CZ" sz="3200" b="1" dirty="0" smtClean="0"/>
              <a:t> (FEL)</a:t>
            </a:r>
            <a:r>
              <a:rPr lang="cs-CZ" altLang="cs-CZ" sz="3200" b="1" dirty="0" smtClean="0"/>
              <a:t> I.?</a:t>
            </a:r>
            <a:endParaRPr lang="cs-CZ" altLang="cs-CZ" sz="3200" b="1" dirty="0"/>
          </a:p>
        </p:txBody>
      </p:sp>
      <p:sp>
        <p:nvSpPr>
          <p:cNvPr id="12291" name="Rectangle 3"/>
          <p:cNvSpPr>
            <a:spLocks noGrp="1" noChangeArrowheads="1"/>
          </p:cNvSpPr>
          <p:nvPr>
            <p:ph type="body" idx="1"/>
          </p:nvPr>
        </p:nvSpPr>
        <p:spPr>
          <a:xfrm>
            <a:off x="2209800" y="1828800"/>
            <a:ext cx="7772400" cy="4800600"/>
          </a:xfrm>
        </p:spPr>
        <p:txBody>
          <a:bodyPr>
            <a:normAutofit/>
          </a:bodyPr>
          <a:lstStyle/>
          <a:p>
            <a:pPr eaLnBrk="1" hangingPunct="1">
              <a:lnSpc>
                <a:spcPct val="80000"/>
              </a:lnSpc>
            </a:pPr>
            <a:r>
              <a:rPr lang="en-US" altLang="cs-CZ" sz="2800" dirty="0"/>
              <a:t>PAU </a:t>
            </a:r>
            <a:r>
              <a:rPr lang="cs-CZ" altLang="cs-CZ" sz="2800" dirty="0"/>
              <a:t>(</a:t>
            </a:r>
            <a:r>
              <a:rPr lang="cs-CZ" altLang="cs-CZ" sz="2800" dirty="0" err="1"/>
              <a:t>english</a:t>
            </a:r>
            <a:r>
              <a:rPr lang="cs-CZ" altLang="cs-CZ" sz="2800" dirty="0"/>
              <a:t> </a:t>
            </a:r>
            <a:r>
              <a:rPr lang="cs-CZ" altLang="cs-CZ" sz="2800" dirty="0" smtClean="0"/>
              <a:t>FEL)</a:t>
            </a:r>
            <a:r>
              <a:rPr lang="en-US" altLang="cs-CZ" sz="2800" dirty="0"/>
              <a:t> </a:t>
            </a:r>
            <a:r>
              <a:rPr lang="en-US" altLang="cs-CZ" sz="2800" dirty="0" smtClean="0"/>
              <a:t>a</a:t>
            </a:r>
            <a:r>
              <a:rPr lang="cs-CZ" altLang="cs-CZ" sz="2800" dirty="0" smtClean="0"/>
              <a:t> </a:t>
            </a:r>
            <a:r>
              <a:rPr lang="en-US" altLang="cs-CZ" sz="2800" dirty="0"/>
              <a:t>civic association was founded in 1992 and in 1992-1994 acted as an instigator expert group within the association NEMES (Independent interdisciplinary group for transforming education).</a:t>
            </a:r>
          </a:p>
          <a:p>
            <a:pPr eaLnBrk="1" hangingPunct="1">
              <a:lnSpc>
                <a:spcPct val="80000"/>
              </a:lnSpc>
            </a:pPr>
            <a:r>
              <a:rPr lang="en-US" altLang="cs-CZ" sz="2800" dirty="0"/>
              <a:t>A number of creative teachers participated in the transformation of the document NEMES Czech education reform.</a:t>
            </a:r>
          </a:p>
          <a:p>
            <a:pPr eaLnBrk="1" hangingPunct="1">
              <a:lnSpc>
                <a:spcPct val="80000"/>
              </a:lnSpc>
            </a:pPr>
            <a:r>
              <a:rPr lang="en-US" altLang="cs-CZ" sz="2800" dirty="0"/>
              <a:t>Since 1994 PAU operates as an independent organization bringing together teachers, parents, students, school staff, officials and politicians</a:t>
            </a:r>
            <a:r>
              <a:rPr lang="en-US" altLang="cs-CZ" sz="2800" dirty="0" smtClean="0"/>
              <a:t>.</a:t>
            </a:r>
            <a:endParaRPr lang="en-US" altLang="cs-CZ" sz="2800" dirty="0"/>
          </a:p>
        </p:txBody>
      </p:sp>
    </p:spTree>
    <p:extLst>
      <p:ext uri="{BB962C8B-B14F-4D97-AF65-F5344CB8AC3E}">
        <p14:creationId xmlns:p14="http://schemas.microsoft.com/office/powerpoint/2010/main" val="173510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dirty="0" smtClean="0"/>
              <a:t>„ENGAGED“</a:t>
            </a:r>
            <a:endParaRPr lang="cs-CZ" altLang="cs-CZ" dirty="0"/>
          </a:p>
        </p:txBody>
      </p:sp>
      <p:sp>
        <p:nvSpPr>
          <p:cNvPr id="5123" name="Rectangle 3"/>
          <p:cNvSpPr>
            <a:spLocks noGrp="1" noChangeArrowheads="1"/>
          </p:cNvSpPr>
          <p:nvPr>
            <p:ph type="body" idx="1"/>
          </p:nvPr>
        </p:nvSpPr>
        <p:spPr/>
        <p:txBody>
          <a:bodyPr>
            <a:normAutofit lnSpcReduction="10000"/>
          </a:bodyPr>
          <a:lstStyle/>
          <a:p>
            <a:pPr>
              <a:buFontTx/>
              <a:buNone/>
            </a:pPr>
            <a:r>
              <a:rPr lang="cs-CZ" altLang="cs-CZ" sz="2000" i="1" dirty="0"/>
              <a:t> </a:t>
            </a:r>
            <a:r>
              <a:rPr lang="cs-CZ" altLang="cs-CZ" sz="2000" i="1" dirty="0" err="1" smtClean="0"/>
              <a:t>word</a:t>
            </a:r>
            <a:r>
              <a:rPr lang="cs-CZ" altLang="cs-CZ" sz="2000" i="1" dirty="0" smtClean="0"/>
              <a:t> </a:t>
            </a:r>
            <a:r>
              <a:rPr lang="cs-CZ" altLang="cs-CZ" sz="2000" i="1" dirty="0" err="1" smtClean="0"/>
              <a:t>origin</a:t>
            </a:r>
            <a:r>
              <a:rPr lang="cs-CZ" altLang="cs-CZ" sz="2000" i="1" dirty="0" smtClean="0"/>
              <a:t> </a:t>
            </a:r>
            <a:r>
              <a:rPr lang="cs-CZ" altLang="cs-CZ" sz="2000" i="1" dirty="0" err="1" smtClean="0"/>
              <a:t>french</a:t>
            </a:r>
            <a:r>
              <a:rPr lang="cs-CZ" altLang="cs-CZ" sz="2000" i="1" dirty="0"/>
              <a:t> </a:t>
            </a:r>
            <a:r>
              <a:rPr lang="cs-CZ" altLang="cs-CZ" sz="2000" i="1" dirty="0" smtClean="0"/>
              <a:t>- </a:t>
            </a:r>
            <a:r>
              <a:rPr lang="cs-CZ" altLang="cs-CZ" sz="2000" i="1" dirty="0" err="1" smtClean="0"/>
              <a:t>meaning</a:t>
            </a:r>
            <a:r>
              <a:rPr lang="cs-CZ" altLang="cs-CZ" sz="2000" i="1" dirty="0" smtClean="0"/>
              <a:t>: </a:t>
            </a:r>
            <a:r>
              <a:rPr lang="cs-CZ" altLang="cs-CZ" sz="2000" i="1" dirty="0" err="1" smtClean="0"/>
              <a:t>personal</a:t>
            </a:r>
            <a:r>
              <a:rPr lang="cs-CZ" altLang="cs-CZ" sz="2000" i="1" dirty="0" smtClean="0"/>
              <a:t>, </a:t>
            </a:r>
            <a:r>
              <a:rPr lang="cs-CZ" altLang="cs-CZ" sz="2000" i="1" dirty="0" err="1" smtClean="0"/>
              <a:t>active</a:t>
            </a:r>
            <a:r>
              <a:rPr lang="cs-CZ" altLang="cs-CZ" sz="2000" i="1" dirty="0" smtClean="0"/>
              <a:t> </a:t>
            </a:r>
            <a:r>
              <a:rPr lang="cs-CZ" altLang="cs-CZ" sz="2000" i="1" dirty="0" err="1" smtClean="0"/>
              <a:t>participation</a:t>
            </a:r>
            <a:r>
              <a:rPr lang="cs-CZ" altLang="cs-CZ" sz="2000" i="1" dirty="0" smtClean="0"/>
              <a:t>, </a:t>
            </a:r>
            <a:r>
              <a:rPr lang="cs-CZ" altLang="cs-CZ" sz="2000" i="1" dirty="0" err="1" smtClean="0"/>
              <a:t>active</a:t>
            </a:r>
            <a:r>
              <a:rPr lang="cs-CZ" altLang="cs-CZ" sz="2000" i="1" dirty="0" smtClean="0"/>
              <a:t> </a:t>
            </a:r>
            <a:r>
              <a:rPr lang="cs-CZ" altLang="cs-CZ" sz="2000" i="1" dirty="0" err="1" smtClean="0"/>
              <a:t>interest</a:t>
            </a:r>
            <a:r>
              <a:rPr lang="cs-CZ" altLang="cs-CZ" sz="2000" i="1" dirty="0" smtClean="0"/>
              <a:t> in </a:t>
            </a:r>
            <a:r>
              <a:rPr lang="cs-CZ" altLang="cs-CZ" sz="2000" i="1" dirty="0" err="1" smtClean="0"/>
              <a:t>sth</a:t>
            </a:r>
            <a:r>
              <a:rPr lang="cs-CZ" altLang="cs-CZ" sz="2000" i="1" dirty="0" smtClean="0"/>
              <a:t>.</a:t>
            </a:r>
            <a:endParaRPr lang="cs-CZ" altLang="cs-CZ" sz="2000" i="1" dirty="0"/>
          </a:p>
          <a:p>
            <a:pPr>
              <a:buFontTx/>
              <a:buNone/>
            </a:pPr>
            <a:endParaRPr lang="cs-CZ" altLang="cs-CZ" sz="2800" dirty="0" smtClean="0"/>
          </a:p>
          <a:p>
            <a:pPr>
              <a:buFontTx/>
              <a:buNone/>
            </a:pPr>
            <a:r>
              <a:rPr lang="cs-CZ" altLang="cs-CZ" sz="2800" dirty="0" smtClean="0"/>
              <a:t>At </a:t>
            </a:r>
            <a:r>
              <a:rPr lang="cs-CZ" altLang="cs-CZ" sz="2800" dirty="0" err="1" smtClean="0"/>
              <a:t>school</a:t>
            </a:r>
            <a:r>
              <a:rPr lang="cs-CZ" altLang="cs-CZ" sz="2800" dirty="0" smtClean="0"/>
              <a:t>:</a:t>
            </a:r>
            <a:endParaRPr lang="cs-CZ" altLang="cs-CZ" sz="2800" dirty="0"/>
          </a:p>
          <a:p>
            <a:r>
              <a:rPr lang="cs-CZ" altLang="cs-CZ" sz="2400" dirty="0" smtClean="0"/>
              <a:t>Pupil </a:t>
            </a:r>
            <a:r>
              <a:rPr lang="cs-CZ" altLang="cs-CZ" sz="2400" dirty="0" err="1" smtClean="0"/>
              <a:t>feels</a:t>
            </a:r>
            <a:r>
              <a:rPr lang="cs-CZ" altLang="cs-CZ" sz="2400" dirty="0" smtClean="0"/>
              <a:t> </a:t>
            </a:r>
            <a:r>
              <a:rPr lang="cs-CZ" altLang="cs-CZ" sz="2400" dirty="0" err="1" smtClean="0"/>
              <a:t>the</a:t>
            </a:r>
            <a:r>
              <a:rPr lang="cs-CZ" altLang="cs-CZ" sz="2400" dirty="0" smtClean="0"/>
              <a:t> </a:t>
            </a:r>
            <a:r>
              <a:rPr lang="cs-CZ" altLang="cs-CZ" sz="2400" dirty="0" err="1" smtClean="0"/>
              <a:t>need</a:t>
            </a:r>
            <a:r>
              <a:rPr lang="cs-CZ" altLang="cs-CZ" sz="2400" dirty="0" smtClean="0"/>
              <a:t> to </a:t>
            </a:r>
            <a:r>
              <a:rPr lang="cs-CZ" altLang="cs-CZ" sz="2400" dirty="0" err="1" smtClean="0"/>
              <a:t>get</a:t>
            </a:r>
            <a:r>
              <a:rPr lang="cs-CZ" altLang="cs-CZ" sz="2400" dirty="0" smtClean="0"/>
              <a:t> to </a:t>
            </a:r>
            <a:r>
              <a:rPr lang="cs-CZ" altLang="cs-CZ" sz="2400" dirty="0" err="1" smtClean="0"/>
              <a:t>know</a:t>
            </a:r>
            <a:r>
              <a:rPr lang="cs-CZ" altLang="cs-CZ" sz="2400" dirty="0" smtClean="0"/>
              <a:t> </a:t>
            </a:r>
            <a:r>
              <a:rPr lang="cs-CZ" altLang="cs-CZ" sz="2400" dirty="0" err="1" smtClean="0"/>
              <a:t>sth</a:t>
            </a:r>
            <a:r>
              <a:rPr lang="cs-CZ" altLang="cs-CZ" sz="2400" dirty="0" smtClean="0"/>
              <a:t>. (</a:t>
            </a:r>
            <a:r>
              <a:rPr lang="cs-CZ" altLang="cs-CZ" sz="2400" dirty="0" err="1" smtClean="0"/>
              <a:t>out</a:t>
            </a:r>
            <a:r>
              <a:rPr lang="cs-CZ" altLang="cs-CZ" sz="2400" dirty="0" smtClean="0"/>
              <a:t> </a:t>
            </a:r>
            <a:r>
              <a:rPr lang="cs-CZ" altLang="cs-CZ" sz="2400" dirty="0" err="1" smtClean="0"/>
              <a:t>of</a:t>
            </a:r>
            <a:r>
              <a:rPr lang="cs-CZ" altLang="cs-CZ" sz="2400" dirty="0" smtClean="0"/>
              <a:t> his </a:t>
            </a:r>
            <a:r>
              <a:rPr lang="cs-CZ" altLang="cs-CZ" sz="2400" dirty="0" err="1" smtClean="0"/>
              <a:t>own</a:t>
            </a:r>
            <a:r>
              <a:rPr lang="cs-CZ" altLang="cs-CZ" sz="2400" dirty="0" smtClean="0"/>
              <a:t> </a:t>
            </a:r>
            <a:r>
              <a:rPr lang="cs-CZ" altLang="cs-CZ" sz="2400" dirty="0" err="1" smtClean="0"/>
              <a:t>will</a:t>
            </a:r>
            <a:r>
              <a:rPr lang="cs-CZ" altLang="cs-CZ" sz="2400" dirty="0" smtClean="0"/>
              <a:t>) </a:t>
            </a:r>
          </a:p>
          <a:p>
            <a:r>
              <a:rPr lang="cs-CZ" altLang="cs-CZ" sz="2400" dirty="0" smtClean="0"/>
              <a:t>To </a:t>
            </a:r>
            <a:r>
              <a:rPr lang="cs-CZ" altLang="cs-CZ" sz="2400" dirty="0" err="1" smtClean="0"/>
              <a:t>learn</a:t>
            </a:r>
            <a:r>
              <a:rPr lang="cs-CZ" altLang="cs-CZ" sz="2400" dirty="0" smtClean="0"/>
              <a:t> (</a:t>
            </a:r>
            <a:r>
              <a:rPr lang="cs-CZ" altLang="cs-CZ" sz="2400" dirty="0" err="1" smtClean="0"/>
              <a:t>educate</a:t>
            </a:r>
            <a:r>
              <a:rPr lang="cs-CZ" altLang="cs-CZ" sz="2400" dirty="0" smtClean="0"/>
              <a:t> </a:t>
            </a:r>
            <a:r>
              <a:rPr lang="cs-CZ" altLang="cs-CZ" sz="2400" dirty="0" err="1" smtClean="0"/>
              <a:t>himself</a:t>
            </a:r>
            <a:r>
              <a:rPr lang="cs-CZ" altLang="cs-CZ" sz="2400" dirty="0" smtClean="0"/>
              <a:t>) </a:t>
            </a:r>
            <a:r>
              <a:rPr lang="cs-CZ" altLang="cs-CZ" sz="2400" dirty="0" err="1" smtClean="0"/>
              <a:t>voluntarily</a:t>
            </a:r>
            <a:r>
              <a:rPr lang="cs-CZ" altLang="cs-CZ" sz="2400" dirty="0" smtClean="0"/>
              <a:t>, </a:t>
            </a:r>
            <a:r>
              <a:rPr lang="cs-CZ" altLang="cs-CZ" sz="2400" dirty="0" err="1" smtClean="0"/>
              <a:t>without</a:t>
            </a:r>
            <a:r>
              <a:rPr lang="cs-CZ" altLang="cs-CZ" sz="2400" dirty="0" smtClean="0"/>
              <a:t> </a:t>
            </a:r>
            <a:r>
              <a:rPr lang="cs-CZ" altLang="cs-CZ" sz="2400" dirty="0" err="1" smtClean="0"/>
              <a:t>an</a:t>
            </a:r>
            <a:r>
              <a:rPr lang="en-US" altLang="cs-CZ" sz="2400" dirty="0" err="1" smtClean="0"/>
              <a:t>ything</a:t>
            </a:r>
            <a:r>
              <a:rPr lang="en-US" altLang="cs-CZ" sz="2400" dirty="0" smtClean="0"/>
              <a:t> being imposed on him or without any other way of negative motivation</a:t>
            </a:r>
            <a:endParaRPr lang="cs-CZ" altLang="cs-CZ" sz="2400" dirty="0"/>
          </a:p>
        </p:txBody>
      </p:sp>
    </p:spTree>
    <p:extLst>
      <p:ext uri="{BB962C8B-B14F-4D97-AF65-F5344CB8AC3E}">
        <p14:creationId xmlns:p14="http://schemas.microsoft.com/office/powerpoint/2010/main" val="1641455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533401"/>
            <a:ext cx="8229600" cy="879475"/>
          </a:xfrm>
        </p:spPr>
        <p:txBody>
          <a:bodyPr/>
          <a:lstStyle/>
          <a:p>
            <a:pPr eaLnBrk="1" hangingPunct="1"/>
            <a:r>
              <a:rPr lang="cs-CZ" altLang="cs-CZ" sz="3200" b="1" dirty="0" smtClean="0"/>
              <a:t>Wh</a:t>
            </a:r>
            <a:r>
              <a:rPr lang="en-US" altLang="cs-CZ" sz="3200" b="1" dirty="0" smtClean="0"/>
              <a:t>at</a:t>
            </a:r>
            <a:r>
              <a:rPr lang="cs-CZ" altLang="cs-CZ" sz="3200" b="1" dirty="0" smtClean="0"/>
              <a:t> </a:t>
            </a:r>
            <a:r>
              <a:rPr lang="cs-CZ" altLang="cs-CZ" sz="3200" b="1" dirty="0" err="1" smtClean="0"/>
              <a:t>is</a:t>
            </a:r>
            <a:r>
              <a:rPr lang="cs-CZ" altLang="cs-CZ" sz="3200" b="1" dirty="0" smtClean="0"/>
              <a:t> PAU</a:t>
            </a:r>
            <a:r>
              <a:rPr lang="en-US" altLang="cs-CZ" sz="3200" b="1" dirty="0" smtClean="0"/>
              <a:t> (FEL)</a:t>
            </a:r>
            <a:r>
              <a:rPr lang="cs-CZ" altLang="cs-CZ" sz="3200" b="1" dirty="0" smtClean="0"/>
              <a:t> II.?</a:t>
            </a:r>
            <a:endParaRPr lang="cs-CZ" altLang="cs-CZ" sz="3200" b="1" dirty="0"/>
          </a:p>
        </p:txBody>
      </p:sp>
      <p:sp>
        <p:nvSpPr>
          <p:cNvPr id="12291" name="Rectangle 3"/>
          <p:cNvSpPr>
            <a:spLocks noGrp="1" noChangeArrowheads="1"/>
          </p:cNvSpPr>
          <p:nvPr>
            <p:ph type="body" idx="1"/>
          </p:nvPr>
        </p:nvSpPr>
        <p:spPr>
          <a:xfrm>
            <a:off x="2209800" y="1828800"/>
            <a:ext cx="7772400" cy="4800600"/>
          </a:xfrm>
        </p:spPr>
        <p:txBody>
          <a:bodyPr>
            <a:normAutofit/>
          </a:bodyPr>
          <a:lstStyle/>
          <a:p>
            <a:pPr eaLnBrk="1" hangingPunct="1">
              <a:lnSpc>
                <a:spcPct val="80000"/>
              </a:lnSpc>
            </a:pPr>
            <a:r>
              <a:rPr lang="en-US" altLang="cs-CZ" sz="2800" dirty="0" smtClean="0"/>
              <a:t>In </a:t>
            </a:r>
            <a:r>
              <a:rPr lang="en-US" altLang="cs-CZ" sz="2800" dirty="0"/>
              <a:t>1999 it became one of the founding organizations of the Standing Conference associations in education and its framework contributes significantly to the creation of a new strategy of state education policy, which has managed to push through most common ideas and goals. PAU, among other things also cooperated on the development of so-called Green and White Papers</a:t>
            </a:r>
          </a:p>
          <a:p>
            <a:pPr eaLnBrk="1" hangingPunct="1">
              <a:lnSpc>
                <a:spcPct val="80000"/>
              </a:lnSpc>
            </a:pPr>
            <a:endParaRPr lang="cs-CZ" altLang="cs-CZ" sz="2800" dirty="0" smtClean="0"/>
          </a:p>
          <a:p>
            <a:pPr eaLnBrk="1" hangingPunct="1">
              <a:lnSpc>
                <a:spcPct val="80000"/>
              </a:lnSpc>
            </a:pPr>
            <a:r>
              <a:rPr lang="en-US" altLang="cs-CZ" sz="2800" dirty="0" smtClean="0"/>
              <a:t>Today </a:t>
            </a:r>
            <a:r>
              <a:rPr lang="en-US" altLang="cs-CZ" sz="2800" dirty="0"/>
              <a:t>focuses on issues of practical implications of curriculum reform</a:t>
            </a:r>
            <a:r>
              <a:rPr lang="cs-CZ" altLang="cs-CZ" sz="2800" dirty="0"/>
              <a:t>.</a:t>
            </a:r>
          </a:p>
        </p:txBody>
      </p:sp>
    </p:spTree>
    <p:extLst>
      <p:ext uri="{BB962C8B-B14F-4D97-AF65-F5344CB8AC3E}">
        <p14:creationId xmlns:p14="http://schemas.microsoft.com/office/powerpoint/2010/main" val="3110106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dirty="0" err="1" smtClean="0"/>
              <a:t>Červenka´s</a:t>
            </a:r>
            <a:r>
              <a:rPr lang="cs-CZ" altLang="cs-CZ" dirty="0" smtClean="0"/>
              <a:t> </a:t>
            </a:r>
            <a:r>
              <a:rPr lang="cs-CZ" altLang="cs-CZ" dirty="0" err="1" smtClean="0"/>
              <a:t>Papers</a:t>
            </a:r>
            <a:r>
              <a:rPr lang="cs-CZ" altLang="cs-CZ" dirty="0" smtClean="0"/>
              <a:t> (in CZ)</a:t>
            </a:r>
            <a:endParaRPr lang="cs-CZ" altLang="cs-CZ" dirty="0"/>
          </a:p>
        </p:txBody>
      </p:sp>
      <p:sp>
        <p:nvSpPr>
          <p:cNvPr id="10243" name="Rectangle 3"/>
          <p:cNvSpPr>
            <a:spLocks noGrp="1" noChangeArrowheads="1"/>
          </p:cNvSpPr>
          <p:nvPr>
            <p:ph type="body" idx="1"/>
          </p:nvPr>
        </p:nvSpPr>
        <p:spPr/>
        <p:txBody>
          <a:bodyPr>
            <a:normAutofit/>
          </a:bodyPr>
          <a:lstStyle/>
          <a:p>
            <a:pPr>
              <a:lnSpc>
                <a:spcPct val="80000"/>
              </a:lnSpc>
              <a:buFontTx/>
              <a:buNone/>
            </a:pPr>
            <a:r>
              <a:rPr lang="cs-CZ" altLang="cs-CZ" sz="2800" dirty="0"/>
              <a:t>Červenka, S. Angažované </a:t>
            </a:r>
            <a:r>
              <a:rPr lang="cs-CZ" altLang="cs-CZ" sz="2800" dirty="0" smtClean="0"/>
              <a:t>učení (</a:t>
            </a:r>
            <a:r>
              <a:rPr lang="cs-CZ" altLang="cs-CZ" sz="2800" dirty="0" err="1" smtClean="0"/>
              <a:t>Engaged</a:t>
            </a:r>
            <a:r>
              <a:rPr lang="cs-CZ" altLang="cs-CZ" sz="2800" dirty="0" smtClean="0"/>
              <a:t> </a:t>
            </a:r>
            <a:r>
              <a:rPr lang="cs-CZ" altLang="cs-CZ" sz="2800" dirty="0" err="1" smtClean="0"/>
              <a:t>learning</a:t>
            </a:r>
            <a:r>
              <a:rPr lang="cs-CZ" altLang="cs-CZ" sz="2800" dirty="0" smtClean="0"/>
              <a:t>). </a:t>
            </a:r>
            <a:r>
              <a:rPr lang="cs-CZ" altLang="cs-CZ" sz="2800" dirty="0"/>
              <a:t>Praha: </a:t>
            </a:r>
            <a:r>
              <a:rPr lang="cs-CZ" altLang="cs-CZ" sz="2800" dirty="0" smtClean="0"/>
              <a:t>T</a:t>
            </a:r>
            <a:r>
              <a:rPr lang="cs-CZ" altLang="cs-CZ" sz="2800" dirty="0"/>
              <a:t>. Houška, 1992.</a:t>
            </a:r>
            <a:br>
              <a:rPr lang="cs-CZ" altLang="cs-CZ" sz="2800" dirty="0"/>
            </a:br>
            <a:endParaRPr lang="cs-CZ" altLang="cs-CZ" sz="2800" dirty="0"/>
          </a:p>
          <a:p>
            <a:pPr>
              <a:lnSpc>
                <a:spcPct val="80000"/>
              </a:lnSpc>
              <a:buFontTx/>
              <a:buNone/>
            </a:pPr>
            <a:r>
              <a:rPr lang="cs-CZ" altLang="cs-CZ" sz="2800" dirty="0"/>
              <a:t>Červenka, S. Učit </a:t>
            </a:r>
            <a:r>
              <a:rPr lang="cs-CZ" altLang="cs-CZ" sz="2800" dirty="0" smtClean="0"/>
              <a:t>se. </a:t>
            </a:r>
            <a:r>
              <a:rPr lang="cs-CZ" altLang="cs-CZ" sz="2800" dirty="0"/>
              <a:t>U</a:t>
            </a:r>
            <a:r>
              <a:rPr lang="cs-CZ" altLang="cs-CZ" sz="2800" dirty="0" smtClean="0"/>
              <a:t>čit se? </a:t>
            </a:r>
            <a:r>
              <a:rPr lang="cs-CZ" altLang="cs-CZ" sz="2800" dirty="0"/>
              <a:t>U</a:t>
            </a:r>
            <a:r>
              <a:rPr lang="cs-CZ" altLang="cs-CZ" sz="2800" dirty="0" smtClean="0"/>
              <a:t>čit se! (</a:t>
            </a:r>
            <a:r>
              <a:rPr lang="cs-CZ" altLang="cs-CZ" sz="2800" dirty="0" err="1" smtClean="0"/>
              <a:t>Learn</a:t>
            </a:r>
            <a:r>
              <a:rPr lang="cs-CZ" altLang="cs-CZ" sz="2800" dirty="0" smtClean="0"/>
              <a:t>. </a:t>
            </a:r>
            <a:r>
              <a:rPr lang="cs-CZ" altLang="cs-CZ" sz="2800" dirty="0" err="1" smtClean="0"/>
              <a:t>Learn</a:t>
            </a:r>
            <a:r>
              <a:rPr lang="cs-CZ" altLang="cs-CZ" sz="2800" dirty="0"/>
              <a:t>?</a:t>
            </a:r>
            <a:r>
              <a:rPr lang="cs-CZ" altLang="cs-CZ" sz="2800" dirty="0" smtClean="0"/>
              <a:t> </a:t>
            </a:r>
            <a:r>
              <a:rPr lang="cs-CZ" altLang="cs-CZ" sz="2800" dirty="0" err="1" smtClean="0"/>
              <a:t>Learn</a:t>
            </a:r>
            <a:r>
              <a:rPr lang="cs-CZ" altLang="cs-CZ" sz="2800" dirty="0" smtClean="0"/>
              <a:t>!) </a:t>
            </a:r>
            <a:r>
              <a:rPr lang="cs-CZ" altLang="cs-CZ" sz="2800" dirty="0"/>
              <a:t>Praha: Strom, 1993.</a:t>
            </a:r>
            <a:br>
              <a:rPr lang="cs-CZ" altLang="cs-CZ" sz="2800" dirty="0"/>
            </a:br>
            <a:endParaRPr lang="cs-CZ" altLang="cs-CZ" sz="2800" dirty="0" smtClean="0"/>
          </a:p>
          <a:p>
            <a:pPr>
              <a:lnSpc>
                <a:spcPct val="80000"/>
              </a:lnSpc>
              <a:buNone/>
            </a:pPr>
            <a:r>
              <a:rPr lang="cs-CZ" sz="2800" dirty="0"/>
              <a:t>PAU </a:t>
            </a:r>
            <a:r>
              <a:rPr lang="cs-CZ" sz="2800" dirty="0" err="1"/>
              <a:t>website</a:t>
            </a:r>
            <a:r>
              <a:rPr lang="cs-CZ" sz="2800" dirty="0"/>
              <a:t> </a:t>
            </a:r>
            <a:r>
              <a:rPr lang="cs-CZ" sz="2800" dirty="0">
                <a:hlinkClick r:id="rId2"/>
              </a:rPr>
              <a:t>http://www.pau.cz/</a:t>
            </a:r>
            <a:endParaRPr lang="cs-CZ" sz="2800" dirty="0"/>
          </a:p>
          <a:p>
            <a:pPr>
              <a:lnSpc>
                <a:spcPct val="80000"/>
              </a:lnSpc>
              <a:buFontTx/>
              <a:buNone/>
            </a:pPr>
            <a:endParaRPr lang="cs-CZ" altLang="cs-CZ" sz="2800" dirty="0"/>
          </a:p>
          <a:p>
            <a:pPr>
              <a:lnSpc>
                <a:spcPct val="80000"/>
              </a:lnSpc>
            </a:pPr>
            <a:endParaRPr lang="cs-CZ" altLang="cs-CZ" sz="2800" dirty="0"/>
          </a:p>
          <a:p>
            <a:pPr>
              <a:lnSpc>
                <a:spcPct val="80000"/>
              </a:lnSpc>
            </a:pPr>
            <a:endParaRPr lang="cs-CZ" altLang="cs-CZ" sz="2800" dirty="0"/>
          </a:p>
        </p:txBody>
      </p:sp>
    </p:spTree>
    <p:extLst>
      <p:ext uri="{BB962C8B-B14F-4D97-AF65-F5344CB8AC3E}">
        <p14:creationId xmlns:p14="http://schemas.microsoft.com/office/powerpoint/2010/main" val="3700805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768984"/>
            <a:ext cx="12232671" cy="8155114"/>
          </a:xfrm>
          <a:prstGeom prst="rect">
            <a:avLst/>
          </a:prstGeom>
          <a:solidFill>
            <a:schemeClr val="bg2"/>
          </a:solidFill>
        </p:spPr>
      </p:pic>
      <p:sp>
        <p:nvSpPr>
          <p:cNvPr id="4" name="Obdélník 3"/>
          <p:cNvSpPr/>
          <p:nvPr/>
        </p:nvSpPr>
        <p:spPr>
          <a:xfrm>
            <a:off x="2008909" y="2200953"/>
            <a:ext cx="8214852" cy="2684205"/>
          </a:xfrm>
          <a:prstGeom prst="rect">
            <a:avLst/>
          </a:prstGeom>
          <a:solidFill>
            <a:schemeClr val="bg1">
              <a:lumMod val="9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17" y="129920"/>
            <a:ext cx="2071033" cy="2071033"/>
          </a:xfrm>
          <a:prstGeom prst="rect">
            <a:avLst/>
          </a:prstGeom>
        </p:spPr>
      </p:pic>
      <p:sp>
        <p:nvSpPr>
          <p:cNvPr id="7" name="Nadpis 1"/>
          <p:cNvSpPr txBox="1">
            <a:spLocks/>
          </p:cNvSpPr>
          <p:nvPr/>
        </p:nvSpPr>
        <p:spPr>
          <a:xfrm>
            <a:off x="1889495" y="1891970"/>
            <a:ext cx="8004002" cy="2997200"/>
          </a:xfrm>
          <a:prstGeom prst="rect">
            <a:avLst/>
          </a:prstGeom>
        </p:spPr>
        <p:txBody>
          <a:bodyPr vert="horz" lIns="91440" tIns="45720" rIns="91440" bIns="45720" rtlCol="0" anchor="b">
            <a:normAutofit/>
          </a:bodyPr>
          <a:lstStyle/>
          <a:p>
            <a:pPr lvl="0" algn="ctr">
              <a:spcBef>
                <a:spcPct val="0"/>
              </a:spcBef>
              <a:defRPr/>
            </a:pPr>
            <a:r>
              <a:rPr kumimoji="0" lang="cs-CZ" sz="5400" b="0" i="0" u="none" strike="noStrike" kern="1200" cap="none" spc="0" normalizeH="0" baseline="0" noProof="0" dirty="0" smtClean="0">
                <a:ln>
                  <a:noFill/>
                </a:ln>
                <a:solidFill>
                  <a:schemeClr val="accent1"/>
                </a:solidFill>
                <a:effectLst/>
                <a:uLnTx/>
                <a:uFillTx/>
                <a:latin typeface="+mj-lt"/>
                <a:ea typeface="+mj-ea"/>
                <a:cs typeface="+mj-cs"/>
              </a:rPr>
              <a:t>THANK YOU.</a:t>
            </a:r>
            <a:br>
              <a:rPr kumimoji="0" lang="cs-CZ" sz="5400" b="0" i="0" u="none" strike="noStrike" kern="1200" cap="none" spc="0" normalizeH="0" baseline="0" noProof="0" dirty="0" smtClean="0">
                <a:ln>
                  <a:noFill/>
                </a:ln>
                <a:solidFill>
                  <a:schemeClr val="accent1"/>
                </a:solidFill>
                <a:effectLst/>
                <a:uLnTx/>
                <a:uFillTx/>
                <a:latin typeface="+mj-lt"/>
                <a:ea typeface="+mj-ea"/>
                <a:cs typeface="+mj-cs"/>
              </a:rPr>
            </a:br>
            <a:r>
              <a:rPr kumimoji="0" lang="cs-CZ" sz="5400" b="0" i="0" u="none" strike="noStrike" kern="1200" cap="none" spc="0" normalizeH="0" baseline="0" noProof="0" dirty="0" err="1" smtClean="0">
                <a:ln>
                  <a:noFill/>
                </a:ln>
                <a:solidFill>
                  <a:schemeClr val="accent1"/>
                </a:solidFill>
                <a:effectLst/>
                <a:uLnTx/>
                <a:uFillTx/>
                <a:latin typeface="+mj-lt"/>
                <a:ea typeface="+mj-ea"/>
                <a:cs typeface="+mj-cs"/>
              </a:rPr>
              <a:t>Obrigado</a:t>
            </a:r>
            <a:r>
              <a:rPr kumimoji="0" lang="el-GR" sz="5400" b="0" i="0" u="none" strike="noStrike" kern="1200" cap="none" spc="0" normalizeH="0" baseline="0" noProof="0" dirty="0" smtClean="0">
                <a:ln>
                  <a:noFill/>
                </a:ln>
                <a:solidFill>
                  <a:schemeClr val="accent1"/>
                </a:solidFill>
                <a:effectLst/>
                <a:uLnTx/>
                <a:uFillTx/>
                <a:latin typeface="+mj-lt"/>
                <a:ea typeface="+mj-ea"/>
                <a:cs typeface="+mj-cs"/>
              </a:rPr>
              <a:t>.</a:t>
            </a:r>
            <a:r>
              <a:rPr kumimoji="0" lang="cs-CZ" sz="5400" b="0" i="0" u="none" strike="noStrike" kern="1200" cap="none" spc="0" normalizeH="0" baseline="0" noProof="0" dirty="0" smtClean="0">
                <a:ln>
                  <a:noFill/>
                </a:ln>
                <a:solidFill>
                  <a:schemeClr val="accent1"/>
                </a:solidFill>
                <a:effectLst/>
                <a:uLnTx/>
                <a:uFillTx/>
                <a:latin typeface="+mj-lt"/>
                <a:ea typeface="+mj-ea"/>
                <a:cs typeface="+mj-cs"/>
              </a:rPr>
              <a:t/>
            </a:r>
            <a:br>
              <a:rPr kumimoji="0" lang="cs-CZ" sz="5400" b="0" i="0" u="none" strike="noStrike" kern="1200" cap="none" spc="0" normalizeH="0" baseline="0" noProof="0" dirty="0" smtClean="0">
                <a:ln>
                  <a:noFill/>
                </a:ln>
                <a:solidFill>
                  <a:schemeClr val="accent1"/>
                </a:solidFill>
                <a:effectLst/>
                <a:uLnTx/>
                <a:uFillTx/>
                <a:latin typeface="+mj-lt"/>
                <a:ea typeface="+mj-ea"/>
                <a:cs typeface="+mj-cs"/>
              </a:rPr>
            </a:br>
            <a:r>
              <a:rPr lang="cs-CZ" sz="5400" dirty="0">
                <a:solidFill>
                  <a:schemeClr val="accent1"/>
                </a:solidFill>
              </a:rPr>
              <a:t>Děkuji.</a:t>
            </a:r>
            <a:endParaRPr kumimoji="0" lang="cs-CZ" sz="5400" b="0" i="0" u="none" strike="noStrike" kern="1200" cap="none" spc="0" normalizeH="0" baseline="0" noProof="0" dirty="0">
              <a:ln>
                <a:noFill/>
              </a:ln>
              <a:solidFill>
                <a:schemeClr val="accent1"/>
              </a:solidFill>
              <a:effectLst/>
              <a:uLnTx/>
              <a:uFillTx/>
              <a:latin typeface="+mj-lt"/>
              <a:ea typeface="+mj-ea"/>
              <a:cs typeface="+mj-cs"/>
            </a:endParaRPr>
          </a:p>
        </p:txBody>
      </p:sp>
      <p:pic>
        <p:nvPicPr>
          <p:cNvPr id="9" name="Obráze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4896" y="2426759"/>
            <a:ext cx="2238375" cy="2238375"/>
          </a:xfrm>
          <a:prstGeom prst="rect">
            <a:avLst/>
          </a:prstGeom>
        </p:spPr>
      </p:pic>
    </p:spTree>
    <p:extLst>
      <p:ext uri="{BB962C8B-B14F-4D97-AF65-F5344CB8AC3E}">
        <p14:creationId xmlns:p14="http://schemas.microsoft.com/office/powerpoint/2010/main" val="1935576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Back</a:t>
            </a:r>
            <a:r>
              <a:rPr lang="cs-CZ" dirty="0" smtClean="0"/>
              <a:t> – up </a:t>
            </a:r>
            <a:r>
              <a:rPr lang="cs-CZ" dirty="0" err="1" smtClean="0"/>
              <a:t>slides</a:t>
            </a:r>
            <a:r>
              <a:rPr lang="cs-CZ" dirty="0" smtClean="0"/>
              <a:t>. MU</a:t>
            </a:r>
            <a:endParaRPr lang="cs-CZ" dirty="0"/>
          </a:p>
        </p:txBody>
      </p:sp>
    </p:spTree>
    <p:extLst>
      <p:ext uri="{BB962C8B-B14F-4D97-AF65-F5344CB8AC3E}">
        <p14:creationId xmlns:p14="http://schemas.microsoft.com/office/powerpoint/2010/main" val="281862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err="1" smtClean="0"/>
              <a:t>Back</a:t>
            </a:r>
            <a:r>
              <a:rPr lang="cs-CZ" dirty="0" smtClean="0"/>
              <a:t> – Up: </a:t>
            </a:r>
            <a:r>
              <a:rPr lang="cs-CZ" dirty="0" err="1" smtClean="0"/>
              <a:t>Where</a:t>
            </a:r>
            <a:r>
              <a:rPr lang="cs-CZ" dirty="0" smtClean="0"/>
              <a:t> to </a:t>
            </a:r>
            <a:r>
              <a:rPr lang="cs-CZ" dirty="0" err="1" smtClean="0"/>
              <a:t>find</a:t>
            </a:r>
            <a:r>
              <a:rPr lang="cs-CZ" dirty="0" smtClean="0"/>
              <a:t> more </a:t>
            </a:r>
            <a:r>
              <a:rPr lang="cs-CZ" dirty="0" err="1" smtClean="0"/>
              <a:t>info</a:t>
            </a:r>
            <a:r>
              <a:rPr lang="cs-CZ" dirty="0" smtClean="0"/>
              <a:t> </a:t>
            </a:r>
            <a:r>
              <a:rPr lang="cs-CZ" dirty="0" err="1" smtClean="0"/>
              <a:t>about</a:t>
            </a:r>
            <a:r>
              <a:rPr lang="cs-CZ" dirty="0" smtClean="0"/>
              <a:t> </a:t>
            </a:r>
            <a:r>
              <a:rPr lang="cs-CZ" dirty="0" err="1" smtClean="0"/>
              <a:t>our</a:t>
            </a:r>
            <a:r>
              <a:rPr lang="cs-CZ" dirty="0" smtClean="0"/>
              <a:t> University:</a:t>
            </a:r>
            <a:endParaRPr lang="cs-CZ" dirty="0"/>
          </a:p>
        </p:txBody>
      </p:sp>
      <p:sp>
        <p:nvSpPr>
          <p:cNvPr id="5" name="Zástupný symbol pro obsah 4"/>
          <p:cNvSpPr>
            <a:spLocks noGrp="1"/>
          </p:cNvSpPr>
          <p:nvPr>
            <p:ph idx="1"/>
          </p:nvPr>
        </p:nvSpPr>
        <p:spPr>
          <a:xfrm>
            <a:off x="677334" y="2160589"/>
            <a:ext cx="8596668" cy="4311463"/>
          </a:xfrm>
        </p:spPr>
        <p:txBody>
          <a:bodyPr>
            <a:normAutofit fontScale="92500" lnSpcReduction="10000"/>
          </a:bodyPr>
          <a:lstStyle/>
          <a:p>
            <a:pPr marL="0" indent="0">
              <a:buNone/>
            </a:pPr>
            <a:endParaRPr lang="cs-CZ" dirty="0" smtClean="0"/>
          </a:p>
          <a:p>
            <a:r>
              <a:rPr lang="cs-CZ" dirty="0" smtClean="0"/>
              <a:t>Masaryk University: </a:t>
            </a:r>
            <a:r>
              <a:rPr lang="cs-CZ" dirty="0">
                <a:hlinkClick r:id="rId2"/>
              </a:rPr>
              <a:t>https://</a:t>
            </a:r>
            <a:r>
              <a:rPr lang="cs-CZ" dirty="0" smtClean="0">
                <a:hlinkClick r:id="rId2"/>
              </a:rPr>
              <a:t>www.muni.cz/</a:t>
            </a:r>
            <a:endParaRPr lang="cs-CZ" dirty="0" smtClean="0"/>
          </a:p>
          <a:p>
            <a:r>
              <a:rPr lang="cs-CZ" dirty="0" err="1" smtClean="0"/>
              <a:t>Faculty</a:t>
            </a:r>
            <a:r>
              <a:rPr lang="cs-CZ" dirty="0" smtClean="0"/>
              <a:t> </a:t>
            </a:r>
            <a:r>
              <a:rPr lang="cs-CZ" dirty="0" err="1" smtClean="0"/>
              <a:t>of</a:t>
            </a:r>
            <a:r>
              <a:rPr lang="cs-CZ" dirty="0"/>
              <a:t> </a:t>
            </a:r>
            <a:r>
              <a:rPr lang="cs-CZ" dirty="0" err="1"/>
              <a:t>E</a:t>
            </a:r>
            <a:r>
              <a:rPr lang="cs-CZ" dirty="0" err="1" smtClean="0"/>
              <a:t>ducation</a:t>
            </a:r>
            <a:r>
              <a:rPr lang="cs-CZ" dirty="0" smtClean="0"/>
              <a:t>: </a:t>
            </a:r>
            <a:r>
              <a:rPr lang="cs-CZ" dirty="0" smtClean="0">
                <a:hlinkClick r:id="rId3"/>
              </a:rPr>
              <a:t>http</a:t>
            </a:r>
            <a:r>
              <a:rPr lang="cs-CZ" dirty="0">
                <a:hlinkClick r:id="rId3"/>
              </a:rPr>
              <a:t>://</a:t>
            </a:r>
            <a:r>
              <a:rPr lang="cs-CZ" dirty="0" smtClean="0">
                <a:hlinkClick r:id="rId3"/>
              </a:rPr>
              <a:t>www.ped.muni.cz/en/introduction</a:t>
            </a:r>
            <a:endParaRPr lang="cs-CZ" dirty="0" smtClean="0"/>
          </a:p>
          <a:p>
            <a:endParaRPr lang="cs-CZ" dirty="0" smtClean="0"/>
          </a:p>
          <a:p>
            <a:r>
              <a:rPr lang="cs-CZ" dirty="0" err="1" smtClean="0"/>
              <a:t>Facebook</a:t>
            </a:r>
            <a:r>
              <a:rPr lang="cs-CZ" dirty="0" smtClean="0"/>
              <a:t>:</a:t>
            </a:r>
          </a:p>
          <a:p>
            <a:r>
              <a:rPr lang="cs-CZ" dirty="0" err="1" smtClean="0"/>
              <a:t>Faculty</a:t>
            </a:r>
            <a:r>
              <a:rPr lang="cs-CZ" dirty="0" smtClean="0"/>
              <a:t> </a:t>
            </a:r>
            <a:r>
              <a:rPr lang="cs-CZ" dirty="0" err="1" smtClean="0"/>
              <a:t>of</a:t>
            </a:r>
            <a:r>
              <a:rPr lang="cs-CZ" dirty="0" smtClean="0"/>
              <a:t> </a:t>
            </a:r>
            <a:r>
              <a:rPr lang="cs-CZ" dirty="0" err="1" smtClean="0"/>
              <a:t>Education</a:t>
            </a:r>
            <a:r>
              <a:rPr lang="cs-CZ" dirty="0" smtClean="0"/>
              <a:t> </a:t>
            </a:r>
            <a:r>
              <a:rPr lang="cs-CZ" dirty="0" smtClean="0">
                <a:hlinkClick r:id="rId2"/>
              </a:rPr>
              <a:t>https://www.facebook.com/pdfmu</a:t>
            </a:r>
            <a:endParaRPr lang="cs-CZ" dirty="0" smtClean="0"/>
          </a:p>
          <a:p>
            <a:r>
              <a:rPr lang="cs-CZ" dirty="0" smtClean="0"/>
              <a:t>Department </a:t>
            </a:r>
            <a:r>
              <a:rPr lang="cs-CZ" dirty="0" err="1" smtClean="0"/>
              <a:t>of</a:t>
            </a:r>
            <a:r>
              <a:rPr lang="cs-CZ" dirty="0" smtClean="0"/>
              <a:t> </a:t>
            </a:r>
            <a:r>
              <a:rPr lang="cs-CZ" dirty="0" err="1" smtClean="0"/>
              <a:t>Education</a:t>
            </a:r>
            <a:r>
              <a:rPr lang="cs-CZ" dirty="0" smtClean="0"/>
              <a:t> </a:t>
            </a:r>
            <a:r>
              <a:rPr lang="cs-CZ" dirty="0" smtClean="0">
                <a:hlinkClick r:id="rId4"/>
              </a:rPr>
              <a:t>https://www.facebook.com/pedagogikaMU</a:t>
            </a:r>
            <a:endParaRPr lang="cs-CZ" dirty="0" smtClean="0"/>
          </a:p>
          <a:p>
            <a:pPr marL="0" indent="0">
              <a:buNone/>
            </a:pPr>
            <a:endParaRPr lang="cs-CZ" dirty="0" smtClean="0"/>
          </a:p>
          <a:p>
            <a:r>
              <a:rPr lang="cs-CZ" dirty="0" err="1" smtClean="0"/>
              <a:t>Youtube</a:t>
            </a:r>
            <a:r>
              <a:rPr lang="cs-CZ" dirty="0" smtClean="0"/>
              <a:t>:</a:t>
            </a:r>
          </a:p>
          <a:p>
            <a:r>
              <a:rPr lang="cs-CZ" dirty="0" err="1" smtClean="0"/>
              <a:t>Welcome</a:t>
            </a:r>
            <a:r>
              <a:rPr lang="cs-CZ" dirty="0" smtClean="0"/>
              <a:t> to MU </a:t>
            </a:r>
            <a:r>
              <a:rPr lang="cs-CZ" dirty="0">
                <a:hlinkClick r:id="rId5"/>
              </a:rPr>
              <a:t>https://www.youtube.com/watch?v=_</a:t>
            </a:r>
            <a:r>
              <a:rPr lang="cs-CZ" dirty="0" smtClean="0">
                <a:hlinkClick r:id="rId5"/>
              </a:rPr>
              <a:t>FQBx_lGoLY</a:t>
            </a:r>
            <a:endParaRPr lang="cs-CZ" dirty="0" smtClean="0"/>
          </a:p>
          <a:p>
            <a:r>
              <a:rPr lang="cs-CZ" dirty="0" err="1" smtClean="0"/>
              <a:t>Faculty</a:t>
            </a:r>
            <a:r>
              <a:rPr lang="cs-CZ" dirty="0" smtClean="0"/>
              <a:t> </a:t>
            </a:r>
            <a:r>
              <a:rPr lang="cs-CZ" dirty="0" err="1" smtClean="0"/>
              <a:t>of</a:t>
            </a:r>
            <a:r>
              <a:rPr lang="cs-CZ" dirty="0" smtClean="0"/>
              <a:t> </a:t>
            </a:r>
            <a:r>
              <a:rPr lang="cs-CZ" dirty="0" err="1" smtClean="0"/>
              <a:t>Education</a:t>
            </a:r>
            <a:r>
              <a:rPr lang="cs-CZ" dirty="0" smtClean="0"/>
              <a:t> </a:t>
            </a:r>
            <a:r>
              <a:rPr lang="cs-CZ" dirty="0" smtClean="0">
                <a:hlinkClick r:id="rId6"/>
              </a:rPr>
              <a:t>https://youtu.be/OY8XgY5KD2I</a:t>
            </a:r>
            <a:endParaRPr lang="cs-CZ" dirty="0" smtClean="0"/>
          </a:p>
          <a:p>
            <a:r>
              <a:rPr lang="cs-CZ" dirty="0" err="1" smtClean="0"/>
              <a:t>Find</a:t>
            </a:r>
            <a:r>
              <a:rPr lang="cs-CZ" dirty="0" smtClean="0"/>
              <a:t> </a:t>
            </a:r>
            <a:r>
              <a:rPr lang="cs-CZ" dirty="0" err="1" smtClean="0"/>
              <a:t>out</a:t>
            </a:r>
            <a:r>
              <a:rPr lang="cs-CZ" dirty="0" smtClean="0"/>
              <a:t> more </a:t>
            </a:r>
            <a:r>
              <a:rPr lang="cs-CZ" dirty="0" err="1" smtClean="0"/>
              <a:t>at</a:t>
            </a:r>
            <a:r>
              <a:rPr lang="cs-CZ" dirty="0" smtClean="0"/>
              <a:t>: </a:t>
            </a:r>
            <a:r>
              <a:rPr lang="cs-CZ" dirty="0" smtClean="0">
                <a:hlinkClick r:id="rId7"/>
              </a:rPr>
              <a:t>https</a:t>
            </a:r>
            <a:r>
              <a:rPr lang="cs-CZ" dirty="0">
                <a:hlinkClick r:id="rId7"/>
              </a:rPr>
              <a:t>://</a:t>
            </a:r>
            <a:r>
              <a:rPr lang="cs-CZ" dirty="0" smtClean="0">
                <a:hlinkClick r:id="rId7"/>
              </a:rPr>
              <a:t>www.youtube.com/user/MasarykuniBrno</a:t>
            </a:r>
            <a:endParaRPr lang="cs-CZ" dirty="0" smtClean="0"/>
          </a:p>
          <a:p>
            <a:endParaRPr lang="cs-CZ" dirty="0"/>
          </a:p>
        </p:txBody>
      </p:sp>
      <p:pic>
        <p:nvPicPr>
          <p:cNvPr id="6" name="Obrázek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06951" y="4969463"/>
            <a:ext cx="3028950" cy="1514475"/>
          </a:xfrm>
          <a:prstGeom prst="rect">
            <a:avLst/>
          </a:prstGeom>
        </p:spPr>
      </p:pic>
      <p:pic>
        <p:nvPicPr>
          <p:cNvPr id="7" name="Obrázek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34777" y="1574800"/>
            <a:ext cx="4657223" cy="2698232"/>
          </a:xfrm>
          <a:prstGeom prst="rect">
            <a:avLst/>
          </a:prstGeom>
        </p:spPr>
      </p:pic>
    </p:spTree>
    <p:extLst>
      <p:ext uri="{BB962C8B-B14F-4D97-AF65-F5344CB8AC3E}">
        <p14:creationId xmlns:p14="http://schemas.microsoft.com/office/powerpoint/2010/main" val="1931910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76800" cy="3138115"/>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172" y="-1"/>
            <a:ext cx="4699828" cy="3138115"/>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02692"/>
            <a:ext cx="6239975" cy="2655308"/>
          </a:xfrm>
          <a:prstGeom prst="rect">
            <a:avLst/>
          </a:prstGeom>
        </p:spPr>
      </p:pic>
      <p:pic>
        <p:nvPicPr>
          <p:cNvPr id="6" name="Picture 2" descr="Image result for spilberk cas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261" y="1882888"/>
            <a:ext cx="4142504" cy="2319803"/>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descr="Žijete ve městě, které patří studentům">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822701" y="4202691"/>
            <a:ext cx="5369299" cy="2686891"/>
          </a:xfrm>
          <a:prstGeom prst="rect">
            <a:avLst/>
          </a:prstGeom>
          <a:noFill/>
          <a:ln>
            <a:noFill/>
          </a:ln>
        </p:spPr>
      </p:pic>
    </p:spTree>
    <p:extLst>
      <p:ext uri="{BB962C8B-B14F-4D97-AF65-F5344CB8AC3E}">
        <p14:creationId xmlns:p14="http://schemas.microsoft.com/office/powerpoint/2010/main" val="8181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Why the method is called “engaged” learning?</a:t>
            </a:r>
            <a:endParaRPr lang="cs-CZ" dirty="0"/>
          </a:p>
        </p:txBody>
      </p:sp>
      <p:sp>
        <p:nvSpPr>
          <p:cNvPr id="3" name="Zástupný symbol pro obsah 2"/>
          <p:cNvSpPr>
            <a:spLocks noGrp="1"/>
          </p:cNvSpPr>
          <p:nvPr>
            <p:ph idx="1"/>
          </p:nvPr>
        </p:nvSpPr>
        <p:spPr/>
        <p:txBody>
          <a:bodyPr>
            <a:normAutofit lnSpcReduction="10000"/>
          </a:bodyPr>
          <a:lstStyle/>
          <a:p>
            <a:pPr marL="609600" indent="-609600" algn="just">
              <a:lnSpc>
                <a:spcPct val="90000"/>
              </a:lnSpc>
              <a:buFontTx/>
              <a:buChar char="-"/>
            </a:pPr>
            <a:endParaRPr lang="cs-CZ" altLang="cs-CZ" sz="2800" dirty="0" smtClean="0">
              <a:cs typeface="Times New Roman" panose="02020603050405020304" pitchFamily="18" charset="0"/>
            </a:endParaRPr>
          </a:p>
          <a:p>
            <a:pPr marL="609600" indent="-609600" algn="just">
              <a:lnSpc>
                <a:spcPct val="90000"/>
              </a:lnSpc>
              <a:buFontTx/>
              <a:buChar char="-"/>
            </a:pPr>
            <a:r>
              <a:rPr lang="en-US" altLang="cs-CZ" sz="2800" dirty="0" smtClean="0">
                <a:cs typeface="Times New Roman" panose="02020603050405020304" pitchFamily="18" charset="0"/>
              </a:rPr>
              <a:t>Name </a:t>
            </a:r>
            <a:r>
              <a:rPr lang="en-US" altLang="cs-CZ" sz="2800" dirty="0">
                <a:cs typeface="Times New Roman" panose="02020603050405020304" pitchFamily="18" charset="0"/>
              </a:rPr>
              <a:t>of </a:t>
            </a:r>
            <a:r>
              <a:rPr lang="cs-CZ" altLang="cs-CZ" sz="2800" dirty="0" smtClean="0">
                <a:cs typeface="Times New Roman" panose="02020603050405020304" pitchFamily="18" charset="0"/>
              </a:rPr>
              <a:t>E</a:t>
            </a:r>
            <a:r>
              <a:rPr lang="en-US" altLang="cs-CZ" sz="2800" dirty="0" err="1" smtClean="0">
                <a:cs typeface="Times New Roman" panose="02020603050405020304" pitchFamily="18" charset="0"/>
              </a:rPr>
              <a:t>ngaged</a:t>
            </a:r>
            <a:r>
              <a:rPr lang="en-US" altLang="cs-CZ" sz="2800" dirty="0" smtClean="0">
                <a:cs typeface="Times New Roman" panose="02020603050405020304" pitchFamily="18" charset="0"/>
              </a:rPr>
              <a:t> </a:t>
            </a:r>
            <a:r>
              <a:rPr lang="cs-CZ" altLang="cs-CZ" sz="2800" dirty="0" smtClean="0">
                <a:cs typeface="Times New Roman" panose="02020603050405020304" pitchFamily="18" charset="0"/>
              </a:rPr>
              <a:t>L</a:t>
            </a:r>
            <a:r>
              <a:rPr lang="en-US" altLang="cs-CZ" sz="2800" dirty="0" smtClean="0">
                <a:cs typeface="Times New Roman" panose="02020603050405020304" pitchFamily="18" charset="0"/>
              </a:rPr>
              <a:t>earning </a:t>
            </a:r>
            <a:r>
              <a:rPr lang="en-US" altLang="cs-CZ" sz="2800" dirty="0">
                <a:cs typeface="Times New Roman" panose="02020603050405020304" pitchFamily="18" charset="0"/>
              </a:rPr>
              <a:t>arose in connection with the search for the name of the method of teaching in which the main </a:t>
            </a:r>
            <a:r>
              <a:rPr lang="en-US" altLang="cs-CZ" sz="2800" dirty="0" err="1" smtClean="0">
                <a:cs typeface="Times New Roman" panose="02020603050405020304" pitchFamily="18" charset="0"/>
              </a:rPr>
              <a:t>decesive</a:t>
            </a:r>
            <a:r>
              <a:rPr lang="en-US" altLang="cs-CZ" sz="2800" dirty="0" smtClean="0">
                <a:cs typeface="Times New Roman" panose="02020603050405020304" pitchFamily="18" charset="0"/>
              </a:rPr>
              <a:t> word has the pupil himself</a:t>
            </a:r>
          </a:p>
          <a:p>
            <a:pPr marL="609600" indent="-609600" algn="just">
              <a:lnSpc>
                <a:spcPct val="90000"/>
              </a:lnSpc>
              <a:buFontTx/>
              <a:buChar char="-"/>
            </a:pPr>
            <a:r>
              <a:rPr lang="en-US" altLang="cs-CZ" sz="2800" dirty="0" smtClean="0">
                <a:cs typeface="Times New Roman" panose="02020603050405020304" pitchFamily="18" charset="0"/>
              </a:rPr>
              <a:t>Pupil who </a:t>
            </a:r>
            <a:r>
              <a:rPr lang="en-US" altLang="cs-CZ" sz="2800" dirty="0">
                <a:cs typeface="Times New Roman" panose="02020603050405020304" pitchFamily="18" charset="0"/>
              </a:rPr>
              <a:t>is active with concern about the problem, working independently and with </a:t>
            </a:r>
            <a:r>
              <a:rPr lang="en-US" altLang="cs-CZ" sz="2800" dirty="0" smtClean="0">
                <a:cs typeface="Times New Roman" panose="02020603050405020304" pitchFamily="18" charset="0"/>
              </a:rPr>
              <a:t>willingness, </a:t>
            </a:r>
            <a:r>
              <a:rPr lang="en-US" altLang="cs-CZ" sz="2800" dirty="0">
                <a:cs typeface="Times New Roman" panose="02020603050405020304" pitchFamily="18" charset="0"/>
              </a:rPr>
              <a:t>is drawn into the work and </a:t>
            </a:r>
            <a:r>
              <a:rPr lang="en-US" altLang="cs-CZ" sz="2800" dirty="0" smtClean="0">
                <a:cs typeface="Times New Roman" panose="02020603050405020304" pitchFamily="18" charset="0"/>
              </a:rPr>
              <a:t>loves to learn</a:t>
            </a:r>
            <a:r>
              <a:rPr lang="cs-CZ" altLang="cs-CZ" sz="2800" dirty="0" smtClean="0">
                <a:cs typeface="Times New Roman" panose="02020603050405020304" pitchFamily="18" charset="0"/>
              </a:rPr>
              <a:t>.</a:t>
            </a:r>
            <a:endParaRPr lang="cs-CZ" altLang="cs-CZ" sz="2800" dirty="0">
              <a:cs typeface="Times New Roman" panose="02020603050405020304" pitchFamily="18" charset="0"/>
            </a:endParaRPr>
          </a:p>
          <a:p>
            <a:pPr marL="0" indent="0" algn="just">
              <a:lnSpc>
                <a:spcPct val="90000"/>
              </a:lnSpc>
              <a:buNone/>
            </a:pPr>
            <a:r>
              <a:rPr lang="cs-CZ" altLang="cs-CZ" dirty="0">
                <a:cs typeface="Times New Roman" panose="02020603050405020304" pitchFamily="18" charset="0"/>
              </a:rPr>
              <a:t> </a:t>
            </a:r>
            <a:endParaRPr lang="cs-CZ" altLang="cs-CZ" dirty="0"/>
          </a:p>
          <a:p>
            <a:endParaRPr lang="cs-CZ" dirty="0"/>
          </a:p>
        </p:txBody>
      </p:sp>
    </p:spTree>
    <p:extLst>
      <p:ext uri="{BB962C8B-B14F-4D97-AF65-F5344CB8AC3E}">
        <p14:creationId xmlns:p14="http://schemas.microsoft.com/office/powerpoint/2010/main" val="188673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r>
              <a:rPr lang="cs-CZ" altLang="cs-CZ" sz="3200" dirty="0" err="1" smtClean="0">
                <a:cs typeface="Times New Roman" panose="02020603050405020304" pitchFamily="18" charset="0"/>
              </a:rPr>
              <a:t>Founding</a:t>
            </a:r>
            <a:r>
              <a:rPr lang="en-US" altLang="cs-CZ" sz="3200" dirty="0" smtClean="0">
                <a:cs typeface="Times New Roman" panose="02020603050405020304" pitchFamily="18" charset="0"/>
              </a:rPr>
              <a:t> of</a:t>
            </a:r>
            <a:r>
              <a:rPr lang="cs-CZ" altLang="cs-CZ" sz="3200" dirty="0" smtClean="0">
                <a:cs typeface="Times New Roman" panose="02020603050405020304" pitchFamily="18" charset="0"/>
              </a:rPr>
              <a:t> </a:t>
            </a:r>
            <a:r>
              <a:rPr lang="cs-CZ" altLang="cs-CZ" sz="3200" dirty="0" err="1" smtClean="0">
                <a:cs typeface="Times New Roman" panose="02020603050405020304" pitchFamily="18" charset="0"/>
              </a:rPr>
              <a:t>Engaged</a:t>
            </a:r>
            <a:r>
              <a:rPr lang="cs-CZ" altLang="cs-CZ" sz="3200" dirty="0" smtClean="0">
                <a:cs typeface="Times New Roman" panose="02020603050405020304" pitchFamily="18" charset="0"/>
              </a:rPr>
              <a:t> </a:t>
            </a:r>
            <a:r>
              <a:rPr lang="cs-CZ" altLang="cs-CZ" sz="3200" dirty="0" err="1" smtClean="0">
                <a:cs typeface="Times New Roman" panose="02020603050405020304" pitchFamily="18" charset="0"/>
              </a:rPr>
              <a:t>Learning</a:t>
            </a:r>
            <a:endParaRPr lang="cs-CZ" altLang="cs-CZ" sz="3200" b="1" dirty="0">
              <a:solidFill>
                <a:schemeClr val="bg2"/>
              </a:solidFill>
            </a:endParaRPr>
          </a:p>
        </p:txBody>
      </p:sp>
      <p:sp>
        <p:nvSpPr>
          <p:cNvPr id="4099" name="Rectangle 1027"/>
          <p:cNvSpPr>
            <a:spLocks noGrp="1" noChangeArrowheads="1"/>
          </p:cNvSpPr>
          <p:nvPr>
            <p:ph type="body" idx="1"/>
          </p:nvPr>
        </p:nvSpPr>
        <p:spPr/>
        <p:txBody>
          <a:bodyPr>
            <a:normAutofit/>
          </a:bodyPr>
          <a:lstStyle/>
          <a:p>
            <a:pPr marL="609600" indent="-609600" algn="just">
              <a:lnSpc>
                <a:spcPct val="90000"/>
              </a:lnSpc>
              <a:buFontTx/>
              <a:buChar char="-"/>
            </a:pPr>
            <a:r>
              <a:rPr lang="cs-CZ" altLang="cs-CZ" sz="2800" dirty="0" err="1" smtClean="0">
                <a:cs typeface="Times New Roman" panose="02020603050405020304" pitchFamily="18" charset="0"/>
              </a:rPr>
              <a:t>The</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Enagaged</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Learning</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is</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czech</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alternative</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conception</a:t>
            </a:r>
            <a:endParaRPr lang="cs-CZ" altLang="cs-CZ" sz="2800" dirty="0" smtClean="0">
              <a:cs typeface="Times New Roman" panose="02020603050405020304" pitchFamily="18" charset="0"/>
            </a:endParaRPr>
          </a:p>
          <a:p>
            <a:pPr marL="609600" indent="-609600" algn="just">
              <a:lnSpc>
                <a:spcPct val="90000"/>
              </a:lnSpc>
              <a:buFontTx/>
              <a:buChar char="-"/>
            </a:pPr>
            <a:r>
              <a:rPr lang="cs-CZ" altLang="cs-CZ" sz="2800" dirty="0" err="1" smtClean="0">
                <a:cs typeface="Times New Roman" panose="02020603050405020304" pitchFamily="18" charset="0"/>
              </a:rPr>
              <a:t>It</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was</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found</a:t>
            </a:r>
            <a:r>
              <a:rPr lang="cs-CZ" altLang="cs-CZ" sz="2800" dirty="0" smtClean="0">
                <a:cs typeface="Times New Roman" panose="02020603050405020304" pitchFamily="18" charset="0"/>
              </a:rPr>
              <a:t> by Stanislav Červenka in 1991</a:t>
            </a:r>
          </a:p>
          <a:p>
            <a:pPr marL="609600" indent="-609600" algn="just">
              <a:lnSpc>
                <a:spcPct val="90000"/>
              </a:lnSpc>
              <a:buFontTx/>
              <a:buChar char="-"/>
            </a:pPr>
            <a:r>
              <a:rPr lang="cs-CZ" altLang="cs-CZ" sz="2800" dirty="0" smtClean="0">
                <a:cs typeface="Times New Roman" panose="02020603050405020304" pitchFamily="18" charset="0"/>
              </a:rPr>
              <a:t>He </a:t>
            </a:r>
            <a:r>
              <a:rPr lang="cs-CZ" altLang="cs-CZ" sz="2800" dirty="0" err="1" smtClean="0">
                <a:cs typeface="Times New Roman" panose="02020603050405020304" pitchFamily="18" charset="0"/>
              </a:rPr>
              <a:t>is</a:t>
            </a:r>
            <a:r>
              <a:rPr lang="cs-CZ" altLang="cs-CZ" sz="2800" dirty="0" smtClean="0">
                <a:cs typeface="Times New Roman" panose="02020603050405020304" pitchFamily="18" charset="0"/>
              </a:rPr>
              <a:t> a </a:t>
            </a:r>
            <a:r>
              <a:rPr lang="cs-CZ" altLang="cs-CZ" sz="2800" dirty="0" err="1" smtClean="0">
                <a:cs typeface="Times New Roman" panose="02020603050405020304" pitchFamily="18" charset="0"/>
              </a:rPr>
              <a:t>teacher</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at</a:t>
            </a:r>
            <a:r>
              <a:rPr lang="cs-CZ" altLang="cs-CZ" sz="2800" dirty="0" smtClean="0">
                <a:cs typeface="Times New Roman" panose="02020603050405020304" pitchFamily="18" charset="0"/>
              </a:rPr>
              <a:t> Second</a:t>
            </a:r>
            <a:r>
              <a:rPr lang="en-US" altLang="cs-CZ" sz="2800" dirty="0" smtClean="0">
                <a:cs typeface="Times New Roman" panose="02020603050405020304" pitchFamily="18" charset="0"/>
              </a:rPr>
              <a:t> grade of elementary</a:t>
            </a:r>
            <a:r>
              <a:rPr lang="cs-CZ" altLang="cs-CZ" sz="2800" dirty="0" smtClean="0">
                <a:cs typeface="Times New Roman" panose="02020603050405020304" pitchFamily="18" charset="0"/>
              </a:rPr>
              <a:t> </a:t>
            </a:r>
            <a:r>
              <a:rPr lang="cs-CZ" altLang="cs-CZ" sz="2800" dirty="0" err="1" smtClean="0">
                <a:cs typeface="Times New Roman" panose="02020603050405020304" pitchFamily="18" charset="0"/>
              </a:rPr>
              <a:t>School</a:t>
            </a:r>
            <a:r>
              <a:rPr lang="en-US" altLang="cs-CZ" sz="2800" dirty="0">
                <a:cs typeface="Times New Roman" panose="02020603050405020304" pitchFamily="18" charset="0"/>
              </a:rPr>
              <a:t>*</a:t>
            </a:r>
            <a:r>
              <a:rPr lang="en-US" altLang="cs-CZ" sz="1400" dirty="0" smtClean="0">
                <a:cs typeface="Times New Roman" panose="02020603050405020304" pitchFamily="18" charset="0"/>
              </a:rPr>
              <a:t>(6</a:t>
            </a:r>
            <a:r>
              <a:rPr lang="en-US" altLang="cs-CZ" sz="1400" baseline="30000" dirty="0" smtClean="0">
                <a:cs typeface="Times New Roman" panose="02020603050405020304" pitchFamily="18" charset="0"/>
              </a:rPr>
              <a:t>th</a:t>
            </a:r>
            <a:r>
              <a:rPr lang="en-US" altLang="cs-CZ" sz="1400" dirty="0" smtClean="0">
                <a:cs typeface="Times New Roman" panose="02020603050405020304" pitchFamily="18" charset="0"/>
              </a:rPr>
              <a:t> – 9</a:t>
            </a:r>
            <a:r>
              <a:rPr lang="en-US" altLang="cs-CZ" sz="1400" baseline="30000" dirty="0" smtClean="0">
                <a:cs typeface="Times New Roman" panose="02020603050405020304" pitchFamily="18" charset="0"/>
              </a:rPr>
              <a:t>th</a:t>
            </a:r>
            <a:r>
              <a:rPr lang="en-US" altLang="cs-CZ" sz="1400" dirty="0" smtClean="0">
                <a:cs typeface="Times New Roman" panose="02020603050405020304" pitchFamily="18" charset="0"/>
              </a:rPr>
              <a:t> year of school attendance, pupils from 11-15 years old)</a:t>
            </a:r>
            <a:r>
              <a:rPr lang="cs-CZ" altLang="cs-CZ" sz="1400" dirty="0" smtClean="0">
                <a:cs typeface="Times New Roman" panose="02020603050405020304" pitchFamily="18" charset="0"/>
              </a:rPr>
              <a:t> </a:t>
            </a:r>
            <a:r>
              <a:rPr lang="cs-CZ" altLang="cs-CZ" sz="2800" dirty="0" err="1" smtClean="0">
                <a:cs typeface="Times New Roman" panose="02020603050405020304" pitchFamily="18" charset="0"/>
              </a:rPr>
              <a:t>at</a:t>
            </a:r>
            <a:r>
              <a:rPr lang="cs-CZ" altLang="cs-CZ" sz="2800" dirty="0" smtClean="0">
                <a:cs typeface="Times New Roman" panose="02020603050405020304" pitchFamily="18" charset="0"/>
              </a:rPr>
              <a:t> Železná Ruda (city </a:t>
            </a:r>
            <a:r>
              <a:rPr lang="cs-CZ" altLang="cs-CZ" sz="2800" dirty="0" err="1" smtClean="0">
                <a:cs typeface="Times New Roman" panose="02020603050405020304" pitchFamily="18" charset="0"/>
              </a:rPr>
              <a:t>near</a:t>
            </a:r>
            <a:r>
              <a:rPr lang="cs-CZ" altLang="cs-CZ" sz="2800" dirty="0" smtClean="0">
                <a:cs typeface="Times New Roman" panose="02020603050405020304" pitchFamily="18" charset="0"/>
              </a:rPr>
              <a:t> </a:t>
            </a:r>
            <a:r>
              <a:rPr lang="en-US" altLang="cs-CZ" sz="2800" dirty="0" smtClean="0">
                <a:cs typeface="Times New Roman" panose="02020603050405020304" pitchFamily="18" charset="0"/>
              </a:rPr>
              <a:t>German </a:t>
            </a:r>
            <a:r>
              <a:rPr lang="cs-CZ" altLang="cs-CZ" sz="2800" dirty="0" err="1" smtClean="0">
                <a:cs typeface="Times New Roman" panose="02020603050405020304" pitchFamily="18" charset="0"/>
              </a:rPr>
              <a:t>border</a:t>
            </a:r>
            <a:r>
              <a:rPr lang="en-US" altLang="cs-CZ" sz="2800" dirty="0">
                <a:cs typeface="Times New Roman" panose="02020603050405020304" pitchFamily="18" charset="0"/>
              </a:rPr>
              <a:t>s</a:t>
            </a:r>
            <a:r>
              <a:rPr lang="cs-CZ" altLang="cs-CZ" sz="2800" dirty="0" smtClean="0">
                <a:cs typeface="Times New Roman" panose="02020603050405020304" pitchFamily="18" charset="0"/>
              </a:rPr>
              <a:t>)</a:t>
            </a:r>
          </a:p>
          <a:p>
            <a:pPr marL="609600" indent="-609600" algn="just">
              <a:lnSpc>
                <a:spcPct val="90000"/>
              </a:lnSpc>
              <a:buFontTx/>
              <a:buChar char="-"/>
            </a:pPr>
            <a:r>
              <a:rPr lang="cs-CZ" altLang="cs-CZ" sz="2800" dirty="0" smtClean="0">
                <a:cs typeface="Times New Roman" panose="02020603050405020304" pitchFamily="18" charset="0"/>
              </a:rPr>
              <a:t>He </a:t>
            </a:r>
            <a:r>
              <a:rPr lang="cs-CZ" altLang="cs-CZ" sz="2800" dirty="0" err="1" smtClean="0">
                <a:cs typeface="Times New Roman" panose="02020603050405020304" pitchFamily="18" charset="0"/>
              </a:rPr>
              <a:t>is</a:t>
            </a:r>
            <a:r>
              <a:rPr lang="cs-CZ" altLang="cs-CZ" sz="2800" dirty="0" smtClean="0">
                <a:cs typeface="Times New Roman" panose="02020603050405020304" pitchFamily="18" charset="0"/>
              </a:rPr>
              <a:t> a</a:t>
            </a:r>
            <a:r>
              <a:rPr lang="en-US" altLang="cs-CZ" sz="2800" dirty="0" smtClean="0">
                <a:cs typeface="Times New Roman" panose="02020603050405020304" pitchFamily="18" charset="0"/>
              </a:rPr>
              <a:t> </a:t>
            </a:r>
            <a:r>
              <a:rPr lang="en-US" altLang="cs-CZ" sz="2800" dirty="0">
                <a:cs typeface="Times New Roman" panose="02020603050405020304" pitchFamily="18" charset="0"/>
              </a:rPr>
              <a:t>chairman of </a:t>
            </a:r>
            <a:r>
              <a:rPr lang="cs-CZ" altLang="cs-CZ" sz="2800" dirty="0" smtClean="0">
                <a:cs typeface="Times New Roman" panose="02020603050405020304" pitchFamily="18" charset="0"/>
              </a:rPr>
              <a:t>PAU (FEL</a:t>
            </a:r>
            <a:r>
              <a:rPr lang="cs-CZ" altLang="cs-CZ" sz="2800" dirty="0">
                <a:cs typeface="Times New Roman" panose="02020603050405020304" pitchFamily="18" charset="0"/>
              </a:rPr>
              <a:t>)</a:t>
            </a:r>
            <a:r>
              <a:rPr lang="en-US" altLang="cs-CZ" sz="2800" dirty="0">
                <a:cs typeface="Times New Roman" panose="02020603050405020304" pitchFamily="18" charset="0"/>
              </a:rPr>
              <a:t> - Civic Association of the Friends of Engaged Learning </a:t>
            </a:r>
            <a:r>
              <a:rPr lang="cs-CZ" altLang="cs-CZ" sz="2800" dirty="0">
                <a:cs typeface="Times New Roman" panose="02020603050405020304" pitchFamily="18" charset="0"/>
              </a:rPr>
              <a:t>.</a:t>
            </a:r>
            <a:endParaRPr lang="en-US" altLang="cs-CZ" sz="2800" dirty="0">
              <a:cs typeface="Times New Roman" panose="02020603050405020304" pitchFamily="18" charset="0"/>
            </a:endParaRPr>
          </a:p>
          <a:p>
            <a:pPr marL="609600" indent="-609600" algn="just">
              <a:lnSpc>
                <a:spcPct val="90000"/>
              </a:lnSpc>
              <a:buFontTx/>
              <a:buChar char="-"/>
            </a:pPr>
            <a:endParaRPr lang="en-US" altLang="cs-CZ" sz="2800" dirty="0">
              <a:cs typeface="Times New Roman" panose="02020603050405020304" pitchFamily="18"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897804"/>
            <a:ext cx="2888571" cy="2321914"/>
          </a:xfrm>
          <a:prstGeom prst="rect">
            <a:avLst/>
          </a:prstGeom>
        </p:spPr>
      </p:pic>
    </p:spTree>
    <p:extLst>
      <p:ext uri="{BB962C8B-B14F-4D97-AF65-F5344CB8AC3E}">
        <p14:creationId xmlns:p14="http://schemas.microsoft.com/office/powerpoint/2010/main" val="299395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566" y="3490174"/>
            <a:ext cx="4490434" cy="3367825"/>
          </a:xfrm>
          <a:prstGeom prst="rect">
            <a:avLst/>
          </a:prstGeom>
        </p:spPr>
      </p:pic>
      <p:sp>
        <p:nvSpPr>
          <p:cNvPr id="5122" name="Rectangle 2"/>
          <p:cNvSpPr>
            <a:spLocks noGrp="1" noChangeArrowheads="1"/>
          </p:cNvSpPr>
          <p:nvPr>
            <p:ph type="title"/>
          </p:nvPr>
        </p:nvSpPr>
        <p:spPr/>
        <p:txBody>
          <a:bodyPr/>
          <a:lstStyle/>
          <a:p>
            <a:pPr eaLnBrk="1" hangingPunct="1"/>
            <a:r>
              <a:rPr lang="cs-CZ" altLang="cs-CZ" dirty="0" smtClean="0">
                <a:cs typeface="Times New Roman" panose="02020603050405020304" pitchFamily="18" charset="0"/>
              </a:rPr>
              <a:t>Stanislav </a:t>
            </a:r>
            <a:r>
              <a:rPr lang="cs-CZ" altLang="cs-CZ" dirty="0">
                <a:cs typeface="Times New Roman" panose="02020603050405020304" pitchFamily="18" charset="0"/>
              </a:rPr>
              <a:t>Č</a:t>
            </a:r>
            <a:r>
              <a:rPr lang="cs-CZ" altLang="cs-CZ" dirty="0" smtClean="0">
                <a:cs typeface="Times New Roman" panose="02020603050405020304" pitchFamily="18" charset="0"/>
              </a:rPr>
              <a:t>ervenka </a:t>
            </a:r>
            <a:r>
              <a:rPr lang="cs-CZ" altLang="cs-CZ" dirty="0" err="1" smtClean="0">
                <a:cs typeface="Times New Roman" panose="02020603050405020304" pitchFamily="18" charset="0"/>
              </a:rPr>
              <a:t>explain</a:t>
            </a:r>
            <a:r>
              <a:rPr lang="en-US" altLang="cs-CZ" dirty="0" smtClean="0">
                <a:cs typeface="Times New Roman" panose="02020603050405020304" pitchFamily="18" charset="0"/>
              </a:rPr>
              <a:t>s</a:t>
            </a:r>
            <a:endParaRPr lang="cs-CZ" altLang="cs-CZ" dirty="0" smtClean="0">
              <a:cs typeface="Times New Roman" panose="02020603050405020304" pitchFamily="18" charset="0"/>
            </a:endParaRPr>
          </a:p>
        </p:txBody>
      </p:sp>
      <p:sp>
        <p:nvSpPr>
          <p:cNvPr id="5123" name="Rectangle 3"/>
          <p:cNvSpPr>
            <a:spLocks noGrp="1" noChangeArrowheads="1"/>
          </p:cNvSpPr>
          <p:nvPr>
            <p:ph type="body" idx="1"/>
          </p:nvPr>
        </p:nvSpPr>
        <p:spPr>
          <a:xfrm>
            <a:off x="677334" y="1442435"/>
            <a:ext cx="7062869" cy="4598928"/>
          </a:xfrm>
        </p:spPr>
        <p:txBody>
          <a:bodyPr>
            <a:normAutofit lnSpcReduction="10000"/>
          </a:bodyPr>
          <a:lstStyle/>
          <a:p>
            <a:pPr algn="just" eaLnBrk="1" hangingPunct="1">
              <a:buFontTx/>
              <a:buChar char="-"/>
            </a:pPr>
            <a:r>
              <a:rPr lang="cs-CZ" altLang="cs-CZ" sz="2800" dirty="0" err="1">
                <a:cs typeface="Times New Roman" panose="02020603050405020304" pitchFamily="18" charset="0"/>
              </a:rPr>
              <a:t>The</a:t>
            </a:r>
            <a:r>
              <a:rPr lang="cs-CZ" altLang="cs-CZ" sz="2800" dirty="0">
                <a:cs typeface="Times New Roman" panose="02020603050405020304" pitchFamily="18" charset="0"/>
              </a:rPr>
              <a:t> </a:t>
            </a:r>
            <a:r>
              <a:rPr lang="en-US" altLang="cs-CZ" sz="2800" dirty="0">
                <a:cs typeface="Times New Roman" panose="02020603050405020304" pitchFamily="18" charset="0"/>
              </a:rPr>
              <a:t>Engaged </a:t>
            </a:r>
            <a:r>
              <a:rPr lang="cs-CZ" altLang="cs-CZ" sz="2800" dirty="0">
                <a:cs typeface="Times New Roman" panose="02020603050405020304" pitchFamily="18" charset="0"/>
              </a:rPr>
              <a:t>L</a:t>
            </a:r>
            <a:r>
              <a:rPr lang="en-US" altLang="cs-CZ" sz="2800" dirty="0">
                <a:cs typeface="Times New Roman" panose="02020603050405020304" pitchFamily="18" charset="0"/>
              </a:rPr>
              <a:t>earning is evolving type of teaching with a strong emphasis on the positive internal motivation which leads the </a:t>
            </a:r>
            <a:r>
              <a:rPr lang="en-US" altLang="cs-CZ" sz="2800" dirty="0" smtClean="0">
                <a:cs typeface="Times New Roman" panose="02020603050405020304" pitchFamily="18" charset="0"/>
              </a:rPr>
              <a:t>pupil </a:t>
            </a:r>
            <a:r>
              <a:rPr lang="en-US" altLang="cs-CZ" sz="2800" dirty="0" smtClean="0">
                <a:cs typeface="Times New Roman" panose="02020603050405020304" pitchFamily="18" charset="0"/>
              </a:rPr>
              <a:t>so </a:t>
            </a:r>
            <a:r>
              <a:rPr lang="en-US" altLang="cs-CZ" sz="2800" dirty="0" smtClean="0">
                <a:cs typeface="Times New Roman" panose="02020603050405020304" pitchFamily="18" charset="0"/>
              </a:rPr>
              <a:t>that he </a:t>
            </a:r>
            <a:r>
              <a:rPr lang="en-US" altLang="cs-CZ" sz="2800" dirty="0">
                <a:cs typeface="Times New Roman" panose="02020603050405020304" pitchFamily="18" charset="0"/>
              </a:rPr>
              <a:t>wants to engage himself</a:t>
            </a:r>
            <a:r>
              <a:rPr lang="cs-CZ" altLang="cs-CZ" sz="2800" dirty="0">
                <a:cs typeface="Times New Roman" panose="02020603050405020304" pitchFamily="18" charset="0"/>
              </a:rPr>
              <a:t>,</a:t>
            </a:r>
            <a:r>
              <a:rPr lang="en-US" altLang="cs-CZ" sz="2800" dirty="0">
                <a:cs typeface="Times New Roman" panose="02020603050405020304" pitchFamily="18" charset="0"/>
              </a:rPr>
              <a:t> really wants </a:t>
            </a:r>
            <a:r>
              <a:rPr lang="en-US" altLang="cs-CZ" sz="2800" dirty="0" smtClean="0">
                <a:cs typeface="Times New Roman" panose="02020603050405020304" pitchFamily="18" charset="0"/>
              </a:rPr>
              <a:t>to do something </a:t>
            </a:r>
            <a:r>
              <a:rPr lang="en-US" altLang="cs-CZ" sz="2800" dirty="0">
                <a:cs typeface="Times New Roman" panose="02020603050405020304" pitchFamily="18" charset="0"/>
              </a:rPr>
              <a:t>to fulfill certain goals.</a:t>
            </a:r>
          </a:p>
          <a:p>
            <a:pPr algn="just" eaLnBrk="1" hangingPunct="1">
              <a:buFontTx/>
              <a:buChar char="-"/>
            </a:pPr>
            <a:endParaRPr lang="en-US" altLang="cs-CZ" sz="2800" dirty="0">
              <a:cs typeface="Times New Roman" panose="02020603050405020304" pitchFamily="18" charset="0"/>
            </a:endParaRPr>
          </a:p>
          <a:p>
            <a:pPr algn="just" eaLnBrk="1" hangingPunct="1">
              <a:buFontTx/>
              <a:buChar char="-"/>
            </a:pPr>
            <a:r>
              <a:rPr lang="en-US" altLang="cs-CZ" sz="2800" dirty="0">
                <a:cs typeface="Times New Roman" panose="02020603050405020304" pitchFamily="18" charset="0"/>
              </a:rPr>
              <a:t>Thus, the pupil is not only able, but willing to work</a:t>
            </a:r>
            <a:r>
              <a:rPr lang="cs-CZ" altLang="cs-CZ" sz="2800" dirty="0">
                <a:cs typeface="Times New Roman" panose="02020603050405020304" pitchFamily="18" charset="0"/>
              </a:rPr>
              <a:t>,</a:t>
            </a:r>
            <a:r>
              <a:rPr lang="en-US" altLang="cs-CZ" sz="2800" dirty="0">
                <a:cs typeface="Times New Roman" panose="02020603050405020304" pitchFamily="18" charset="0"/>
              </a:rPr>
              <a:t> mainly on educational </a:t>
            </a:r>
            <a:r>
              <a:rPr lang="en-US" altLang="cs-CZ" sz="2800" dirty="0" smtClean="0">
                <a:cs typeface="Times New Roman" panose="02020603050405020304" pitchFamily="18" charset="0"/>
              </a:rPr>
              <a:t>tasks (projects, active teaching)</a:t>
            </a:r>
            <a:r>
              <a:rPr lang="cs-CZ" altLang="cs-CZ" sz="2800" dirty="0" smtClean="0">
                <a:cs typeface="Times New Roman" panose="02020603050405020304" pitchFamily="18" charset="0"/>
              </a:rPr>
              <a:t>.</a:t>
            </a:r>
            <a:endParaRPr lang="cs-CZ" altLang="cs-CZ" sz="2800" dirty="0"/>
          </a:p>
          <a:p>
            <a:pPr eaLnBrk="1" hangingPunct="1"/>
            <a:endParaRPr lang="cs-CZ" altLang="cs-CZ" sz="2800" dirty="0"/>
          </a:p>
        </p:txBody>
      </p:sp>
    </p:spTree>
    <p:extLst>
      <p:ext uri="{BB962C8B-B14F-4D97-AF65-F5344CB8AC3E}">
        <p14:creationId xmlns:p14="http://schemas.microsoft.com/office/powerpoint/2010/main" val="3670118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z="3200" b="1" dirty="0" err="1"/>
              <a:t>How</a:t>
            </a:r>
            <a:r>
              <a:rPr lang="cs-CZ" altLang="cs-CZ" sz="3200" b="1" dirty="0"/>
              <a:t> </a:t>
            </a:r>
            <a:r>
              <a:rPr lang="cs-CZ" altLang="cs-CZ" sz="3200" b="1" dirty="0" err="1"/>
              <a:t>did</a:t>
            </a:r>
            <a:r>
              <a:rPr lang="cs-CZ" altLang="cs-CZ" sz="3200" b="1" dirty="0"/>
              <a:t> </a:t>
            </a:r>
            <a:r>
              <a:rPr lang="cs-CZ" altLang="cs-CZ" sz="3200" b="1" dirty="0" err="1"/>
              <a:t>it</a:t>
            </a:r>
            <a:r>
              <a:rPr lang="cs-CZ" altLang="cs-CZ" sz="3200" b="1" dirty="0"/>
              <a:t> </a:t>
            </a:r>
            <a:r>
              <a:rPr lang="cs-CZ" altLang="cs-CZ" sz="3200" b="1" dirty="0" smtClean="0"/>
              <a:t>start</a:t>
            </a:r>
            <a:r>
              <a:rPr lang="en-US" altLang="cs-CZ" sz="3200" b="1" dirty="0" smtClean="0"/>
              <a:t> I.</a:t>
            </a:r>
            <a:r>
              <a:rPr lang="cs-CZ" altLang="cs-CZ" sz="3200" b="1" dirty="0" smtClean="0"/>
              <a:t>?</a:t>
            </a:r>
            <a:endParaRPr lang="cs-CZ" altLang="cs-CZ" sz="3200" b="1" dirty="0"/>
          </a:p>
        </p:txBody>
      </p:sp>
      <p:sp>
        <p:nvSpPr>
          <p:cNvPr id="6147" name="Rectangle 3"/>
          <p:cNvSpPr>
            <a:spLocks noGrp="1" noChangeArrowheads="1"/>
          </p:cNvSpPr>
          <p:nvPr>
            <p:ph type="body" idx="1"/>
          </p:nvPr>
        </p:nvSpPr>
        <p:spPr>
          <a:xfrm>
            <a:off x="2057400" y="1752600"/>
            <a:ext cx="7924800" cy="4648200"/>
          </a:xfrm>
        </p:spPr>
        <p:txBody>
          <a:bodyPr>
            <a:normAutofit/>
          </a:bodyPr>
          <a:lstStyle/>
          <a:p>
            <a:pPr algn="just" eaLnBrk="1" hangingPunct="1">
              <a:lnSpc>
                <a:spcPct val="80000"/>
              </a:lnSpc>
              <a:buFontTx/>
              <a:buChar char="-"/>
            </a:pPr>
            <a:r>
              <a:rPr lang="en-US" altLang="cs-CZ" sz="2200" dirty="0">
                <a:cs typeface="Times New Roman" panose="02020603050405020304" pitchFamily="18" charset="0"/>
              </a:rPr>
              <a:t>At the very beginning </a:t>
            </a:r>
            <a:r>
              <a:rPr lang="cs-CZ" altLang="cs-CZ" sz="2200" dirty="0" err="1">
                <a:cs typeface="Times New Roman" panose="02020603050405020304" pitchFamily="18" charset="0"/>
              </a:rPr>
              <a:t>was</a:t>
            </a:r>
            <a:r>
              <a:rPr lang="cs-CZ" altLang="cs-CZ" sz="2200" dirty="0">
                <a:cs typeface="Times New Roman" panose="02020603050405020304" pitchFamily="18" charset="0"/>
              </a:rPr>
              <a:t> </a:t>
            </a:r>
            <a:r>
              <a:rPr lang="en-US" altLang="cs-CZ" sz="2200" dirty="0">
                <a:cs typeface="Times New Roman" panose="02020603050405020304" pitchFamily="18" charset="0"/>
              </a:rPr>
              <a:t>the story that </a:t>
            </a:r>
            <a:r>
              <a:rPr lang="cs-CZ" altLang="cs-CZ" sz="2200" dirty="0">
                <a:cs typeface="Times New Roman" panose="02020603050405020304" pitchFamily="18" charset="0"/>
              </a:rPr>
              <a:t>Č</a:t>
            </a:r>
            <a:r>
              <a:rPr lang="cs-CZ" altLang="cs-CZ" sz="2200" dirty="0" smtClean="0">
                <a:cs typeface="Times New Roman" panose="02020603050405020304" pitchFamily="18" charset="0"/>
              </a:rPr>
              <a:t>ervenka</a:t>
            </a:r>
            <a:r>
              <a:rPr lang="en-US" altLang="cs-CZ" sz="2200" dirty="0" smtClean="0">
                <a:cs typeface="Times New Roman" panose="02020603050405020304" pitchFamily="18" charset="0"/>
              </a:rPr>
              <a:t> </a:t>
            </a:r>
            <a:r>
              <a:rPr lang="en-US" altLang="cs-CZ" sz="2200" dirty="0">
                <a:cs typeface="Times New Roman" panose="02020603050405020304" pitchFamily="18" charset="0"/>
              </a:rPr>
              <a:t>found in </a:t>
            </a:r>
            <a:r>
              <a:rPr lang="en-US" altLang="cs-CZ" sz="2200" dirty="0" smtClean="0">
                <a:cs typeface="Times New Roman" panose="02020603050405020304" pitchFamily="18" charset="0"/>
              </a:rPr>
              <a:t>dedicated journal called </a:t>
            </a:r>
            <a:r>
              <a:rPr lang="en-US" altLang="cs-CZ" sz="2200" dirty="0">
                <a:cs typeface="Times New Roman" panose="02020603050405020304" pitchFamily="18" charset="0"/>
              </a:rPr>
              <a:t>Teaching </a:t>
            </a:r>
            <a:r>
              <a:rPr lang="en-US" altLang="cs-CZ" sz="2200" dirty="0" smtClean="0">
                <a:cs typeface="Times New Roman" panose="02020603050405020304" pitchFamily="18" charset="0"/>
              </a:rPr>
              <a:t>newspapers.</a:t>
            </a:r>
            <a:endParaRPr lang="cs-CZ" altLang="cs-CZ" sz="2200" dirty="0" smtClean="0">
              <a:cs typeface="Times New Roman" panose="02020603050405020304" pitchFamily="18" charset="0"/>
            </a:endParaRPr>
          </a:p>
          <a:p>
            <a:pPr algn="just" eaLnBrk="1" hangingPunct="1">
              <a:lnSpc>
                <a:spcPct val="80000"/>
              </a:lnSpc>
              <a:buFontTx/>
              <a:buChar char="-"/>
            </a:pPr>
            <a:endParaRPr lang="en-US" altLang="cs-CZ" sz="2200" dirty="0">
              <a:cs typeface="Times New Roman" panose="02020603050405020304" pitchFamily="18" charset="0"/>
            </a:endParaRPr>
          </a:p>
          <a:p>
            <a:pPr algn="just" eaLnBrk="1" hangingPunct="1">
              <a:lnSpc>
                <a:spcPct val="80000"/>
              </a:lnSpc>
              <a:buFontTx/>
              <a:buChar char="-"/>
            </a:pPr>
            <a:r>
              <a:rPr lang="en-US" altLang="cs-CZ" sz="2200" dirty="0">
                <a:cs typeface="Times New Roman" panose="02020603050405020304" pitchFamily="18" charset="0"/>
              </a:rPr>
              <a:t>Its content was the </a:t>
            </a:r>
            <a:r>
              <a:rPr lang="en-US" altLang="cs-CZ" sz="2200" dirty="0" smtClean="0">
                <a:cs typeface="Times New Roman" panose="02020603050405020304" pitchFamily="18" charset="0"/>
              </a:rPr>
              <a:t>story </a:t>
            </a:r>
            <a:r>
              <a:rPr lang="en-US" altLang="cs-CZ" sz="2200" dirty="0">
                <a:cs typeface="Times New Roman" panose="02020603050405020304" pitchFamily="18" charset="0"/>
              </a:rPr>
              <a:t>of </a:t>
            </a:r>
            <a:r>
              <a:rPr lang="en-US" altLang="cs-CZ" sz="2200" dirty="0" smtClean="0">
                <a:cs typeface="Times New Roman" panose="02020603050405020304" pitchFamily="18" charset="0"/>
              </a:rPr>
              <a:t>a boy who dreamt about a </a:t>
            </a:r>
            <a:r>
              <a:rPr lang="en-US" altLang="cs-CZ" sz="2200" dirty="0">
                <a:cs typeface="Times New Roman" panose="02020603050405020304" pitchFamily="18" charset="0"/>
              </a:rPr>
              <a:t>perfect school </a:t>
            </a:r>
            <a:r>
              <a:rPr lang="en-US" altLang="cs-CZ" sz="2200" dirty="0" smtClean="0">
                <a:cs typeface="Times New Roman" panose="02020603050405020304" pitchFamily="18" charset="0"/>
              </a:rPr>
              <a:t>which he would </a:t>
            </a:r>
            <a:r>
              <a:rPr lang="en-US" altLang="cs-CZ" sz="2200" dirty="0">
                <a:cs typeface="Times New Roman" panose="02020603050405020304" pitchFamily="18" charset="0"/>
              </a:rPr>
              <a:t>enjoy. </a:t>
            </a:r>
            <a:r>
              <a:rPr lang="en-US" altLang="cs-CZ" sz="2200" dirty="0" smtClean="0">
                <a:cs typeface="Times New Roman" panose="02020603050405020304" pitchFamily="18" charset="0"/>
              </a:rPr>
              <a:t>He would like </a:t>
            </a:r>
            <a:r>
              <a:rPr lang="en-US" altLang="cs-CZ" sz="2200" dirty="0">
                <a:cs typeface="Times New Roman" panose="02020603050405020304" pitchFamily="18" charset="0"/>
              </a:rPr>
              <a:t>comfort, welcoming atmosphere, cooperation and understanding, without any </a:t>
            </a:r>
            <a:r>
              <a:rPr lang="en-US" altLang="cs-CZ" sz="2200" dirty="0" smtClean="0">
                <a:cs typeface="Times New Roman" panose="02020603050405020304" pitchFamily="18" charset="0"/>
              </a:rPr>
              <a:t>marks or </a:t>
            </a:r>
            <a:r>
              <a:rPr lang="en-US" altLang="cs-CZ" sz="2200" dirty="0">
                <a:cs typeface="Times New Roman" panose="02020603050405020304" pitchFamily="18" charset="0"/>
              </a:rPr>
              <a:t>written </a:t>
            </a:r>
            <a:r>
              <a:rPr lang="en-US" altLang="cs-CZ" sz="2200" dirty="0" smtClean="0">
                <a:cs typeface="Times New Roman" panose="02020603050405020304" pitchFamily="18" charset="0"/>
              </a:rPr>
              <a:t>works or HW.</a:t>
            </a:r>
            <a:endParaRPr lang="cs-CZ" altLang="cs-CZ" sz="2200" dirty="0" smtClean="0">
              <a:cs typeface="Times New Roman" panose="02020603050405020304" pitchFamily="18" charset="0"/>
            </a:endParaRPr>
          </a:p>
          <a:p>
            <a:pPr algn="just" eaLnBrk="1" hangingPunct="1">
              <a:lnSpc>
                <a:spcPct val="80000"/>
              </a:lnSpc>
              <a:buFontTx/>
              <a:buChar char="-"/>
            </a:pPr>
            <a:endParaRPr lang="en-US" altLang="cs-CZ" sz="2400" dirty="0">
              <a:cs typeface="Times New Roman" panose="02020603050405020304" pitchFamily="18"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0962" y="4077356"/>
            <a:ext cx="4001037" cy="2780643"/>
          </a:xfrm>
          <a:prstGeom prst="rect">
            <a:avLst/>
          </a:prstGeom>
        </p:spPr>
      </p:pic>
      <p:sp>
        <p:nvSpPr>
          <p:cNvPr id="5" name="Rectangle 3"/>
          <p:cNvSpPr txBox="1">
            <a:spLocks noChangeArrowheads="1"/>
          </p:cNvSpPr>
          <p:nvPr/>
        </p:nvSpPr>
        <p:spPr>
          <a:xfrm>
            <a:off x="2057400" y="4841383"/>
            <a:ext cx="5953259" cy="46482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80000"/>
              </a:lnSpc>
              <a:buFontTx/>
              <a:buChar char="-"/>
            </a:pPr>
            <a:endParaRPr lang="en-US" altLang="cs-CZ" sz="2400" dirty="0">
              <a:cs typeface="Times New Roman" panose="02020603050405020304" pitchFamily="18" charset="0"/>
            </a:endParaRPr>
          </a:p>
        </p:txBody>
      </p:sp>
      <p:sp>
        <p:nvSpPr>
          <p:cNvPr id="7" name="Rectangle 3"/>
          <p:cNvSpPr txBox="1">
            <a:spLocks noChangeArrowheads="1"/>
          </p:cNvSpPr>
          <p:nvPr/>
        </p:nvSpPr>
        <p:spPr>
          <a:xfrm>
            <a:off x="2057400" y="4436592"/>
            <a:ext cx="5953259" cy="216740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lnSpc>
                <a:spcPct val="80000"/>
              </a:lnSpc>
              <a:buFontTx/>
              <a:buChar char="-"/>
            </a:pPr>
            <a:r>
              <a:rPr lang="en-US" altLang="cs-CZ" sz="2200" dirty="0" smtClean="0">
                <a:cs typeface="Times New Roman" panose="02020603050405020304" pitchFamily="18" charset="0"/>
              </a:rPr>
              <a:t>In the story, the boy wakes up, goes to his real school, where everything is vice versa than his dream was and is disappointed because his ideal school was just a dream.</a:t>
            </a:r>
            <a:endParaRPr lang="en-US" altLang="cs-CZ" sz="2200" dirty="0">
              <a:cs typeface="Times New Roman" panose="02020603050405020304" pitchFamily="18" charset="0"/>
            </a:endParaRPr>
          </a:p>
        </p:txBody>
      </p:sp>
    </p:spTree>
    <p:extLst>
      <p:ext uri="{BB962C8B-B14F-4D97-AF65-F5344CB8AC3E}">
        <p14:creationId xmlns:p14="http://schemas.microsoft.com/office/powerpoint/2010/main" val="309952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sz="3200" b="1" dirty="0" err="1"/>
              <a:t>How</a:t>
            </a:r>
            <a:r>
              <a:rPr lang="cs-CZ" altLang="cs-CZ" sz="3200" b="1" dirty="0"/>
              <a:t> </a:t>
            </a:r>
            <a:r>
              <a:rPr lang="cs-CZ" altLang="cs-CZ" sz="3200" b="1" dirty="0" err="1"/>
              <a:t>did</a:t>
            </a:r>
            <a:r>
              <a:rPr lang="cs-CZ" altLang="cs-CZ" sz="3200" b="1" dirty="0"/>
              <a:t> </a:t>
            </a:r>
            <a:r>
              <a:rPr lang="cs-CZ" altLang="cs-CZ" sz="3200" b="1" dirty="0" err="1"/>
              <a:t>it</a:t>
            </a:r>
            <a:r>
              <a:rPr lang="cs-CZ" altLang="cs-CZ" sz="3200" b="1" dirty="0"/>
              <a:t> </a:t>
            </a:r>
            <a:r>
              <a:rPr lang="cs-CZ" altLang="cs-CZ" sz="3200" b="1" dirty="0" smtClean="0"/>
              <a:t>start</a:t>
            </a:r>
            <a:r>
              <a:rPr lang="en-US" altLang="cs-CZ" sz="3200" b="1" dirty="0" smtClean="0"/>
              <a:t> I</a:t>
            </a:r>
            <a:r>
              <a:rPr lang="cs-CZ" altLang="cs-CZ" sz="3200" b="1" dirty="0" smtClean="0"/>
              <a:t>I</a:t>
            </a:r>
            <a:r>
              <a:rPr lang="en-US" altLang="cs-CZ" sz="3200" b="1" dirty="0" smtClean="0"/>
              <a:t>.</a:t>
            </a:r>
            <a:r>
              <a:rPr lang="cs-CZ" altLang="cs-CZ" sz="3200" b="1" dirty="0" smtClean="0"/>
              <a:t>?</a:t>
            </a:r>
            <a:endParaRPr lang="cs-CZ" altLang="cs-CZ" sz="3200" b="1" dirty="0"/>
          </a:p>
        </p:txBody>
      </p:sp>
      <p:sp>
        <p:nvSpPr>
          <p:cNvPr id="6147" name="Rectangle 3"/>
          <p:cNvSpPr>
            <a:spLocks noGrp="1" noChangeArrowheads="1"/>
          </p:cNvSpPr>
          <p:nvPr>
            <p:ph type="body" idx="1"/>
          </p:nvPr>
        </p:nvSpPr>
        <p:spPr>
          <a:xfrm>
            <a:off x="2057400" y="1752600"/>
            <a:ext cx="7924800" cy="4648200"/>
          </a:xfrm>
        </p:spPr>
        <p:txBody>
          <a:bodyPr>
            <a:noAutofit/>
          </a:bodyPr>
          <a:lstStyle/>
          <a:p>
            <a:pPr algn="just" eaLnBrk="1" hangingPunct="1">
              <a:lnSpc>
                <a:spcPct val="80000"/>
              </a:lnSpc>
              <a:buFontTx/>
              <a:buChar char="-"/>
            </a:pPr>
            <a:r>
              <a:rPr lang="cs-CZ" altLang="cs-CZ" sz="2000" dirty="0">
                <a:cs typeface="Times New Roman" panose="02020603050405020304" pitchFamily="18" charset="0"/>
              </a:rPr>
              <a:t>Č</a:t>
            </a:r>
            <a:r>
              <a:rPr lang="en-US" altLang="cs-CZ" sz="2000" dirty="0" err="1" smtClean="0">
                <a:cs typeface="Times New Roman" panose="02020603050405020304" pitchFamily="18" charset="0"/>
              </a:rPr>
              <a:t>ervenka</a:t>
            </a:r>
            <a:r>
              <a:rPr lang="en-US" altLang="cs-CZ" sz="2000" dirty="0" smtClean="0">
                <a:cs typeface="Times New Roman" panose="02020603050405020304" pitchFamily="18" charset="0"/>
              </a:rPr>
              <a:t> read this story and as he already those days used a different method, which was close to this boy’s ideal school, in his school with his pupils he decided to share his experience and wrote another article into this Teaching newspaper. He also offered to share his expertise if anybody interested. </a:t>
            </a:r>
            <a:endParaRPr lang="cs-CZ" altLang="cs-CZ" sz="2000" dirty="0" smtClean="0">
              <a:cs typeface="Times New Roman" panose="02020603050405020304" pitchFamily="18" charset="0"/>
            </a:endParaRPr>
          </a:p>
          <a:p>
            <a:pPr algn="just" eaLnBrk="1" hangingPunct="1">
              <a:lnSpc>
                <a:spcPct val="80000"/>
              </a:lnSpc>
              <a:buFontTx/>
              <a:buChar char="-"/>
            </a:pPr>
            <a:endParaRPr lang="en-US" altLang="cs-CZ" sz="2000" dirty="0" smtClean="0">
              <a:cs typeface="Times New Roman" panose="02020603050405020304" pitchFamily="18" charset="0"/>
            </a:endParaRPr>
          </a:p>
          <a:p>
            <a:pPr algn="just" eaLnBrk="1" hangingPunct="1">
              <a:lnSpc>
                <a:spcPct val="80000"/>
              </a:lnSpc>
              <a:buFontTx/>
              <a:buChar char="-"/>
            </a:pPr>
            <a:r>
              <a:rPr lang="en-US" altLang="cs-CZ" sz="2000" dirty="0" smtClean="0">
                <a:cs typeface="Times New Roman" panose="02020603050405020304" pitchFamily="18" charset="0"/>
              </a:rPr>
              <a:t>Article </a:t>
            </a:r>
            <a:r>
              <a:rPr lang="en-US" altLang="cs-CZ" sz="2000" dirty="0">
                <a:cs typeface="Times New Roman" panose="02020603050405020304" pitchFamily="18" charset="0"/>
              </a:rPr>
              <a:t>dropped rapidly spreading avalanche of letters with requests for advice, visit and exchange of experience</a:t>
            </a:r>
            <a:r>
              <a:rPr lang="en-US" altLang="cs-CZ" sz="2000" dirty="0" smtClean="0">
                <a:cs typeface="Times New Roman" panose="02020603050405020304" pitchFamily="18" charset="0"/>
              </a:rPr>
              <a:t>.</a:t>
            </a:r>
            <a:endParaRPr lang="cs-CZ" altLang="cs-CZ" sz="2000" dirty="0" smtClean="0">
              <a:cs typeface="Times New Roman" panose="02020603050405020304" pitchFamily="18" charset="0"/>
            </a:endParaRPr>
          </a:p>
          <a:p>
            <a:pPr algn="just" eaLnBrk="1" hangingPunct="1">
              <a:lnSpc>
                <a:spcPct val="80000"/>
              </a:lnSpc>
              <a:buFontTx/>
              <a:buChar char="-"/>
            </a:pPr>
            <a:endParaRPr lang="en-US" altLang="cs-CZ" sz="2000" dirty="0">
              <a:cs typeface="Times New Roman" panose="02020603050405020304" pitchFamily="18" charset="0"/>
            </a:endParaRPr>
          </a:p>
          <a:p>
            <a:pPr algn="just" eaLnBrk="1" hangingPunct="1">
              <a:lnSpc>
                <a:spcPct val="80000"/>
              </a:lnSpc>
              <a:buFontTx/>
              <a:buChar char="-"/>
            </a:pPr>
            <a:r>
              <a:rPr lang="en-US" altLang="cs-CZ" sz="2000" dirty="0">
                <a:cs typeface="Times New Roman" panose="02020603050405020304" pitchFamily="18" charset="0"/>
              </a:rPr>
              <a:t>Because it was not possible to handle all the answers in writing, he used </a:t>
            </a:r>
            <a:r>
              <a:rPr lang="en-US" altLang="cs-CZ" sz="2000" dirty="0" smtClean="0">
                <a:cs typeface="Times New Roman" panose="02020603050405020304" pitchFamily="18" charset="0"/>
              </a:rPr>
              <a:t>M</a:t>
            </a:r>
            <a:r>
              <a:rPr lang="cs-CZ" altLang="cs-CZ" sz="2000" dirty="0" err="1" smtClean="0">
                <a:cs typeface="Times New Roman" panose="02020603050405020304" pitchFamily="18" charset="0"/>
              </a:rPr>
              <a:t>iluše</a:t>
            </a:r>
            <a:r>
              <a:rPr lang="en-US" altLang="cs-CZ" sz="2000" dirty="0" smtClean="0">
                <a:cs typeface="Times New Roman" panose="02020603050405020304" pitchFamily="18" charset="0"/>
              </a:rPr>
              <a:t> H</a:t>
            </a:r>
            <a:r>
              <a:rPr lang="cs-CZ" altLang="cs-CZ" sz="2000" dirty="0" err="1" smtClean="0">
                <a:cs typeface="Times New Roman" panose="02020603050405020304" pitchFamily="18" charset="0"/>
              </a:rPr>
              <a:t>avlínová</a:t>
            </a:r>
            <a:r>
              <a:rPr lang="en-US" altLang="cs-CZ" sz="2000" dirty="0" smtClean="0">
                <a:cs typeface="Times New Roman" panose="02020603050405020304" pitchFamily="18" charset="0"/>
              </a:rPr>
              <a:t> offer </a:t>
            </a:r>
            <a:r>
              <a:rPr lang="en-US" altLang="cs-CZ" sz="2000" dirty="0">
                <a:cs typeface="Times New Roman" panose="02020603050405020304" pitchFamily="18" charset="0"/>
              </a:rPr>
              <a:t>from NEMES (Prague Independent interdisciplinary group for the transformation of education) on the formation of the Professional Association of Teachers with similar interests </a:t>
            </a:r>
            <a:r>
              <a:rPr lang="en-US" altLang="cs-CZ" sz="2000" dirty="0" smtClean="0">
                <a:cs typeface="Times New Roman" panose="02020603050405020304" pitchFamily="18" charset="0"/>
              </a:rPr>
              <a:t>to implement such </a:t>
            </a:r>
            <a:r>
              <a:rPr lang="en-US" altLang="cs-CZ" sz="2000" dirty="0">
                <a:cs typeface="Times New Roman" panose="02020603050405020304" pitchFamily="18" charset="0"/>
              </a:rPr>
              <a:t>changes in our schools.</a:t>
            </a:r>
            <a:endParaRPr lang="cs-CZ" altLang="cs-CZ" sz="2000"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887" y="750887"/>
            <a:ext cx="1343025" cy="1038225"/>
          </a:xfrm>
          <a:prstGeom prst="rect">
            <a:avLst/>
          </a:prstGeom>
        </p:spPr>
      </p:pic>
    </p:spTree>
    <p:extLst>
      <p:ext uri="{BB962C8B-B14F-4D97-AF65-F5344CB8AC3E}">
        <p14:creationId xmlns:p14="http://schemas.microsoft.com/office/powerpoint/2010/main" val="127736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cs-CZ" altLang="cs-CZ" sz="2800" b="1" dirty="0" err="1" smtClean="0"/>
              <a:t>Engaged</a:t>
            </a:r>
            <a:r>
              <a:rPr lang="cs-CZ" altLang="cs-CZ" sz="2800" b="1" dirty="0" smtClean="0"/>
              <a:t> </a:t>
            </a:r>
            <a:r>
              <a:rPr lang="cs-CZ" altLang="cs-CZ" sz="2800" b="1" dirty="0" err="1" smtClean="0"/>
              <a:t>Learning</a:t>
            </a:r>
            <a:r>
              <a:rPr lang="cs-CZ" altLang="cs-CZ" sz="2800" b="1" dirty="0" smtClean="0"/>
              <a:t> </a:t>
            </a:r>
            <a:r>
              <a:rPr lang="cs-CZ" altLang="cs-CZ" sz="2800" b="1" dirty="0" err="1" smtClean="0"/>
              <a:t>Critize</a:t>
            </a:r>
            <a:r>
              <a:rPr lang="cs-CZ" altLang="cs-CZ" sz="2800" b="1" dirty="0" smtClean="0"/>
              <a:t> </a:t>
            </a:r>
            <a:r>
              <a:rPr lang="cs-CZ" altLang="cs-CZ" sz="2800" b="1" dirty="0" err="1" smtClean="0"/>
              <a:t>Traditional</a:t>
            </a:r>
            <a:r>
              <a:rPr lang="cs-CZ" altLang="cs-CZ" sz="2800" b="1" dirty="0" smtClean="0"/>
              <a:t> </a:t>
            </a:r>
            <a:r>
              <a:rPr lang="cs-CZ" altLang="cs-CZ" sz="2800" b="1" dirty="0" err="1" smtClean="0"/>
              <a:t>Education</a:t>
            </a:r>
            <a:r>
              <a:rPr lang="cs-CZ" altLang="cs-CZ" sz="2800" b="1" dirty="0" smtClean="0"/>
              <a:t> in these </a:t>
            </a:r>
            <a:r>
              <a:rPr lang="cs-CZ" altLang="cs-CZ" sz="2800" b="1" dirty="0" err="1" smtClean="0"/>
              <a:t>points</a:t>
            </a:r>
            <a:endParaRPr lang="cs-CZ" altLang="cs-CZ" sz="2800" b="1" dirty="0"/>
          </a:p>
        </p:txBody>
      </p:sp>
      <p:sp>
        <p:nvSpPr>
          <p:cNvPr id="4099" name="Rectangle 3"/>
          <p:cNvSpPr>
            <a:spLocks noGrp="1" noChangeArrowheads="1"/>
          </p:cNvSpPr>
          <p:nvPr>
            <p:ph type="body" idx="1"/>
          </p:nvPr>
        </p:nvSpPr>
        <p:spPr/>
        <p:txBody>
          <a:bodyPr>
            <a:normAutofit/>
          </a:bodyPr>
          <a:lstStyle/>
          <a:p>
            <a:r>
              <a:rPr lang="en-US" sz="1700" dirty="0" smtClean="0">
                <a:latin typeface="+mj-lt"/>
              </a:rPr>
              <a:t>A. Not respecting personality </a:t>
            </a:r>
            <a:endParaRPr lang="cs-CZ" sz="1700" dirty="0" smtClean="0">
              <a:latin typeface="+mj-lt"/>
            </a:endParaRPr>
          </a:p>
          <a:p>
            <a:r>
              <a:rPr lang="en-US" sz="1700" dirty="0" smtClean="0">
                <a:latin typeface="+mj-lt"/>
              </a:rPr>
              <a:t>B</a:t>
            </a:r>
            <a:r>
              <a:rPr lang="en-US" sz="1700" dirty="0">
                <a:latin typeface="+mj-lt"/>
              </a:rPr>
              <a:t>. Focus on current performance </a:t>
            </a:r>
            <a:endParaRPr lang="cs-CZ" sz="1700" dirty="0" smtClean="0">
              <a:latin typeface="+mj-lt"/>
            </a:endParaRPr>
          </a:p>
          <a:p>
            <a:r>
              <a:rPr lang="en-US" sz="1700" dirty="0" smtClean="0">
                <a:latin typeface="+mj-lt"/>
              </a:rPr>
              <a:t>C</a:t>
            </a:r>
            <a:r>
              <a:rPr lang="en-US" sz="1700" dirty="0">
                <a:latin typeface="+mj-lt"/>
              </a:rPr>
              <a:t>. Concentrating on an </a:t>
            </a:r>
            <a:r>
              <a:rPr lang="en-US" sz="1700" dirty="0" smtClean="0">
                <a:latin typeface="+mj-lt"/>
              </a:rPr>
              <a:t>error</a:t>
            </a:r>
            <a:endParaRPr lang="cs-CZ" sz="1700" dirty="0" smtClean="0">
              <a:latin typeface="+mj-lt"/>
            </a:endParaRPr>
          </a:p>
          <a:p>
            <a:r>
              <a:rPr lang="cs-CZ" altLang="cs-CZ" sz="1700" dirty="0">
                <a:solidFill>
                  <a:srgbClr val="212121"/>
                </a:solidFill>
                <a:latin typeface="+mj-lt"/>
              </a:rPr>
              <a:t>D. </a:t>
            </a:r>
            <a:r>
              <a:rPr lang="cs-CZ" altLang="cs-CZ" sz="1700" dirty="0" err="1">
                <a:solidFill>
                  <a:srgbClr val="212121"/>
                </a:solidFill>
                <a:latin typeface="+mj-lt"/>
              </a:rPr>
              <a:t>Inappropriate</a:t>
            </a:r>
            <a:r>
              <a:rPr lang="cs-CZ" altLang="cs-CZ" sz="1700" dirty="0">
                <a:solidFill>
                  <a:srgbClr val="212121"/>
                </a:solidFill>
                <a:latin typeface="+mj-lt"/>
              </a:rPr>
              <a:t> </a:t>
            </a:r>
            <a:r>
              <a:rPr lang="cs-CZ" altLang="cs-CZ" sz="1700" dirty="0" err="1">
                <a:solidFill>
                  <a:srgbClr val="212121"/>
                </a:solidFill>
                <a:latin typeface="+mj-lt"/>
              </a:rPr>
              <a:t>ways</a:t>
            </a:r>
            <a:r>
              <a:rPr lang="cs-CZ" altLang="cs-CZ" sz="1700" dirty="0">
                <a:solidFill>
                  <a:srgbClr val="212121"/>
                </a:solidFill>
                <a:latin typeface="+mj-lt"/>
              </a:rPr>
              <a:t> </a:t>
            </a:r>
            <a:r>
              <a:rPr lang="cs-CZ" altLang="cs-CZ" sz="1700" dirty="0" err="1">
                <a:solidFill>
                  <a:srgbClr val="212121"/>
                </a:solidFill>
                <a:latin typeface="+mj-lt"/>
              </a:rPr>
              <a:t>of</a:t>
            </a:r>
            <a:r>
              <a:rPr lang="cs-CZ" altLang="cs-CZ" sz="1700" dirty="0">
                <a:solidFill>
                  <a:srgbClr val="212121"/>
                </a:solidFill>
                <a:latin typeface="+mj-lt"/>
              </a:rPr>
              <a:t> </a:t>
            </a:r>
            <a:r>
              <a:rPr lang="cs-CZ" altLang="cs-CZ" sz="1700" dirty="0" err="1">
                <a:solidFill>
                  <a:srgbClr val="212121"/>
                </a:solidFill>
                <a:latin typeface="+mj-lt"/>
              </a:rPr>
              <a:t>transmitting</a:t>
            </a:r>
            <a:r>
              <a:rPr lang="cs-CZ" altLang="cs-CZ" sz="1700" dirty="0">
                <a:solidFill>
                  <a:srgbClr val="212121"/>
                </a:solidFill>
                <a:latin typeface="+mj-lt"/>
              </a:rPr>
              <a:t> </a:t>
            </a:r>
            <a:r>
              <a:rPr lang="cs-CZ" altLang="cs-CZ" sz="1700" dirty="0" err="1">
                <a:solidFill>
                  <a:srgbClr val="212121"/>
                </a:solidFill>
                <a:latin typeface="+mj-lt"/>
              </a:rPr>
              <a:t>information</a:t>
            </a:r>
            <a:r>
              <a:rPr lang="cs-CZ" altLang="cs-CZ" sz="1700" dirty="0">
                <a:solidFill>
                  <a:srgbClr val="212121"/>
                </a:solidFill>
                <a:latin typeface="+mj-lt"/>
              </a:rPr>
              <a:t> </a:t>
            </a:r>
            <a:endParaRPr lang="cs-CZ" altLang="cs-CZ" sz="1700" dirty="0" smtClean="0">
              <a:solidFill>
                <a:srgbClr val="212121"/>
              </a:solidFill>
              <a:latin typeface="+mj-lt"/>
            </a:endParaRPr>
          </a:p>
          <a:p>
            <a:r>
              <a:rPr lang="cs-CZ" altLang="cs-CZ" sz="1700" dirty="0" smtClean="0">
                <a:solidFill>
                  <a:srgbClr val="212121"/>
                </a:solidFill>
                <a:latin typeface="+mj-lt"/>
              </a:rPr>
              <a:t>E</a:t>
            </a:r>
            <a:r>
              <a:rPr lang="cs-CZ" altLang="cs-CZ" sz="1700" dirty="0">
                <a:solidFill>
                  <a:srgbClr val="212121"/>
                </a:solidFill>
                <a:latin typeface="+mj-lt"/>
              </a:rPr>
              <a:t>. Preference </a:t>
            </a:r>
            <a:r>
              <a:rPr lang="cs-CZ" altLang="cs-CZ" sz="1700" dirty="0" err="1">
                <a:solidFill>
                  <a:srgbClr val="212121"/>
                </a:solidFill>
                <a:latin typeface="+mj-lt"/>
              </a:rPr>
              <a:t>for</a:t>
            </a:r>
            <a:r>
              <a:rPr lang="cs-CZ" altLang="cs-CZ" sz="1700" dirty="0">
                <a:solidFill>
                  <a:srgbClr val="212121"/>
                </a:solidFill>
                <a:latin typeface="+mj-lt"/>
              </a:rPr>
              <a:t> </a:t>
            </a:r>
            <a:r>
              <a:rPr lang="cs-CZ" altLang="cs-CZ" sz="1700" dirty="0" err="1">
                <a:solidFill>
                  <a:srgbClr val="212121"/>
                </a:solidFill>
                <a:latin typeface="+mj-lt"/>
              </a:rPr>
              <a:t>Encyclopaedic</a:t>
            </a:r>
            <a:r>
              <a:rPr lang="cs-CZ" altLang="cs-CZ" sz="1700" dirty="0">
                <a:solidFill>
                  <a:srgbClr val="212121"/>
                </a:solidFill>
                <a:latin typeface="+mj-lt"/>
              </a:rPr>
              <a:t> </a:t>
            </a:r>
            <a:r>
              <a:rPr lang="cs-CZ" altLang="cs-CZ" sz="1700" dirty="0" err="1">
                <a:solidFill>
                  <a:srgbClr val="212121"/>
                </a:solidFill>
                <a:latin typeface="+mj-lt"/>
              </a:rPr>
              <a:t>Memory</a:t>
            </a:r>
            <a:r>
              <a:rPr lang="cs-CZ" altLang="cs-CZ" sz="1700" dirty="0">
                <a:solidFill>
                  <a:srgbClr val="212121"/>
                </a:solidFill>
                <a:latin typeface="+mj-lt"/>
              </a:rPr>
              <a:t> </a:t>
            </a:r>
            <a:endParaRPr lang="cs-CZ" altLang="cs-CZ" sz="1700" dirty="0" smtClean="0">
              <a:solidFill>
                <a:srgbClr val="212121"/>
              </a:solidFill>
              <a:latin typeface="+mj-lt"/>
            </a:endParaRPr>
          </a:p>
          <a:p>
            <a:r>
              <a:rPr lang="cs-CZ" altLang="cs-CZ" sz="1700" dirty="0" smtClean="0">
                <a:solidFill>
                  <a:srgbClr val="212121"/>
                </a:solidFill>
                <a:latin typeface="+mj-lt"/>
              </a:rPr>
              <a:t>F</a:t>
            </a:r>
            <a:r>
              <a:rPr lang="cs-CZ" altLang="cs-CZ" sz="1700" dirty="0">
                <a:solidFill>
                  <a:srgbClr val="212121"/>
                </a:solidFill>
                <a:latin typeface="+mj-lt"/>
              </a:rPr>
              <a:t>. </a:t>
            </a:r>
            <a:r>
              <a:rPr lang="cs-CZ" altLang="cs-CZ" sz="1700" dirty="0" err="1">
                <a:solidFill>
                  <a:srgbClr val="212121"/>
                </a:solidFill>
                <a:latin typeface="+mj-lt"/>
              </a:rPr>
              <a:t>Overwhelming</a:t>
            </a:r>
            <a:r>
              <a:rPr lang="cs-CZ" altLang="cs-CZ" sz="1700" dirty="0">
                <a:solidFill>
                  <a:srgbClr val="212121"/>
                </a:solidFill>
                <a:latin typeface="+mj-lt"/>
              </a:rPr>
              <a:t> imperative </a:t>
            </a:r>
            <a:r>
              <a:rPr lang="cs-CZ" altLang="cs-CZ" sz="1700" dirty="0" err="1" smtClean="0">
                <a:solidFill>
                  <a:srgbClr val="212121"/>
                </a:solidFill>
                <a:latin typeface="+mj-lt"/>
              </a:rPr>
              <a:t>atmosphere</a:t>
            </a:r>
            <a:endParaRPr lang="cs-CZ" altLang="cs-CZ" sz="1700" dirty="0" smtClean="0">
              <a:solidFill>
                <a:srgbClr val="212121"/>
              </a:solidFill>
              <a:latin typeface="+mj-lt"/>
            </a:endParaRPr>
          </a:p>
          <a:p>
            <a:r>
              <a:rPr lang="cs-CZ" altLang="cs-CZ" sz="1700" dirty="0" smtClean="0">
                <a:solidFill>
                  <a:schemeClr val="tx1"/>
                </a:solidFill>
                <a:latin typeface="+mj-lt"/>
              </a:rPr>
              <a:t>G</a:t>
            </a:r>
            <a:r>
              <a:rPr lang="cs-CZ" altLang="cs-CZ" sz="1700" dirty="0" smtClean="0">
                <a:solidFill>
                  <a:srgbClr val="212121"/>
                </a:solidFill>
                <a:latin typeface="+mj-lt"/>
              </a:rPr>
              <a:t>. </a:t>
            </a:r>
            <a:r>
              <a:rPr lang="cs-CZ" altLang="cs-CZ" sz="1700" dirty="0" err="1">
                <a:solidFill>
                  <a:srgbClr val="212121"/>
                </a:solidFill>
                <a:latin typeface="+mj-lt"/>
              </a:rPr>
              <a:t>The</a:t>
            </a:r>
            <a:r>
              <a:rPr lang="cs-CZ" altLang="cs-CZ" sz="1700" dirty="0">
                <a:solidFill>
                  <a:srgbClr val="212121"/>
                </a:solidFill>
                <a:latin typeface="+mj-lt"/>
              </a:rPr>
              <a:t> center </a:t>
            </a:r>
            <a:r>
              <a:rPr lang="cs-CZ" altLang="cs-CZ" sz="1700" dirty="0" err="1">
                <a:solidFill>
                  <a:srgbClr val="212121"/>
                </a:solidFill>
                <a:latin typeface="+mj-lt"/>
              </a:rPr>
              <a:t>of</a:t>
            </a:r>
            <a:r>
              <a:rPr lang="cs-CZ" altLang="cs-CZ" sz="1700" dirty="0">
                <a:solidFill>
                  <a:srgbClr val="212121"/>
                </a:solidFill>
                <a:latin typeface="+mj-lt"/>
              </a:rPr>
              <a:t> </a:t>
            </a:r>
            <a:r>
              <a:rPr lang="cs-CZ" altLang="cs-CZ" sz="1700" dirty="0" err="1">
                <a:solidFill>
                  <a:srgbClr val="212121"/>
                </a:solidFill>
                <a:latin typeface="+mj-lt"/>
              </a:rPr>
              <a:t>the</a:t>
            </a:r>
            <a:r>
              <a:rPr lang="cs-CZ" altLang="cs-CZ" sz="1700" dirty="0">
                <a:solidFill>
                  <a:srgbClr val="212121"/>
                </a:solidFill>
                <a:latin typeface="+mj-lt"/>
              </a:rPr>
              <a:t> </a:t>
            </a:r>
            <a:r>
              <a:rPr lang="cs-CZ" altLang="cs-CZ" sz="1700" dirty="0" err="1">
                <a:solidFill>
                  <a:srgbClr val="212121"/>
                </a:solidFill>
                <a:latin typeface="+mj-lt"/>
              </a:rPr>
              <a:t>school</a:t>
            </a:r>
            <a:r>
              <a:rPr lang="cs-CZ" altLang="cs-CZ" sz="1700" dirty="0">
                <a:solidFill>
                  <a:srgbClr val="212121"/>
                </a:solidFill>
                <a:latin typeface="+mj-lt"/>
              </a:rPr>
              <a:t> </a:t>
            </a:r>
            <a:r>
              <a:rPr lang="cs-CZ" altLang="cs-CZ" sz="1700" dirty="0" err="1">
                <a:solidFill>
                  <a:srgbClr val="212121"/>
                </a:solidFill>
                <a:latin typeface="+mj-lt"/>
              </a:rPr>
              <a:t>is</a:t>
            </a:r>
            <a:r>
              <a:rPr lang="cs-CZ" altLang="cs-CZ" sz="1700" dirty="0">
                <a:solidFill>
                  <a:srgbClr val="212121"/>
                </a:solidFill>
                <a:latin typeface="+mj-lt"/>
              </a:rPr>
              <a:t> </a:t>
            </a:r>
            <a:r>
              <a:rPr lang="cs-CZ" altLang="cs-CZ" sz="1700" dirty="0" err="1" smtClean="0">
                <a:solidFill>
                  <a:srgbClr val="212121"/>
                </a:solidFill>
                <a:latin typeface="+mj-lt"/>
              </a:rPr>
              <a:t>the</a:t>
            </a:r>
            <a:r>
              <a:rPr lang="cs-CZ" altLang="cs-CZ" sz="1700" dirty="0" smtClean="0">
                <a:solidFill>
                  <a:srgbClr val="212121"/>
                </a:solidFill>
                <a:latin typeface="+mj-lt"/>
              </a:rPr>
              <a:t> </a:t>
            </a:r>
            <a:r>
              <a:rPr lang="cs-CZ" altLang="cs-CZ" sz="1700" dirty="0" err="1">
                <a:solidFill>
                  <a:srgbClr val="212121"/>
                </a:solidFill>
                <a:latin typeface="+mj-lt"/>
              </a:rPr>
              <a:t>teacher</a:t>
            </a:r>
            <a:r>
              <a:rPr lang="cs-CZ" altLang="cs-CZ" sz="1700" dirty="0">
                <a:solidFill>
                  <a:srgbClr val="212121"/>
                </a:solidFill>
                <a:latin typeface="+mj-lt"/>
              </a:rPr>
              <a:t>, not a </a:t>
            </a:r>
            <a:r>
              <a:rPr lang="cs-CZ" altLang="cs-CZ" sz="1700" dirty="0" smtClean="0">
                <a:solidFill>
                  <a:srgbClr val="212121"/>
                </a:solidFill>
                <a:latin typeface="+mj-lt"/>
              </a:rPr>
              <a:t>pupil</a:t>
            </a:r>
          </a:p>
          <a:p>
            <a:r>
              <a:rPr lang="cs-CZ" altLang="cs-CZ" sz="1700" dirty="0" smtClean="0">
                <a:solidFill>
                  <a:srgbClr val="212121"/>
                </a:solidFill>
                <a:latin typeface="+mj-lt"/>
              </a:rPr>
              <a:t>H</a:t>
            </a:r>
            <a:r>
              <a:rPr lang="cs-CZ" altLang="cs-CZ" sz="1700" dirty="0">
                <a:solidFill>
                  <a:srgbClr val="212121"/>
                </a:solidFill>
                <a:latin typeface="+mj-lt"/>
              </a:rPr>
              <a:t>. </a:t>
            </a:r>
            <a:r>
              <a:rPr lang="cs-CZ" altLang="cs-CZ" sz="1700" dirty="0" err="1">
                <a:solidFill>
                  <a:srgbClr val="212121"/>
                </a:solidFill>
                <a:latin typeface="+mj-lt"/>
              </a:rPr>
              <a:t>Exclusion</a:t>
            </a:r>
            <a:r>
              <a:rPr lang="cs-CZ" altLang="cs-CZ" sz="1700" dirty="0">
                <a:solidFill>
                  <a:srgbClr val="212121"/>
                </a:solidFill>
                <a:latin typeface="+mj-lt"/>
              </a:rPr>
              <a:t> </a:t>
            </a:r>
            <a:r>
              <a:rPr lang="cs-CZ" altLang="cs-CZ" sz="1700" dirty="0" err="1">
                <a:solidFill>
                  <a:srgbClr val="212121"/>
                </a:solidFill>
                <a:latin typeface="+mj-lt"/>
              </a:rPr>
              <a:t>of</a:t>
            </a:r>
            <a:r>
              <a:rPr lang="cs-CZ" altLang="cs-CZ" sz="1700" dirty="0">
                <a:solidFill>
                  <a:srgbClr val="212121"/>
                </a:solidFill>
                <a:latin typeface="+mj-lt"/>
              </a:rPr>
              <a:t> </a:t>
            </a:r>
            <a:r>
              <a:rPr lang="cs-CZ" altLang="cs-CZ" sz="1700" dirty="0" err="1">
                <a:solidFill>
                  <a:srgbClr val="212121"/>
                </a:solidFill>
                <a:latin typeface="+mj-lt"/>
              </a:rPr>
              <a:t>mutual</a:t>
            </a:r>
            <a:r>
              <a:rPr lang="cs-CZ" altLang="cs-CZ" sz="1700" dirty="0">
                <a:solidFill>
                  <a:srgbClr val="212121"/>
                </a:solidFill>
                <a:latin typeface="+mj-lt"/>
              </a:rPr>
              <a:t> </a:t>
            </a:r>
            <a:r>
              <a:rPr lang="cs-CZ" altLang="cs-CZ" sz="1700" dirty="0" err="1">
                <a:solidFill>
                  <a:srgbClr val="212121"/>
                </a:solidFill>
                <a:latin typeface="+mj-lt"/>
              </a:rPr>
              <a:t>cooperation</a:t>
            </a:r>
            <a:r>
              <a:rPr lang="cs-CZ" altLang="cs-CZ" sz="1700" dirty="0">
                <a:solidFill>
                  <a:srgbClr val="212121"/>
                </a:solidFill>
                <a:latin typeface="+mj-lt"/>
              </a:rPr>
              <a:t> </a:t>
            </a:r>
            <a:endParaRPr lang="cs-CZ" altLang="cs-CZ" sz="1700" dirty="0" smtClean="0">
              <a:solidFill>
                <a:srgbClr val="212121"/>
              </a:solidFill>
              <a:latin typeface="+mj-lt"/>
            </a:endParaRPr>
          </a:p>
          <a:p>
            <a:r>
              <a:rPr lang="cs-CZ" altLang="cs-CZ" sz="1700" dirty="0" smtClean="0">
                <a:solidFill>
                  <a:srgbClr val="212121"/>
                </a:solidFill>
                <a:latin typeface="+mj-lt"/>
              </a:rPr>
              <a:t>CH</a:t>
            </a:r>
            <a:r>
              <a:rPr lang="cs-CZ" altLang="cs-CZ" sz="1700" dirty="0">
                <a:solidFill>
                  <a:srgbClr val="212121"/>
                </a:solidFill>
                <a:latin typeface="+mj-lt"/>
              </a:rPr>
              <a:t>. Non-</a:t>
            </a:r>
            <a:r>
              <a:rPr lang="cs-CZ" altLang="cs-CZ" sz="1700" dirty="0" err="1">
                <a:solidFill>
                  <a:srgbClr val="212121"/>
                </a:solidFill>
                <a:latin typeface="+mj-lt"/>
              </a:rPr>
              <a:t>satisfaction</a:t>
            </a:r>
            <a:r>
              <a:rPr lang="cs-CZ" altLang="cs-CZ" sz="1700" dirty="0">
                <a:solidFill>
                  <a:srgbClr val="212121"/>
                </a:solidFill>
                <a:latin typeface="+mj-lt"/>
              </a:rPr>
              <a:t> </a:t>
            </a:r>
            <a:r>
              <a:rPr lang="cs-CZ" altLang="cs-CZ" sz="1700" dirty="0" err="1">
                <a:solidFill>
                  <a:srgbClr val="212121"/>
                </a:solidFill>
                <a:latin typeface="+mj-lt"/>
              </a:rPr>
              <a:t>of</a:t>
            </a:r>
            <a:r>
              <a:rPr lang="cs-CZ" altLang="cs-CZ" sz="1700" dirty="0">
                <a:solidFill>
                  <a:srgbClr val="212121"/>
                </a:solidFill>
                <a:latin typeface="+mj-lt"/>
              </a:rPr>
              <a:t> </a:t>
            </a:r>
            <a:r>
              <a:rPr lang="cs-CZ" altLang="cs-CZ" sz="1700" dirty="0" err="1">
                <a:solidFill>
                  <a:srgbClr val="212121"/>
                </a:solidFill>
                <a:latin typeface="+mj-lt"/>
              </a:rPr>
              <a:t>pupil's</a:t>
            </a:r>
            <a:r>
              <a:rPr lang="cs-CZ" altLang="cs-CZ" sz="1700" dirty="0">
                <a:solidFill>
                  <a:srgbClr val="212121"/>
                </a:solidFill>
                <a:latin typeface="+mj-lt"/>
              </a:rPr>
              <a:t> </a:t>
            </a:r>
            <a:r>
              <a:rPr lang="cs-CZ" altLang="cs-CZ" sz="1700" dirty="0" err="1">
                <a:solidFill>
                  <a:srgbClr val="212121"/>
                </a:solidFill>
                <a:latin typeface="+mj-lt"/>
              </a:rPr>
              <a:t>needs</a:t>
            </a:r>
            <a:r>
              <a:rPr lang="cs-CZ" altLang="cs-CZ" sz="1700" dirty="0">
                <a:solidFill>
                  <a:schemeClr val="tx1"/>
                </a:solidFill>
                <a:latin typeface="+mj-lt"/>
              </a:rPr>
              <a:t> </a:t>
            </a:r>
          </a:p>
          <a:p>
            <a:endParaRPr lang="cs-CZ" altLang="cs-CZ" sz="2800" dirty="0">
              <a:solidFill>
                <a:schemeClr val="tx1"/>
              </a:solidFill>
              <a:latin typeface="+mj-lt"/>
            </a:endParaRPr>
          </a:p>
          <a:p>
            <a:endParaRPr lang="cs-CZ" dirty="0" smtClean="0"/>
          </a:p>
          <a:p>
            <a:endParaRPr lang="cs-CZ" altLang="cs-CZ" dirty="0"/>
          </a:p>
        </p:txBody>
      </p:sp>
      <p:sp>
        <p:nvSpPr>
          <p:cNvPr id="3"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smtClean="0">
              <a:ln>
                <a:noFill/>
              </a:ln>
              <a:solidFill>
                <a:schemeClr val="tx1"/>
              </a:solidFill>
              <a:effectLst/>
              <a:latin typeface="Arial" panose="020B0604020202020204" pitchFamily="34" charset="0"/>
            </a:endParaRPr>
          </a:p>
        </p:txBody>
      </p:sp>
      <p:pic>
        <p:nvPicPr>
          <p:cNvPr id="5" name="Obrázek 4" descr="Education history.jpg"/>
          <p:cNvPicPr>
            <a:picLocks noChangeAspect="1"/>
          </p:cNvPicPr>
          <p:nvPr/>
        </p:nvPicPr>
        <p:blipFill>
          <a:blip r:embed="rId2" cstate="print"/>
          <a:stretch>
            <a:fillRect/>
          </a:stretch>
        </p:blipFill>
        <p:spPr>
          <a:xfrm>
            <a:off x="7707184" y="2420886"/>
            <a:ext cx="3969994" cy="2633714"/>
          </a:xfrm>
          <a:prstGeom prst="rect">
            <a:avLst/>
          </a:prstGeom>
        </p:spPr>
      </p:pic>
    </p:spTree>
    <p:extLst>
      <p:ext uri="{BB962C8B-B14F-4D97-AF65-F5344CB8AC3E}">
        <p14:creationId xmlns:p14="http://schemas.microsoft.com/office/powerpoint/2010/main" val="2488796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sz="2800" b="1" dirty="0"/>
              <a:t>Ten</a:t>
            </a:r>
            <a:r>
              <a:rPr lang="en-US" altLang="cs-CZ" sz="2800" b="1" dirty="0"/>
              <a:t> Principles of Engaged Learning</a:t>
            </a:r>
            <a:endParaRPr lang="cs-CZ" altLang="cs-CZ" sz="2800" b="1" dirty="0"/>
          </a:p>
        </p:txBody>
      </p:sp>
      <p:sp>
        <p:nvSpPr>
          <p:cNvPr id="7171" name="Rectangle 3"/>
          <p:cNvSpPr>
            <a:spLocks noGrp="1" noChangeArrowheads="1"/>
          </p:cNvSpPr>
          <p:nvPr>
            <p:ph type="body" idx="1"/>
          </p:nvPr>
        </p:nvSpPr>
        <p:spPr/>
        <p:txBody>
          <a:bodyPr>
            <a:normAutofit lnSpcReduction="10000"/>
          </a:bodyPr>
          <a:lstStyle/>
          <a:p>
            <a:pPr eaLnBrk="1" hangingPunct="1">
              <a:lnSpc>
                <a:spcPct val="90000"/>
              </a:lnSpc>
            </a:pPr>
            <a:r>
              <a:rPr lang="en-US" altLang="cs-CZ" sz="2000" dirty="0"/>
              <a:t>1. Principle of independent thinking and collective cooperation</a:t>
            </a:r>
          </a:p>
          <a:p>
            <a:pPr eaLnBrk="1" hangingPunct="1">
              <a:lnSpc>
                <a:spcPct val="90000"/>
              </a:lnSpc>
            </a:pPr>
            <a:r>
              <a:rPr lang="en-US" altLang="cs-CZ" sz="2000" dirty="0"/>
              <a:t>2. Principle of involvement and responsibility for assigned tasks</a:t>
            </a:r>
          </a:p>
          <a:p>
            <a:pPr eaLnBrk="1" hangingPunct="1">
              <a:lnSpc>
                <a:spcPct val="90000"/>
              </a:lnSpc>
            </a:pPr>
            <a:r>
              <a:rPr lang="en-US" altLang="cs-CZ" sz="2000" dirty="0"/>
              <a:t>3. Principle </a:t>
            </a:r>
            <a:r>
              <a:rPr lang="en-US" altLang="cs-CZ" sz="2000" dirty="0" smtClean="0"/>
              <a:t>of </a:t>
            </a:r>
            <a:r>
              <a:rPr lang="en-US" altLang="cs-CZ" sz="2000" dirty="0"/>
              <a:t>application of positive motivation</a:t>
            </a:r>
          </a:p>
          <a:p>
            <a:pPr eaLnBrk="1" hangingPunct="1">
              <a:lnSpc>
                <a:spcPct val="90000"/>
              </a:lnSpc>
            </a:pPr>
            <a:r>
              <a:rPr lang="en-US" altLang="cs-CZ" sz="2000" dirty="0"/>
              <a:t>4. Principle of voluntary and conscious creative activity</a:t>
            </a:r>
          </a:p>
          <a:p>
            <a:pPr eaLnBrk="1" hangingPunct="1">
              <a:lnSpc>
                <a:spcPct val="90000"/>
              </a:lnSpc>
            </a:pPr>
            <a:r>
              <a:rPr lang="en-US" altLang="cs-CZ" sz="2000" dirty="0"/>
              <a:t>5. Principle </a:t>
            </a:r>
            <a:r>
              <a:rPr lang="en-US" altLang="cs-CZ" sz="2000" dirty="0" smtClean="0"/>
              <a:t>of understanding </a:t>
            </a:r>
            <a:r>
              <a:rPr lang="en-US" altLang="cs-CZ" sz="2000" dirty="0"/>
              <a:t>the curriculum for all pupils</a:t>
            </a:r>
          </a:p>
          <a:p>
            <a:pPr eaLnBrk="1" hangingPunct="1">
              <a:lnSpc>
                <a:spcPct val="90000"/>
              </a:lnSpc>
            </a:pPr>
            <a:r>
              <a:rPr lang="en-US" altLang="cs-CZ" sz="2000" dirty="0"/>
              <a:t>6. Principle of problem solving challenging tasks</a:t>
            </a:r>
          </a:p>
          <a:p>
            <a:pPr eaLnBrk="1" hangingPunct="1">
              <a:lnSpc>
                <a:spcPct val="90000"/>
              </a:lnSpc>
            </a:pPr>
            <a:r>
              <a:rPr lang="en-US" altLang="cs-CZ" sz="2000" dirty="0"/>
              <a:t>7</a:t>
            </a:r>
            <a:r>
              <a:rPr lang="cs-CZ" altLang="cs-CZ" sz="2000" dirty="0"/>
              <a:t>.</a:t>
            </a:r>
            <a:r>
              <a:rPr lang="en-US" altLang="cs-CZ" sz="2000" dirty="0"/>
              <a:t> Principle of respect for the personality</a:t>
            </a:r>
          </a:p>
          <a:p>
            <a:pPr eaLnBrk="1" hangingPunct="1">
              <a:lnSpc>
                <a:spcPct val="90000"/>
              </a:lnSpc>
            </a:pPr>
            <a:r>
              <a:rPr lang="en-US" altLang="cs-CZ" sz="2000" dirty="0"/>
              <a:t>8. Principle predominance of positive evaluation</a:t>
            </a:r>
          </a:p>
          <a:p>
            <a:pPr eaLnBrk="1" hangingPunct="1">
              <a:lnSpc>
                <a:spcPct val="90000"/>
              </a:lnSpc>
            </a:pPr>
            <a:r>
              <a:rPr lang="en-US" altLang="cs-CZ" sz="2000" dirty="0"/>
              <a:t>9. Principle </a:t>
            </a:r>
            <a:r>
              <a:rPr lang="en-US" altLang="cs-CZ" sz="2000" dirty="0" smtClean="0"/>
              <a:t>of  usage of unusual </a:t>
            </a:r>
            <a:r>
              <a:rPr lang="en-US" altLang="cs-CZ" sz="2000" dirty="0"/>
              <a:t>teaching situations</a:t>
            </a:r>
          </a:p>
          <a:p>
            <a:pPr eaLnBrk="1" hangingPunct="1">
              <a:lnSpc>
                <a:spcPct val="90000"/>
              </a:lnSpc>
            </a:pPr>
            <a:r>
              <a:rPr lang="en-US" altLang="cs-CZ" sz="2000" dirty="0"/>
              <a:t>10</a:t>
            </a:r>
            <a:r>
              <a:rPr lang="cs-CZ" altLang="cs-CZ" sz="2000" dirty="0"/>
              <a:t>.</a:t>
            </a:r>
            <a:r>
              <a:rPr lang="en-US" altLang="cs-CZ" sz="2000" dirty="0"/>
              <a:t> </a:t>
            </a:r>
            <a:r>
              <a:rPr lang="cs-CZ" altLang="cs-CZ" sz="2000" dirty="0"/>
              <a:t>P</a:t>
            </a:r>
            <a:r>
              <a:rPr lang="en-US" altLang="cs-CZ" sz="2000" dirty="0" err="1"/>
              <a:t>rinciple</a:t>
            </a:r>
            <a:r>
              <a:rPr lang="en-US" altLang="cs-CZ" sz="2000" dirty="0"/>
              <a:t> of an open system of education</a:t>
            </a:r>
            <a:r>
              <a:rPr lang="cs-CZ" altLang="cs-CZ" sz="2000" dirty="0"/>
              <a:t> (</a:t>
            </a:r>
            <a:r>
              <a:rPr lang="cs-CZ" altLang="cs-CZ" sz="2000" dirty="0" err="1"/>
              <a:t>Cervenka</a:t>
            </a:r>
            <a:r>
              <a:rPr lang="cs-CZ" altLang="cs-CZ" sz="2000" dirty="0"/>
              <a:t>, 1992)</a:t>
            </a:r>
          </a:p>
          <a:p>
            <a:pPr eaLnBrk="1" hangingPunct="1">
              <a:lnSpc>
                <a:spcPct val="90000"/>
              </a:lnSpc>
            </a:pPr>
            <a:endParaRPr lang="cs-CZ" altLang="cs-CZ" sz="2000" dirty="0"/>
          </a:p>
        </p:txBody>
      </p:sp>
    </p:spTree>
    <p:extLst>
      <p:ext uri="{BB962C8B-B14F-4D97-AF65-F5344CB8AC3E}">
        <p14:creationId xmlns:p14="http://schemas.microsoft.com/office/powerpoint/2010/main" val="4154398973"/>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1394</TotalTime>
  <Words>1510</Words>
  <Application>Microsoft Office PowerPoint</Application>
  <PresentationFormat>Širokoúhlá obrazovka</PresentationFormat>
  <Paragraphs>136</Paragraphs>
  <Slides>25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Times New Roman</vt:lpstr>
      <vt:lpstr>Trebuchet MS</vt:lpstr>
      <vt:lpstr>Wingdings</vt:lpstr>
      <vt:lpstr>Wingdings 3</vt:lpstr>
      <vt:lpstr>Faseta</vt:lpstr>
      <vt:lpstr>Engaged Learning in Czech Republic </vt:lpstr>
      <vt:lpstr>„ENGAGED“</vt:lpstr>
      <vt:lpstr>Why the method is called “engaged” learning?</vt:lpstr>
      <vt:lpstr>Founding of Engaged Learning</vt:lpstr>
      <vt:lpstr>Stanislav Červenka explains</vt:lpstr>
      <vt:lpstr>How did it start I.?</vt:lpstr>
      <vt:lpstr>How did it start II.?</vt:lpstr>
      <vt:lpstr>Engaged Learning Critize Traditional Education in these points</vt:lpstr>
      <vt:lpstr>Ten Principles of Engaged Learning</vt:lpstr>
      <vt:lpstr>Prezentace aplikace PowerPoint</vt:lpstr>
      <vt:lpstr>Prezentace aplikace PowerPoint</vt:lpstr>
      <vt:lpstr>Prezentace aplikace PowerPoint</vt:lpstr>
      <vt:lpstr>Prezentace aplikace PowerPoint</vt:lpstr>
      <vt:lpstr>How does Engaged Learning work I.</vt:lpstr>
      <vt:lpstr>How does Engaged Learning work II.</vt:lpstr>
      <vt:lpstr>Preparing teachers I.</vt:lpstr>
      <vt:lpstr>Preparing teachers II.</vt:lpstr>
      <vt:lpstr>Preparing teachers III.</vt:lpstr>
      <vt:lpstr>What is PAU (FEL) I.?</vt:lpstr>
      <vt:lpstr>What is PAU (FEL) II.?</vt:lpstr>
      <vt:lpstr>Červenka´s Papers (in CZ)</vt:lpstr>
      <vt:lpstr>Prezentace aplikace PowerPoint</vt:lpstr>
      <vt:lpstr>Back – up slides. MU</vt:lpstr>
      <vt:lpstr>Back – Up: Where to find more info about our University:</vt:lpstr>
      <vt:lpstr>Prezentace aplikace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Masaryk University</dc:title>
  <dc:creator>Pospisil</dc:creator>
  <cp:lastModifiedBy>Pospisil</cp:lastModifiedBy>
  <cp:revision>48</cp:revision>
  <dcterms:created xsi:type="dcterms:W3CDTF">2017-04-02T06:03:19Z</dcterms:created>
  <dcterms:modified xsi:type="dcterms:W3CDTF">2017-05-04T08:09:53Z</dcterms:modified>
</cp:coreProperties>
</file>