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7" r:id="rId5"/>
    <p:sldId id="268" r:id="rId6"/>
    <p:sldId id="259" r:id="rId7"/>
    <p:sldId id="262" r:id="rId8"/>
    <p:sldId id="271" r:id="rId9"/>
    <p:sldId id="261" r:id="rId10"/>
    <p:sldId id="264" r:id="rId11"/>
    <p:sldId id="265" r:id="rId12"/>
    <p:sldId id="269" r:id="rId13"/>
    <p:sldId id="27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174F9-45FF-4629-9774-8EFCA7B6B764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8BF2B-14DE-4B91-A209-3DCADB12C6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067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Vztahov a obsahová symetrie a asymetrie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973A9A5-CE60-4AF2-94CD-972639C0C60B}" type="slidenum">
              <a:rPr lang="cs-CZ" altLang="cs-CZ"/>
              <a:pPr eaLnBrk="1" hangingPunct="1"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2493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94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410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411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225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19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664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84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8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3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02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33D61-0A71-4797-A95D-E717B3887331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47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33D61-0A71-4797-A95D-E717B3887331}" type="datetimeFigureOut">
              <a:rPr lang="cs-CZ" smtClean="0"/>
              <a:t>7. 3. 2017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9A12D-6551-470E-844A-3CD03DE494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9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-113506"/>
            <a:ext cx="9144000" cy="2387600"/>
          </a:xfrm>
        </p:spPr>
        <p:txBody>
          <a:bodyPr/>
          <a:lstStyle/>
          <a:p>
            <a:r>
              <a:rPr lang="cs-CZ" dirty="0" smtClean="0"/>
              <a:t>Respektovat a být respektován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Výsledek obrázku pro respektovat a být respektová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5" y="2434107"/>
            <a:ext cx="23050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91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Tradiční: </a:t>
            </a:r>
            <a:r>
              <a:rPr lang="cs-CZ" dirty="0" smtClean="0"/>
              <a:t>Přestupek </a:t>
            </a:r>
            <a:r>
              <a:rPr lang="cs-CZ" dirty="0" smtClean="0">
                <a:sym typeface="Symbol" panose="05050102010706020507" pitchFamily="18" charset="2"/>
              </a:rPr>
              <a:t> </a:t>
            </a:r>
            <a:r>
              <a:rPr lang="cs-CZ" dirty="0" smtClean="0"/>
              <a:t>domluva 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 smtClean="0"/>
              <a:t> trest</a:t>
            </a:r>
          </a:p>
          <a:p>
            <a:pPr marL="0" indent="0">
              <a:buNone/>
            </a:pPr>
            <a:r>
              <a:rPr lang="cs-CZ" b="1" dirty="0" smtClean="0"/>
              <a:t>Alternativní: </a:t>
            </a:r>
            <a:r>
              <a:rPr lang="cs-CZ" dirty="0" smtClean="0"/>
              <a:t>Přestupek 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 smtClean="0"/>
              <a:t> spoluúčast 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 smtClean="0"/>
              <a:t> náprava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Věnovat se emocím (svým nebo emocím druhé strany</a:t>
            </a:r>
            <a:r>
              <a:rPr lang="cs-CZ" dirty="0" smtClean="0"/>
              <a:t>) + popsat situaci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Přizvat druhou stranu ke spoluúčasti na řešení situace a vést celý postup směrem k nápravě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Provést opatření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29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98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2051050" y="298450"/>
            <a:ext cx="8229600" cy="1143000"/>
          </a:xfrm>
        </p:spPr>
        <p:txBody>
          <a:bodyPr/>
          <a:lstStyle/>
          <a:p>
            <a:pPr algn="r" eaLnBrk="1" hangingPunct="1"/>
            <a:r>
              <a:rPr lang="cs-CZ" altLang="cs-CZ" smtClean="0"/>
              <a:t>Komunikace  a emoce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1590676" y="1844676"/>
            <a:ext cx="8969375" cy="452596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endParaRPr lang="cs-CZ" altLang="cs-CZ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/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/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/>
          </a:p>
          <a:p>
            <a:pPr marL="0" indent="0">
              <a:buNone/>
              <a:defRPr/>
            </a:pPr>
            <a:endParaRPr lang="cs-CZ" altLang="cs-CZ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cs-CZ" altLang="cs-CZ" sz="2400" b="1" dirty="0" smtClean="0">
                <a:solidFill>
                  <a:schemeClr val="accent6">
                    <a:lumMod val="75000"/>
                  </a:schemeClr>
                </a:solidFill>
              </a:rPr>
              <a:t>Já</a:t>
            </a:r>
            <a:r>
              <a:rPr lang="cs-CZ" altLang="cs-CZ" sz="2400" dirty="0" smtClean="0">
                <a:solidFill>
                  <a:schemeClr val="accent6">
                    <a:lumMod val="75000"/>
                  </a:schemeClr>
                </a:solidFill>
              </a:rPr>
              <a:t>-mluvím</a:t>
            </a:r>
            <a:r>
              <a:rPr lang="cs-CZ" altLang="cs-CZ" sz="2400" dirty="0">
                <a:solidFill>
                  <a:schemeClr val="accent6">
                    <a:lumMod val="75000"/>
                  </a:schemeClr>
                </a:solidFill>
              </a:rPr>
              <a:t>:   o sobě … o chování druhého … identitě, osobě druhého</a:t>
            </a:r>
          </a:p>
        </p:txBody>
      </p:sp>
      <p:cxnSp>
        <p:nvCxnSpPr>
          <p:cNvPr id="3" name="Přímá spojnice se šipkou 2"/>
          <p:cNvCxnSpPr/>
          <p:nvPr/>
        </p:nvCxnSpPr>
        <p:spPr>
          <a:xfrm flipV="1">
            <a:off x="3359150" y="1341439"/>
            <a:ext cx="0" cy="38877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>
            <a:off x="3359150" y="5229225"/>
            <a:ext cx="68405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2351089" y="179388"/>
            <a:ext cx="201612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Druhý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: míra naštvání se, emoce rostou</a:t>
            </a:r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3357564" y="1341439"/>
            <a:ext cx="6842125" cy="3887787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08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Rozum a emoce</a:t>
            </a:r>
          </a:p>
        </p:txBody>
      </p:sp>
      <p:sp>
        <p:nvSpPr>
          <p:cNvPr id="14339" name="Rectangle 43"/>
          <p:cNvSpPr>
            <a:spLocks noChangeArrowheads="1"/>
          </p:cNvSpPr>
          <p:nvPr/>
        </p:nvSpPr>
        <p:spPr bwMode="auto">
          <a:xfrm>
            <a:off x="1676401" y="-322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pic>
        <p:nvPicPr>
          <p:cNvPr id="14340" name="Picture 5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25601" y="1773238"/>
            <a:ext cx="9180513" cy="417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8" name="Obdélník 14347"/>
          <p:cNvSpPr/>
          <p:nvPr/>
        </p:nvSpPr>
        <p:spPr>
          <a:xfrm>
            <a:off x="1524001" y="5445126"/>
            <a:ext cx="5364163" cy="10080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14342" name="Picture 55" descr="http://nd04.jxs.cz/893/157/8939284dad_74672867_o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425" y="4595814"/>
            <a:ext cx="19050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57" descr="http://nd04.jxs.cz/893/157/8939284dad_74672867_o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4595814"/>
            <a:ext cx="19050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933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</a:t>
            </a:r>
            <a:r>
              <a:rPr lang="cs-CZ" dirty="0" err="1" smtClean="0"/>
              <a:t>RaBR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Nelze vychovávat autoritativně a pak očekávat, že se děti budou chovat demokraticky.</a:t>
            </a:r>
          </a:p>
          <a:p>
            <a:r>
              <a:rPr lang="cs-CZ" dirty="0" smtClean="0"/>
              <a:t>V průběhu života se naučíme různé návyky, které se týkají našeho myšlení a chování. Změnit je není zdaleka tak snadné, jako zařadit do svého slovníku věty, kterými se hlásíme k myšlence partnerského přístupu k dětem. </a:t>
            </a:r>
            <a:endParaRPr lang="cs-CZ" dirty="0"/>
          </a:p>
          <a:p>
            <a:r>
              <a:rPr lang="cs-CZ" dirty="0" smtClean="0"/>
              <a:t>Partnerský přístup k dětem je nejen možný ale i nutný, proto, aby z dětí vyrostli kompetentní a zodpovědní lidé, schopní řešit problémy současného světa. </a:t>
            </a:r>
          </a:p>
          <a:p>
            <a:r>
              <a:rPr lang="cs-CZ" dirty="0" smtClean="0"/>
              <a:t>Vymezování hranic považujeme ve výchově za naprosto nezbytné.</a:t>
            </a:r>
          </a:p>
          <a:p>
            <a:r>
              <a:rPr lang="cs-CZ" dirty="0" smtClean="0"/>
              <a:t>Rozdíl mezi autoritativní a demokratickou výchovou není v tom, že v první je vše dovoleno a v druhé převládá </a:t>
            </a:r>
            <a:r>
              <a:rPr lang="cs-CZ" dirty="0" smtClean="0"/>
              <a:t>omezení, </a:t>
            </a:r>
            <a:r>
              <a:rPr lang="cs-CZ" dirty="0" smtClean="0"/>
              <a:t>ale v tom jakým způsobem se stanovují pravidla…, zda se vytváří hranice s dětmi nebo pro děti.</a:t>
            </a:r>
          </a:p>
          <a:p>
            <a:r>
              <a:rPr lang="cs-CZ" dirty="0" smtClean="0"/>
              <a:t>Mocenský přístup se může skrývat i za milým chováním.</a:t>
            </a:r>
          </a:p>
        </p:txBody>
      </p:sp>
    </p:spTree>
    <p:extLst>
      <p:ext uri="{BB962C8B-B14F-4D97-AF65-F5344CB8AC3E}">
        <p14:creationId xmlns:p14="http://schemas.microsoft.com/office/powerpoint/2010/main" val="202591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9645" y="2250926"/>
            <a:ext cx="3817398" cy="279121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030" y="365125"/>
            <a:ext cx="5449855" cy="20701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258" y="4066785"/>
            <a:ext cx="3817398" cy="279121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197205" y="3420454"/>
            <a:ext cx="1647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 chyba </a:t>
            </a:r>
            <a:r>
              <a:rPr lang="cs-CZ" dirty="0" smtClean="0"/>
              <a:t>v učiteli?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79517" y="3420454"/>
            <a:ext cx="1647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Je chyba v žákovi?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000778" y="5322883"/>
            <a:ext cx="1687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Jde o problematickou interakci.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69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Symetrie a asymentrie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1992313" y="1412876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altLang="cs-CZ" dirty="0" smtClean="0"/>
              <a:t>Vztah základ všeho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dirty="0" smtClean="0"/>
              <a:t>Mluvím „na dítě“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dirty="0" smtClean="0"/>
              <a:t>Mluvím „s dítětem“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2400" dirty="0"/>
              <a:t>„Základní princip komunikace je založený na </a:t>
            </a:r>
            <a:r>
              <a:rPr lang="cs-CZ" sz="2400" dirty="0">
                <a:solidFill>
                  <a:srgbClr val="FF0000"/>
                </a:solidFill>
              </a:rPr>
              <a:t>vzájemném respektování se</a:t>
            </a:r>
            <a:r>
              <a:rPr lang="cs-CZ" sz="2400" dirty="0"/>
              <a:t>. Naše děti se pro nás stávají </a:t>
            </a:r>
            <a:r>
              <a:rPr lang="cs-CZ" sz="2400" dirty="0">
                <a:solidFill>
                  <a:srgbClr val="FF0000"/>
                </a:solidFill>
              </a:rPr>
              <a:t>rovnocennými partnery</a:t>
            </a:r>
            <a:r>
              <a:rPr lang="cs-CZ" sz="2400" dirty="0"/>
              <a:t>, i když </a:t>
            </a:r>
            <a:r>
              <a:rPr lang="cs-CZ" sz="2400" dirty="0">
                <a:solidFill>
                  <a:srgbClr val="FF0000"/>
                </a:solidFill>
              </a:rPr>
              <a:t>ne ve vyspělosti</a:t>
            </a:r>
            <a:r>
              <a:rPr lang="cs-CZ" sz="2400" dirty="0"/>
              <a:t>, schopnostech zkušenostech, ale ve schopnosti a možnosti </a:t>
            </a:r>
            <a:r>
              <a:rPr lang="cs-CZ" sz="2400" dirty="0">
                <a:solidFill>
                  <a:srgbClr val="FF0000"/>
                </a:solidFill>
              </a:rPr>
              <a:t>samostatného rozhodování </a:t>
            </a:r>
            <a:r>
              <a:rPr lang="cs-CZ" sz="2400" dirty="0"/>
              <a:t>se namísto podřízení se síle.“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 smtClean="0"/>
          </a:p>
        </p:txBody>
      </p:sp>
      <p:cxnSp>
        <p:nvCxnSpPr>
          <p:cNvPr id="4" name="Přímá spojnice se šipkou 3"/>
          <p:cNvCxnSpPr/>
          <p:nvPr/>
        </p:nvCxnSpPr>
        <p:spPr>
          <a:xfrm flipH="1">
            <a:off x="6404088" y="2019301"/>
            <a:ext cx="644525" cy="719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 flipV="1">
            <a:off x="6265974" y="1895476"/>
            <a:ext cx="62865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H="1">
            <a:off x="6073887" y="3460751"/>
            <a:ext cx="6588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6073888" y="3749676"/>
            <a:ext cx="6445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66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Symetrie a asymentrie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1992313" y="1628775"/>
            <a:ext cx="8229600" cy="5113338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altLang="cs-CZ" dirty="0" smtClean="0"/>
              <a:t>Proč jsi to udělal?</a:t>
            </a:r>
          </a:p>
          <a:p>
            <a:pPr marL="0" indent="0">
              <a:buNone/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Vaše příklady…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/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cs-CZ" altLang="cs-CZ" dirty="0" smtClean="0"/>
              <a:t>Co se stalo? Jak se to stalo?</a:t>
            </a:r>
          </a:p>
          <a:p>
            <a:pPr marL="0" indent="0">
              <a:buNone/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Vaše příklady…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cs-CZ" altLang="cs-CZ" dirty="0" smtClean="0"/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7896226" y="4149725"/>
            <a:ext cx="6588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7896226" y="4438650"/>
            <a:ext cx="6445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>
            <a:off x="7956551" y="1824039"/>
            <a:ext cx="644525" cy="7191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V="1">
            <a:off x="7818438" y="1700213"/>
            <a:ext cx="62865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78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Mluvíme , mluvíme a ono to nefunguje…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229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Ty zase (vždycky, nikdy, pořád)…! Kdybys aspoň…!</a:t>
            </a:r>
          </a:p>
          <a:p>
            <a:r>
              <a:rPr lang="cs-CZ" dirty="0" smtClean="0"/>
              <a:t>Měla bys sis uvědomit, že… (poučování, vysvětlování, moralizování)</a:t>
            </a:r>
          </a:p>
          <a:p>
            <a:r>
              <a:rPr lang="cs-CZ" dirty="0" smtClean="0"/>
              <a:t>Tohle jsi udělal/a špatně! (kritika, zaměření na chyb)</a:t>
            </a:r>
          </a:p>
          <a:p>
            <a:r>
              <a:rPr lang="cs-CZ" dirty="0" smtClean="0"/>
              <a:t>Já (někdo) kvůli tobě… (lamentace, citové vydírání)</a:t>
            </a:r>
          </a:p>
          <a:p>
            <a:r>
              <a:rPr lang="cs-CZ" dirty="0" smtClean="0"/>
              <a:t>Nedělej to, nebo se ti stane…! (zákazy, varování)</a:t>
            </a:r>
          </a:p>
          <a:p>
            <a:r>
              <a:rPr lang="cs-CZ" dirty="0" smtClean="0"/>
              <a:t>Z tebe jednou vyroste… (negativní scénáře, proroctví,…)</a:t>
            </a:r>
          </a:p>
          <a:p>
            <a:r>
              <a:rPr lang="cs-CZ" dirty="0" smtClean="0"/>
              <a:t>On je takový (nálepkování)</a:t>
            </a:r>
          </a:p>
          <a:p>
            <a:r>
              <a:rPr lang="cs-CZ" dirty="0" smtClean="0"/>
              <a:t>Okamžitě běž a udělej…! (příkazy)</a:t>
            </a:r>
          </a:p>
          <a:p>
            <a:r>
              <a:rPr lang="cs-CZ" dirty="0" smtClean="0"/>
              <a:t>Přestaň…, nebo…! Běda, jestli…! (vyhrožování)</a:t>
            </a:r>
          </a:p>
          <a:p>
            <a:r>
              <a:rPr lang="cs-CZ" dirty="0" smtClean="0"/>
              <a:t>Křik</a:t>
            </a:r>
          </a:p>
          <a:p>
            <a:r>
              <a:rPr lang="cs-CZ" dirty="0" smtClean="0"/>
              <a:t>Podívej se na…, vezmi si příklad z… (srovnávání)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32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Najděte problémová slova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Zase sis neuklidila to školní oblečení! Kdo se má pořád na ty roztahaný ponožky a trička dívat!</a:t>
            </a:r>
          </a:p>
          <a:p>
            <a:r>
              <a:rPr lang="cs-CZ" dirty="0" smtClean="0"/>
              <a:t>Kolikrát jsem ti už říkala, že bez pravidelné přípravy na </a:t>
            </a:r>
            <a:r>
              <a:rPr lang="cs-CZ" dirty="0" err="1" smtClean="0"/>
              <a:t>byučování</a:t>
            </a:r>
            <a:r>
              <a:rPr lang="cs-CZ" dirty="0" smtClean="0"/>
              <a:t> nemůžeš mít opravdu dobré výsledky…</a:t>
            </a:r>
          </a:p>
          <a:p>
            <a:r>
              <a:rPr lang="cs-CZ" dirty="0" smtClean="0"/>
              <a:t>Tohle cvičení jsi tedy dost zvoral, máš tam jednu chybu </a:t>
            </a:r>
            <a:r>
              <a:rPr lang="cs-CZ" dirty="0" err="1" smtClean="0"/>
              <a:t>vedel</a:t>
            </a:r>
            <a:r>
              <a:rPr lang="cs-CZ" dirty="0" smtClean="0"/>
              <a:t> druhé</a:t>
            </a:r>
          </a:p>
          <a:p>
            <a:r>
              <a:rPr lang="cs-CZ" dirty="0" smtClean="0"/>
              <a:t>Zase mě z tebe rozbolela hlava…</a:t>
            </a:r>
          </a:p>
          <a:p>
            <a:r>
              <a:rPr lang="cs-CZ" dirty="0" smtClean="0"/>
              <a:t>Nelítej po chodbě, uklouzneš a zlomíš si nohu nebo někoho porazíš</a:t>
            </a:r>
          </a:p>
          <a:p>
            <a:r>
              <a:rPr lang="cs-CZ" dirty="0" smtClean="0"/>
              <a:t>Filip je počítačový maniak, nic jiného jej nezajímá</a:t>
            </a:r>
          </a:p>
          <a:p>
            <a:r>
              <a:rPr lang="cs-CZ" dirty="0" smtClean="0"/>
              <a:t>To je taková hodná a poslušná holčička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24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Paní učitelka v 5. třídě říká: </a:t>
            </a:r>
            <a:r>
              <a:rPr lang="cs-CZ" i="1" dirty="0"/>
              <a:t>Posbírejte ten binec, co máte na zemi.</a:t>
            </a:r>
          </a:p>
          <a:p>
            <a:pPr marL="0" indent="0">
              <a:buNone/>
            </a:pPr>
            <a:r>
              <a:rPr lang="cs-CZ" i="1" dirty="0"/>
              <a:t>Rychle... Dáme si na začátek prověrku. To jsem zvědavá, jak se vytáhnete,</a:t>
            </a:r>
          </a:p>
          <a:p>
            <a:pPr marL="0" indent="0">
              <a:buNone/>
            </a:pPr>
            <a:r>
              <a:rPr lang="pl-PL" i="1" dirty="0"/>
              <a:t>posledně to za moc nestálo.</a:t>
            </a:r>
          </a:p>
          <a:p>
            <a:pPr marL="0" indent="0">
              <a:buNone/>
            </a:pPr>
            <a:r>
              <a:rPr lang="cs-CZ" b="1" dirty="0"/>
              <a:t>Děti začnou protestovat: </a:t>
            </a:r>
            <a:r>
              <a:rPr lang="cs-CZ" i="1" dirty="0"/>
              <a:t>Já jsem tam ty papírky nenaházela, paní</a:t>
            </a:r>
          </a:p>
          <a:p>
            <a:pPr marL="0" indent="0">
              <a:buNone/>
            </a:pPr>
            <a:r>
              <a:rPr lang="pl-PL" i="1" dirty="0"/>
              <a:t>učitelko. To je nespravedlivý, abych po někom uklízela. Ať to uklidí ten, kdo ten</a:t>
            </a:r>
          </a:p>
          <a:p>
            <a:pPr marL="0" indent="0">
              <a:buNone/>
            </a:pPr>
            <a:r>
              <a:rPr lang="cs-CZ" i="1" dirty="0"/>
              <a:t>nepořádek udělal!</a:t>
            </a:r>
          </a:p>
          <a:p>
            <a:pPr marL="0" indent="0">
              <a:buNone/>
            </a:pPr>
            <a:r>
              <a:rPr lang="cs-CZ" b="1" dirty="0"/>
              <a:t>Paní učitelka vidí, jak drahocenný čas plyne, a zesiluje hlas: </a:t>
            </a:r>
            <a:r>
              <a:rPr lang="cs-CZ" i="1" dirty="0"/>
              <a:t>Neodmlouvejte</a:t>
            </a:r>
          </a:p>
          <a:p>
            <a:pPr marL="0" indent="0">
              <a:buNone/>
            </a:pPr>
            <a:r>
              <a:rPr lang="cs-CZ" i="1" dirty="0"/>
              <a:t>a okamžitě začněte sbírat! Jestli budete zdržovat a nestihneme probrat</a:t>
            </a:r>
          </a:p>
          <a:p>
            <a:pPr marL="0" indent="0">
              <a:buNone/>
            </a:pPr>
            <a:r>
              <a:rPr lang="pt-BR" i="1" dirty="0"/>
              <a:t>látku, dostanete domácí úkol navíc.</a:t>
            </a:r>
          </a:p>
          <a:p>
            <a:pPr marL="0" indent="0">
              <a:buNone/>
            </a:pPr>
            <a:r>
              <a:rPr lang="cs-CZ" dirty="0"/>
              <a:t>Některé děti sbírají, jiné se baví a smějí se, dvě děti se snaží učitelku</a:t>
            </a:r>
          </a:p>
          <a:p>
            <a:pPr marL="0" indent="0">
              <a:buNone/>
            </a:pPr>
            <a:r>
              <a:rPr lang="cs-CZ" dirty="0"/>
              <a:t>přesvědčit, aby dnes prověrka nebyla, jeden chlapec sedí zamračeně se </a:t>
            </a:r>
            <a:r>
              <a:rPr lang="cs-CZ" dirty="0" smtClean="0"/>
              <a:t>založenýma rukama</a:t>
            </a:r>
            <a:r>
              <a:rPr lang="cs-CZ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48491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/>
          <a:lstStyle/>
          <a:p>
            <a:r>
              <a:rPr lang="cs-CZ" dirty="0" smtClean="0"/>
              <a:t>Mozek a proč je to neefektivní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402681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Všechny podněty mozek zpracovává, zda jsou ohrožující nebo ne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Pokud je podnět rozpoznaný jako  A) bezpečný, tak nasazuje kritérium zda je informace B) smysluplná.</a:t>
            </a:r>
          </a:p>
          <a:p>
            <a:pPr marL="0" indent="0">
              <a:buNone/>
            </a:pPr>
            <a:r>
              <a:rPr lang="cs-CZ" dirty="0" smtClean="0"/>
              <a:t>Jak formulovat zprávu tak, aby dodržovala tyto pravidla…</a:t>
            </a:r>
            <a:endParaRPr lang="cs-CZ" dirty="0"/>
          </a:p>
        </p:txBody>
      </p:sp>
      <p:pic>
        <p:nvPicPr>
          <p:cNvPr id="1028" name="Picture 4" descr="Související obr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0"/>
            <a:ext cx="3048000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74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711</Words>
  <Application>Microsoft Office PowerPoint</Application>
  <PresentationFormat>Širokoúhlá obrazovka</PresentationFormat>
  <Paragraphs>80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Motiv Office</vt:lpstr>
      <vt:lpstr>Respektovat a být respektován</vt:lpstr>
      <vt:lpstr>Předpoklady RaBR</vt:lpstr>
      <vt:lpstr>Prezentace aplikace PowerPoint</vt:lpstr>
      <vt:lpstr>Symetrie a asymentrie</vt:lpstr>
      <vt:lpstr>Symetrie a asymentrie</vt:lpstr>
      <vt:lpstr>Mluvíme , mluvíme a ono to nefunguje…</vt:lpstr>
      <vt:lpstr>Najděte problémová slova</vt:lpstr>
      <vt:lpstr>Prezentace aplikace PowerPoint</vt:lpstr>
      <vt:lpstr>Mozek a proč je to neefektivní </vt:lpstr>
      <vt:lpstr>Prezentace aplikace PowerPoint</vt:lpstr>
      <vt:lpstr>Prezentace aplikace PowerPoint</vt:lpstr>
      <vt:lpstr>Komunikace  a emoce</vt:lpstr>
      <vt:lpstr>Rozum a emoce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Nehyba</dc:creator>
  <cp:lastModifiedBy>Nehyba</cp:lastModifiedBy>
  <cp:revision>15</cp:revision>
  <dcterms:created xsi:type="dcterms:W3CDTF">2015-10-12T11:03:29Z</dcterms:created>
  <dcterms:modified xsi:type="dcterms:W3CDTF">2017-03-07T06:41:15Z</dcterms:modified>
</cp:coreProperties>
</file>