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68" r:id="rId4"/>
    <p:sldId id="269" r:id="rId5"/>
    <p:sldId id="273" r:id="rId6"/>
    <p:sldId id="264" r:id="rId7"/>
    <p:sldId id="260" r:id="rId8"/>
    <p:sldId id="265" r:id="rId9"/>
    <p:sldId id="261" r:id="rId10"/>
    <p:sldId id="262" r:id="rId11"/>
    <p:sldId id="263" r:id="rId12"/>
    <p:sldId id="271" r:id="rId13"/>
    <p:sldId id="272" r:id="rId14"/>
    <p:sldId id="258" r:id="rId15"/>
    <p:sldId id="274" r:id="rId16"/>
    <p:sldId id="257" r:id="rId17"/>
    <p:sldId id="275" r:id="rId18"/>
    <p:sldId id="259" r:id="rId1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64FE0633-0F8B-4482-A8D2-12E4477CDDAC}" type="datetimeFigureOut">
              <a:rPr lang="cs-CZ" smtClean="0"/>
              <a:t>13. 3. 2017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F1A8862-6B89-455A-882B-DBB491CFA8DD}" type="slidenum">
              <a:rPr lang="cs-CZ" smtClean="0"/>
              <a:t>‹#›</a:t>
            </a:fld>
            <a:endParaRPr lang="cs-CZ"/>
          </a:p>
        </p:txBody>
      </p:sp>
    </p:spTree>
    <p:extLst>
      <p:ext uri="{BB962C8B-B14F-4D97-AF65-F5344CB8AC3E}">
        <p14:creationId xmlns:p14="http://schemas.microsoft.com/office/powerpoint/2010/main" val="4072595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4FE0633-0F8B-4482-A8D2-12E4477CDDAC}" type="datetimeFigureOut">
              <a:rPr lang="cs-CZ" smtClean="0"/>
              <a:t>13. 3. 2017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F1A8862-6B89-455A-882B-DBB491CFA8DD}" type="slidenum">
              <a:rPr lang="cs-CZ" smtClean="0"/>
              <a:t>‹#›</a:t>
            </a:fld>
            <a:endParaRPr lang="cs-CZ"/>
          </a:p>
        </p:txBody>
      </p:sp>
    </p:spTree>
    <p:extLst>
      <p:ext uri="{BB962C8B-B14F-4D97-AF65-F5344CB8AC3E}">
        <p14:creationId xmlns:p14="http://schemas.microsoft.com/office/powerpoint/2010/main" val="1072004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4FE0633-0F8B-4482-A8D2-12E4477CDDAC}" type="datetimeFigureOut">
              <a:rPr lang="cs-CZ" smtClean="0"/>
              <a:t>13. 3. 2017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F1A8862-6B89-455A-882B-DBB491CFA8DD}" type="slidenum">
              <a:rPr lang="cs-CZ" smtClean="0"/>
              <a:t>‹#›</a:t>
            </a:fld>
            <a:endParaRPr lang="cs-CZ"/>
          </a:p>
        </p:txBody>
      </p:sp>
    </p:spTree>
    <p:extLst>
      <p:ext uri="{BB962C8B-B14F-4D97-AF65-F5344CB8AC3E}">
        <p14:creationId xmlns:p14="http://schemas.microsoft.com/office/powerpoint/2010/main" val="2436304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4FE0633-0F8B-4482-A8D2-12E4477CDDAC}" type="datetimeFigureOut">
              <a:rPr lang="cs-CZ" smtClean="0"/>
              <a:t>13. 3. 2017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F1A8862-6B89-455A-882B-DBB491CFA8DD}" type="slidenum">
              <a:rPr lang="cs-CZ" smtClean="0"/>
              <a:t>‹#›</a:t>
            </a:fld>
            <a:endParaRPr lang="cs-CZ"/>
          </a:p>
        </p:txBody>
      </p:sp>
    </p:spTree>
    <p:extLst>
      <p:ext uri="{BB962C8B-B14F-4D97-AF65-F5344CB8AC3E}">
        <p14:creationId xmlns:p14="http://schemas.microsoft.com/office/powerpoint/2010/main" val="2776970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64FE0633-0F8B-4482-A8D2-12E4477CDDAC}" type="datetimeFigureOut">
              <a:rPr lang="cs-CZ" smtClean="0"/>
              <a:t>13. 3. 2017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F1A8862-6B89-455A-882B-DBB491CFA8DD}" type="slidenum">
              <a:rPr lang="cs-CZ" smtClean="0"/>
              <a:t>‹#›</a:t>
            </a:fld>
            <a:endParaRPr lang="cs-CZ"/>
          </a:p>
        </p:txBody>
      </p:sp>
    </p:spTree>
    <p:extLst>
      <p:ext uri="{BB962C8B-B14F-4D97-AF65-F5344CB8AC3E}">
        <p14:creationId xmlns:p14="http://schemas.microsoft.com/office/powerpoint/2010/main" val="150236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64FE0633-0F8B-4482-A8D2-12E4477CDDAC}" type="datetimeFigureOut">
              <a:rPr lang="cs-CZ" smtClean="0"/>
              <a:t>13. 3. 2017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F1A8862-6B89-455A-882B-DBB491CFA8DD}" type="slidenum">
              <a:rPr lang="cs-CZ" smtClean="0"/>
              <a:t>‹#›</a:t>
            </a:fld>
            <a:endParaRPr lang="cs-CZ"/>
          </a:p>
        </p:txBody>
      </p:sp>
    </p:spTree>
    <p:extLst>
      <p:ext uri="{BB962C8B-B14F-4D97-AF65-F5344CB8AC3E}">
        <p14:creationId xmlns:p14="http://schemas.microsoft.com/office/powerpoint/2010/main" val="3867490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64FE0633-0F8B-4482-A8D2-12E4477CDDAC}" type="datetimeFigureOut">
              <a:rPr lang="cs-CZ" smtClean="0"/>
              <a:t>13. 3. 2017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F1A8862-6B89-455A-882B-DBB491CFA8DD}" type="slidenum">
              <a:rPr lang="cs-CZ" smtClean="0"/>
              <a:t>‹#›</a:t>
            </a:fld>
            <a:endParaRPr lang="cs-CZ"/>
          </a:p>
        </p:txBody>
      </p:sp>
    </p:spTree>
    <p:extLst>
      <p:ext uri="{BB962C8B-B14F-4D97-AF65-F5344CB8AC3E}">
        <p14:creationId xmlns:p14="http://schemas.microsoft.com/office/powerpoint/2010/main" val="816337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64FE0633-0F8B-4482-A8D2-12E4477CDDAC}" type="datetimeFigureOut">
              <a:rPr lang="cs-CZ" smtClean="0"/>
              <a:t>13. 3. 2017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F1A8862-6B89-455A-882B-DBB491CFA8DD}" type="slidenum">
              <a:rPr lang="cs-CZ" smtClean="0"/>
              <a:t>‹#›</a:t>
            </a:fld>
            <a:endParaRPr lang="cs-CZ"/>
          </a:p>
        </p:txBody>
      </p:sp>
    </p:spTree>
    <p:extLst>
      <p:ext uri="{BB962C8B-B14F-4D97-AF65-F5344CB8AC3E}">
        <p14:creationId xmlns:p14="http://schemas.microsoft.com/office/powerpoint/2010/main" val="1621273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4FE0633-0F8B-4482-A8D2-12E4477CDDAC}" type="datetimeFigureOut">
              <a:rPr lang="cs-CZ" smtClean="0"/>
              <a:t>13. 3. 2017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F1A8862-6B89-455A-882B-DBB491CFA8DD}" type="slidenum">
              <a:rPr lang="cs-CZ" smtClean="0"/>
              <a:t>‹#›</a:t>
            </a:fld>
            <a:endParaRPr lang="cs-CZ"/>
          </a:p>
        </p:txBody>
      </p:sp>
    </p:spTree>
    <p:extLst>
      <p:ext uri="{BB962C8B-B14F-4D97-AF65-F5344CB8AC3E}">
        <p14:creationId xmlns:p14="http://schemas.microsoft.com/office/powerpoint/2010/main" val="264410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64FE0633-0F8B-4482-A8D2-12E4477CDDAC}" type="datetimeFigureOut">
              <a:rPr lang="cs-CZ" smtClean="0"/>
              <a:t>13. 3. 2017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F1A8862-6B89-455A-882B-DBB491CFA8DD}" type="slidenum">
              <a:rPr lang="cs-CZ" smtClean="0"/>
              <a:t>‹#›</a:t>
            </a:fld>
            <a:endParaRPr lang="cs-CZ"/>
          </a:p>
        </p:txBody>
      </p:sp>
    </p:spTree>
    <p:extLst>
      <p:ext uri="{BB962C8B-B14F-4D97-AF65-F5344CB8AC3E}">
        <p14:creationId xmlns:p14="http://schemas.microsoft.com/office/powerpoint/2010/main" val="2681851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64FE0633-0F8B-4482-A8D2-12E4477CDDAC}" type="datetimeFigureOut">
              <a:rPr lang="cs-CZ" smtClean="0"/>
              <a:t>13. 3. 2017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F1A8862-6B89-455A-882B-DBB491CFA8DD}" type="slidenum">
              <a:rPr lang="cs-CZ" smtClean="0"/>
              <a:t>‹#›</a:t>
            </a:fld>
            <a:endParaRPr lang="cs-CZ"/>
          </a:p>
        </p:txBody>
      </p:sp>
    </p:spTree>
    <p:extLst>
      <p:ext uri="{BB962C8B-B14F-4D97-AF65-F5344CB8AC3E}">
        <p14:creationId xmlns:p14="http://schemas.microsoft.com/office/powerpoint/2010/main" val="2356995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FE0633-0F8B-4482-A8D2-12E4477CDDAC}" type="datetimeFigureOut">
              <a:rPr lang="cs-CZ" smtClean="0"/>
              <a:t>13. 3. 2017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1A8862-6B89-455A-882B-DBB491CFA8DD}" type="slidenum">
              <a:rPr lang="cs-CZ" smtClean="0"/>
              <a:t>‹#›</a:t>
            </a:fld>
            <a:endParaRPr lang="cs-CZ"/>
          </a:p>
        </p:txBody>
      </p:sp>
    </p:spTree>
    <p:extLst>
      <p:ext uri="{BB962C8B-B14F-4D97-AF65-F5344CB8AC3E}">
        <p14:creationId xmlns:p14="http://schemas.microsoft.com/office/powerpoint/2010/main" val="19146191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wXI511DBJnY"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youtube.com/watch?v=UeWgjPxdexc"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Clinical_psychology" TargetMode="External"/><Relationship Id="rId7" Type="http://schemas.openxmlformats.org/officeDocument/2006/relationships/image" Target="../media/image1.jpeg"/><Relationship Id="rId2" Type="http://schemas.openxmlformats.org/officeDocument/2006/relationships/hyperlink" Target="https://en.wikipedia.org/wiki/Doctor_of_Philosophy" TargetMode="External"/><Relationship Id="rId1" Type="http://schemas.openxmlformats.org/officeDocument/2006/relationships/slideLayout" Target="../slideLayouts/slideLayout2.xml"/><Relationship Id="rId6" Type="http://schemas.openxmlformats.org/officeDocument/2006/relationships/hyperlink" Target="https://en.wikipedia.org/wiki/Marshall_Rosenberg#cite_note-2" TargetMode="External"/><Relationship Id="rId5" Type="http://schemas.openxmlformats.org/officeDocument/2006/relationships/hyperlink" Target="https://en.wikipedia.org/wiki/Carl_Rogers" TargetMode="External"/><Relationship Id="rId4" Type="http://schemas.openxmlformats.org/officeDocument/2006/relationships/hyperlink" Target="https://en.wikipedia.org/wiki/University_of_Wisconsin%E2%80%93Madison"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nenasilnakomunikace.com/author/ondras/"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Nenásilná komunikace </a:t>
            </a:r>
            <a:endParaRPr lang="cs-CZ" dirty="0"/>
          </a:p>
        </p:txBody>
      </p:sp>
      <p:sp>
        <p:nvSpPr>
          <p:cNvPr id="3" name="Podnadpis 2"/>
          <p:cNvSpPr>
            <a:spLocks noGrp="1"/>
          </p:cNvSpPr>
          <p:nvPr>
            <p:ph type="subTitle" idx="1"/>
          </p:nvPr>
        </p:nvSpPr>
        <p:spPr/>
        <p:txBody>
          <a:bodyPr/>
          <a:lstStyle/>
          <a:p>
            <a:r>
              <a:rPr lang="cs-CZ" dirty="0" err="1" smtClean="0"/>
              <a:t>Marshall</a:t>
            </a:r>
            <a:r>
              <a:rPr lang="cs-CZ" dirty="0" smtClean="0"/>
              <a:t> Rosenberg</a:t>
            </a:r>
            <a:endParaRPr lang="cs-CZ" dirty="0"/>
          </a:p>
        </p:txBody>
      </p:sp>
    </p:spTree>
    <p:extLst>
      <p:ext uri="{BB962C8B-B14F-4D97-AF65-F5344CB8AC3E}">
        <p14:creationId xmlns:p14="http://schemas.microsoft.com/office/powerpoint/2010/main" val="4037511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Pozorování nebo </a:t>
            </a:r>
            <a:r>
              <a:rPr lang="cs-CZ" dirty="0" smtClean="0">
                <a:solidFill>
                  <a:schemeClr val="accent2">
                    <a:lumMod val="75000"/>
                  </a:schemeClr>
                </a:solidFill>
              </a:rPr>
              <a:t>hodnocení</a:t>
            </a:r>
            <a:r>
              <a:rPr lang="cs-CZ" dirty="0" smtClean="0"/>
              <a:t>?</a:t>
            </a:r>
            <a:endParaRPr lang="cs-CZ" dirty="0"/>
          </a:p>
        </p:txBody>
      </p:sp>
      <p:sp>
        <p:nvSpPr>
          <p:cNvPr id="3" name="Zástupný symbol pro obsah 2"/>
          <p:cNvSpPr>
            <a:spLocks noGrp="1"/>
          </p:cNvSpPr>
          <p:nvPr>
            <p:ph idx="1"/>
          </p:nvPr>
        </p:nvSpPr>
        <p:spPr/>
        <p:txBody>
          <a:bodyPr>
            <a:normAutofit fontScale="92500" lnSpcReduction="20000"/>
          </a:bodyPr>
          <a:lstStyle/>
          <a:p>
            <a:r>
              <a:rPr lang="cs-CZ" b="0" i="0" dirty="0" smtClean="0">
                <a:solidFill>
                  <a:schemeClr val="accent2">
                    <a:lumMod val="75000"/>
                  </a:schemeClr>
                </a:solidFill>
                <a:effectLst/>
                <a:latin typeface="HelveticaNeue"/>
              </a:rPr>
              <a:t>Honza byl na mě včera bezdůvodně naštvaný</a:t>
            </a:r>
          </a:p>
          <a:p>
            <a:r>
              <a:rPr lang="cs-CZ" b="0" i="0" dirty="0" smtClean="0">
                <a:solidFill>
                  <a:srgbClr val="3B3835"/>
                </a:solidFill>
                <a:effectLst/>
                <a:latin typeface="HelveticaNeue"/>
              </a:rPr>
              <a:t>Včera večer si Natálka při televizi kousala nehty.</a:t>
            </a:r>
          </a:p>
          <a:p>
            <a:r>
              <a:rPr lang="cs-CZ" b="0" i="0" dirty="0" smtClean="0">
                <a:solidFill>
                  <a:srgbClr val="3B3835"/>
                </a:solidFill>
                <a:effectLst/>
                <a:latin typeface="HelveticaNeue"/>
              </a:rPr>
              <a:t>Robert se mě včera na poradě nezeptal na názor. </a:t>
            </a:r>
          </a:p>
          <a:p>
            <a:r>
              <a:rPr lang="cs-CZ" b="0" i="0" dirty="0" smtClean="0">
                <a:solidFill>
                  <a:schemeClr val="accent2">
                    <a:lumMod val="75000"/>
                  </a:schemeClr>
                </a:solidFill>
                <a:effectLst/>
                <a:latin typeface="HelveticaNeue"/>
              </a:rPr>
              <a:t>Můj otec je hodný člověk. </a:t>
            </a:r>
          </a:p>
          <a:p>
            <a:r>
              <a:rPr lang="cs-CZ" b="0" i="0" dirty="0" smtClean="0">
                <a:solidFill>
                  <a:schemeClr val="accent2">
                    <a:lumMod val="75000"/>
                  </a:schemeClr>
                </a:solidFill>
                <a:effectLst/>
                <a:latin typeface="HelveticaNeue"/>
              </a:rPr>
              <a:t>Andula příliš pracuje. </a:t>
            </a:r>
          </a:p>
          <a:p>
            <a:r>
              <a:rPr lang="cs-CZ" b="0" i="0" dirty="0" smtClean="0">
                <a:solidFill>
                  <a:schemeClr val="accent2">
                    <a:lumMod val="75000"/>
                  </a:schemeClr>
                </a:solidFill>
                <a:effectLst/>
                <a:latin typeface="HelveticaNeue"/>
              </a:rPr>
              <a:t>Jindra je agresivní. </a:t>
            </a:r>
          </a:p>
          <a:p>
            <a:r>
              <a:rPr lang="cs-CZ" b="0" i="0" dirty="0" smtClean="0">
                <a:solidFill>
                  <a:srgbClr val="3B3835"/>
                </a:solidFill>
                <a:effectLst/>
                <a:latin typeface="HelveticaNeue"/>
              </a:rPr>
              <a:t>Petra byla tento týden denně první na řadě. </a:t>
            </a:r>
          </a:p>
          <a:p>
            <a:r>
              <a:rPr lang="cs-CZ" b="0" i="0" dirty="0" smtClean="0">
                <a:solidFill>
                  <a:schemeClr val="accent2">
                    <a:lumMod val="75000"/>
                  </a:schemeClr>
                </a:solidFill>
                <a:effectLst/>
                <a:latin typeface="HelveticaNeue"/>
              </a:rPr>
              <a:t>Můj syn si často nevyčistí zuby. </a:t>
            </a:r>
          </a:p>
          <a:p>
            <a:r>
              <a:rPr lang="cs-CZ" b="0" i="0" dirty="0" smtClean="0">
                <a:solidFill>
                  <a:srgbClr val="3B3835"/>
                </a:solidFill>
                <a:effectLst/>
                <a:latin typeface="HelveticaNeue"/>
              </a:rPr>
              <a:t>Lukáš mi řekl, že mi nesluší žlutá. </a:t>
            </a:r>
          </a:p>
          <a:p>
            <a:r>
              <a:rPr lang="cs-CZ" b="0" i="0" dirty="0" smtClean="0">
                <a:solidFill>
                  <a:schemeClr val="accent2">
                    <a:lumMod val="75000"/>
                  </a:schemeClr>
                </a:solidFill>
                <a:effectLst/>
                <a:latin typeface="HelveticaNeue"/>
              </a:rPr>
              <a:t>Když mluvím se svou tetou, pořád si stěžuje.</a:t>
            </a:r>
            <a:endParaRPr lang="cs-CZ" dirty="0" smtClean="0">
              <a:solidFill>
                <a:schemeClr val="accent2">
                  <a:lumMod val="75000"/>
                </a:schemeClr>
              </a:solidFill>
            </a:endParaRPr>
          </a:p>
          <a:p>
            <a:endParaRPr lang="cs-CZ" dirty="0"/>
          </a:p>
        </p:txBody>
      </p:sp>
    </p:spTree>
    <p:extLst>
      <p:ext uri="{BB962C8B-B14F-4D97-AF65-F5344CB8AC3E}">
        <p14:creationId xmlns:p14="http://schemas.microsoft.com/office/powerpoint/2010/main" val="2808236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3">
                                            <p:txEl>
                                              <p:pRg st="0" end="0"/>
                                            </p:txEl>
                                          </p:spTgt>
                                        </p:tgtEl>
                                        <p:attrNameLst>
                                          <p:attrName>style.color</p:attrName>
                                        </p:attrNameLst>
                                      </p:cBhvr>
                                      <p:to>
                                        <a:schemeClr val="accent2"/>
                                      </p:to>
                                    </p:animClr>
                                    <p:animClr clrSpc="rgb" dir="cw">
                                      <p:cBhvr>
                                        <p:cTn id="7" dur="500" fill="hold"/>
                                        <p:tgtEl>
                                          <p:spTgt spid="3">
                                            <p:txEl>
                                              <p:pRg st="0" end="0"/>
                                            </p:txEl>
                                          </p:spTgt>
                                        </p:tgtEl>
                                        <p:attrNameLst>
                                          <p:attrName>fillcolor</p:attrName>
                                        </p:attrNameLst>
                                      </p:cBhvr>
                                      <p:to>
                                        <a:schemeClr val="accent2"/>
                                      </p:to>
                                    </p:animClr>
                                    <p:set>
                                      <p:cBhvr>
                                        <p:cTn id="8" dur="500" fill="hold"/>
                                        <p:tgtEl>
                                          <p:spTgt spid="3">
                                            <p:txEl>
                                              <p:pRg st="0" end="0"/>
                                            </p:txEl>
                                          </p:spTgt>
                                        </p:tgtEl>
                                        <p:attrNameLst>
                                          <p:attrName>fill.type</p:attrName>
                                        </p:attrNameLst>
                                      </p:cBhvr>
                                      <p:to>
                                        <p:strVal val="solid"/>
                                      </p:to>
                                    </p:set>
                                    <p:set>
                                      <p:cBhvr>
                                        <p:cTn id="9" dur="500" fill="hold"/>
                                        <p:tgtEl>
                                          <p:spTgt spid="3">
                                            <p:txEl>
                                              <p:pRg st="0" end="0"/>
                                            </p:txEl>
                                          </p:spTgt>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19" presetClass="emph" presetSubtype="0" fill="hold" nodeType="clickEffect">
                                  <p:stCondLst>
                                    <p:cond delay="0"/>
                                  </p:stCondLst>
                                  <p:childTnLst>
                                    <p:animClr clrSpc="rgb" dir="cw">
                                      <p:cBhvr override="childStyle">
                                        <p:cTn id="13" dur="500" fill="hold"/>
                                        <p:tgtEl>
                                          <p:spTgt spid="3">
                                            <p:txEl>
                                              <p:pRg st="3" end="3"/>
                                            </p:txEl>
                                          </p:spTgt>
                                        </p:tgtEl>
                                        <p:attrNameLst>
                                          <p:attrName>style.color</p:attrName>
                                        </p:attrNameLst>
                                      </p:cBhvr>
                                      <p:to>
                                        <a:schemeClr val="accent2"/>
                                      </p:to>
                                    </p:animClr>
                                    <p:animClr clrSpc="rgb" dir="cw">
                                      <p:cBhvr>
                                        <p:cTn id="14" dur="500" fill="hold"/>
                                        <p:tgtEl>
                                          <p:spTgt spid="3">
                                            <p:txEl>
                                              <p:pRg st="3" end="3"/>
                                            </p:txEl>
                                          </p:spTgt>
                                        </p:tgtEl>
                                        <p:attrNameLst>
                                          <p:attrName>fillcolor</p:attrName>
                                        </p:attrNameLst>
                                      </p:cBhvr>
                                      <p:to>
                                        <a:schemeClr val="accent2"/>
                                      </p:to>
                                    </p:animClr>
                                    <p:set>
                                      <p:cBhvr>
                                        <p:cTn id="15" dur="500" fill="hold"/>
                                        <p:tgtEl>
                                          <p:spTgt spid="3">
                                            <p:txEl>
                                              <p:pRg st="3" end="3"/>
                                            </p:txEl>
                                          </p:spTgt>
                                        </p:tgtEl>
                                        <p:attrNameLst>
                                          <p:attrName>fill.type</p:attrName>
                                        </p:attrNameLst>
                                      </p:cBhvr>
                                      <p:to>
                                        <p:strVal val="solid"/>
                                      </p:to>
                                    </p:set>
                                    <p:set>
                                      <p:cBhvr>
                                        <p:cTn id="16" dur="500" fill="hold"/>
                                        <p:tgtEl>
                                          <p:spTgt spid="3">
                                            <p:txEl>
                                              <p:pRg st="3" end="3"/>
                                            </p:tx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9" presetClass="emph" presetSubtype="0" fill="hold" nodeType="clickEffect">
                                  <p:stCondLst>
                                    <p:cond delay="0"/>
                                  </p:stCondLst>
                                  <p:childTnLst>
                                    <p:animClr clrSpc="rgb" dir="cw">
                                      <p:cBhvr override="childStyle">
                                        <p:cTn id="20" dur="500" fill="hold"/>
                                        <p:tgtEl>
                                          <p:spTgt spid="3">
                                            <p:txEl>
                                              <p:pRg st="4" end="4"/>
                                            </p:txEl>
                                          </p:spTgt>
                                        </p:tgtEl>
                                        <p:attrNameLst>
                                          <p:attrName>style.color</p:attrName>
                                        </p:attrNameLst>
                                      </p:cBhvr>
                                      <p:to>
                                        <a:schemeClr val="accent2"/>
                                      </p:to>
                                    </p:animClr>
                                    <p:animClr clrSpc="rgb" dir="cw">
                                      <p:cBhvr>
                                        <p:cTn id="21" dur="500" fill="hold"/>
                                        <p:tgtEl>
                                          <p:spTgt spid="3">
                                            <p:txEl>
                                              <p:pRg st="4" end="4"/>
                                            </p:txEl>
                                          </p:spTgt>
                                        </p:tgtEl>
                                        <p:attrNameLst>
                                          <p:attrName>fillcolor</p:attrName>
                                        </p:attrNameLst>
                                      </p:cBhvr>
                                      <p:to>
                                        <a:schemeClr val="accent2"/>
                                      </p:to>
                                    </p:animClr>
                                    <p:set>
                                      <p:cBhvr>
                                        <p:cTn id="22" dur="500" fill="hold"/>
                                        <p:tgtEl>
                                          <p:spTgt spid="3">
                                            <p:txEl>
                                              <p:pRg st="4" end="4"/>
                                            </p:txEl>
                                          </p:spTgt>
                                        </p:tgtEl>
                                        <p:attrNameLst>
                                          <p:attrName>fill.type</p:attrName>
                                        </p:attrNameLst>
                                      </p:cBhvr>
                                      <p:to>
                                        <p:strVal val="solid"/>
                                      </p:to>
                                    </p:set>
                                    <p:set>
                                      <p:cBhvr>
                                        <p:cTn id="23" dur="500" fill="hold"/>
                                        <p:tgtEl>
                                          <p:spTgt spid="3">
                                            <p:txEl>
                                              <p:pRg st="4" end="4"/>
                                            </p:txEl>
                                          </p:spTgt>
                                        </p:tgtEl>
                                        <p:attrNameLst>
                                          <p:attrName>fill.on</p:attrName>
                                        </p:attrNameLst>
                                      </p:cBhvr>
                                      <p:to>
                                        <p:strVal val="true"/>
                                      </p:to>
                                    </p:set>
                                  </p:childTnLst>
                                </p:cTn>
                              </p:par>
                            </p:childTnLst>
                          </p:cTn>
                        </p:par>
                      </p:childTnLst>
                    </p:cTn>
                  </p:par>
                  <p:par>
                    <p:cTn id="24" fill="hold">
                      <p:stCondLst>
                        <p:cond delay="indefinite"/>
                      </p:stCondLst>
                      <p:childTnLst>
                        <p:par>
                          <p:cTn id="25" fill="hold">
                            <p:stCondLst>
                              <p:cond delay="0"/>
                            </p:stCondLst>
                            <p:childTnLst>
                              <p:par>
                                <p:cTn id="26" presetID="19" presetClass="emph" presetSubtype="0" fill="hold" nodeType="clickEffect">
                                  <p:stCondLst>
                                    <p:cond delay="0"/>
                                  </p:stCondLst>
                                  <p:childTnLst>
                                    <p:animClr clrSpc="rgb" dir="cw">
                                      <p:cBhvr override="childStyle">
                                        <p:cTn id="27" dur="500" fill="hold"/>
                                        <p:tgtEl>
                                          <p:spTgt spid="3">
                                            <p:txEl>
                                              <p:pRg st="5" end="5"/>
                                            </p:txEl>
                                          </p:spTgt>
                                        </p:tgtEl>
                                        <p:attrNameLst>
                                          <p:attrName>style.color</p:attrName>
                                        </p:attrNameLst>
                                      </p:cBhvr>
                                      <p:to>
                                        <a:schemeClr val="accent2"/>
                                      </p:to>
                                    </p:animClr>
                                    <p:animClr clrSpc="rgb" dir="cw">
                                      <p:cBhvr>
                                        <p:cTn id="28" dur="500" fill="hold"/>
                                        <p:tgtEl>
                                          <p:spTgt spid="3">
                                            <p:txEl>
                                              <p:pRg st="5" end="5"/>
                                            </p:txEl>
                                          </p:spTgt>
                                        </p:tgtEl>
                                        <p:attrNameLst>
                                          <p:attrName>fillcolor</p:attrName>
                                        </p:attrNameLst>
                                      </p:cBhvr>
                                      <p:to>
                                        <a:schemeClr val="accent2"/>
                                      </p:to>
                                    </p:animClr>
                                    <p:set>
                                      <p:cBhvr>
                                        <p:cTn id="29" dur="500" fill="hold"/>
                                        <p:tgtEl>
                                          <p:spTgt spid="3">
                                            <p:txEl>
                                              <p:pRg st="5" end="5"/>
                                            </p:txEl>
                                          </p:spTgt>
                                        </p:tgtEl>
                                        <p:attrNameLst>
                                          <p:attrName>fill.type</p:attrName>
                                        </p:attrNameLst>
                                      </p:cBhvr>
                                      <p:to>
                                        <p:strVal val="solid"/>
                                      </p:to>
                                    </p:set>
                                    <p:set>
                                      <p:cBhvr>
                                        <p:cTn id="30" dur="500" fill="hold"/>
                                        <p:tgtEl>
                                          <p:spTgt spid="3">
                                            <p:txEl>
                                              <p:pRg st="5" end="5"/>
                                            </p:txEl>
                                          </p:spTgt>
                                        </p:tgtEl>
                                        <p:attrNameLst>
                                          <p:attrName>fill.on</p:attrName>
                                        </p:attrNameLst>
                                      </p:cBhvr>
                                      <p:to>
                                        <p:strVal val="true"/>
                                      </p:to>
                                    </p:set>
                                  </p:childTnLst>
                                </p:cTn>
                              </p:par>
                            </p:childTnLst>
                          </p:cTn>
                        </p:par>
                      </p:childTnLst>
                    </p:cTn>
                  </p:par>
                  <p:par>
                    <p:cTn id="31" fill="hold">
                      <p:stCondLst>
                        <p:cond delay="indefinite"/>
                      </p:stCondLst>
                      <p:childTnLst>
                        <p:par>
                          <p:cTn id="32" fill="hold">
                            <p:stCondLst>
                              <p:cond delay="0"/>
                            </p:stCondLst>
                            <p:childTnLst>
                              <p:par>
                                <p:cTn id="33" presetID="19" presetClass="emph" presetSubtype="0" fill="hold" nodeType="clickEffect">
                                  <p:stCondLst>
                                    <p:cond delay="0"/>
                                  </p:stCondLst>
                                  <p:childTnLst>
                                    <p:animClr clrSpc="rgb" dir="cw">
                                      <p:cBhvr override="childStyle">
                                        <p:cTn id="34" dur="500" fill="hold"/>
                                        <p:tgtEl>
                                          <p:spTgt spid="3">
                                            <p:txEl>
                                              <p:pRg st="7" end="7"/>
                                            </p:txEl>
                                          </p:spTgt>
                                        </p:tgtEl>
                                        <p:attrNameLst>
                                          <p:attrName>style.color</p:attrName>
                                        </p:attrNameLst>
                                      </p:cBhvr>
                                      <p:to>
                                        <a:schemeClr val="accent2"/>
                                      </p:to>
                                    </p:animClr>
                                    <p:animClr clrSpc="rgb" dir="cw">
                                      <p:cBhvr>
                                        <p:cTn id="35" dur="500" fill="hold"/>
                                        <p:tgtEl>
                                          <p:spTgt spid="3">
                                            <p:txEl>
                                              <p:pRg st="7" end="7"/>
                                            </p:txEl>
                                          </p:spTgt>
                                        </p:tgtEl>
                                        <p:attrNameLst>
                                          <p:attrName>fillcolor</p:attrName>
                                        </p:attrNameLst>
                                      </p:cBhvr>
                                      <p:to>
                                        <a:schemeClr val="accent2"/>
                                      </p:to>
                                    </p:animClr>
                                    <p:set>
                                      <p:cBhvr>
                                        <p:cTn id="36" dur="500" fill="hold"/>
                                        <p:tgtEl>
                                          <p:spTgt spid="3">
                                            <p:txEl>
                                              <p:pRg st="7" end="7"/>
                                            </p:txEl>
                                          </p:spTgt>
                                        </p:tgtEl>
                                        <p:attrNameLst>
                                          <p:attrName>fill.type</p:attrName>
                                        </p:attrNameLst>
                                      </p:cBhvr>
                                      <p:to>
                                        <p:strVal val="solid"/>
                                      </p:to>
                                    </p:set>
                                    <p:set>
                                      <p:cBhvr>
                                        <p:cTn id="37" dur="500" fill="hold"/>
                                        <p:tgtEl>
                                          <p:spTgt spid="3">
                                            <p:txEl>
                                              <p:pRg st="7" end="7"/>
                                            </p:txEl>
                                          </p:spTgt>
                                        </p:tgtEl>
                                        <p:attrNameLst>
                                          <p:attrName>fill.on</p:attrName>
                                        </p:attrNameLst>
                                      </p:cBhvr>
                                      <p:to>
                                        <p:strVal val="true"/>
                                      </p:to>
                                    </p:set>
                                  </p:childTnLst>
                                </p:cTn>
                              </p:par>
                            </p:childTnLst>
                          </p:cTn>
                        </p:par>
                      </p:childTnLst>
                    </p:cTn>
                  </p:par>
                  <p:par>
                    <p:cTn id="38" fill="hold">
                      <p:stCondLst>
                        <p:cond delay="indefinite"/>
                      </p:stCondLst>
                      <p:childTnLst>
                        <p:par>
                          <p:cTn id="39" fill="hold">
                            <p:stCondLst>
                              <p:cond delay="0"/>
                            </p:stCondLst>
                            <p:childTnLst>
                              <p:par>
                                <p:cTn id="40" presetID="19" presetClass="emph" presetSubtype="0" fill="hold" nodeType="clickEffect">
                                  <p:stCondLst>
                                    <p:cond delay="0"/>
                                  </p:stCondLst>
                                  <p:childTnLst>
                                    <p:animClr clrSpc="rgb" dir="cw">
                                      <p:cBhvr override="childStyle">
                                        <p:cTn id="41" dur="500" fill="hold"/>
                                        <p:tgtEl>
                                          <p:spTgt spid="3">
                                            <p:txEl>
                                              <p:pRg st="9" end="9"/>
                                            </p:txEl>
                                          </p:spTgt>
                                        </p:tgtEl>
                                        <p:attrNameLst>
                                          <p:attrName>style.color</p:attrName>
                                        </p:attrNameLst>
                                      </p:cBhvr>
                                      <p:to>
                                        <a:schemeClr val="accent2"/>
                                      </p:to>
                                    </p:animClr>
                                    <p:animClr clrSpc="rgb" dir="cw">
                                      <p:cBhvr>
                                        <p:cTn id="42" dur="500" fill="hold"/>
                                        <p:tgtEl>
                                          <p:spTgt spid="3">
                                            <p:txEl>
                                              <p:pRg st="9" end="9"/>
                                            </p:txEl>
                                          </p:spTgt>
                                        </p:tgtEl>
                                        <p:attrNameLst>
                                          <p:attrName>fillcolor</p:attrName>
                                        </p:attrNameLst>
                                      </p:cBhvr>
                                      <p:to>
                                        <a:schemeClr val="accent2"/>
                                      </p:to>
                                    </p:animClr>
                                    <p:set>
                                      <p:cBhvr>
                                        <p:cTn id="43" dur="500" fill="hold"/>
                                        <p:tgtEl>
                                          <p:spTgt spid="3">
                                            <p:txEl>
                                              <p:pRg st="9" end="9"/>
                                            </p:txEl>
                                          </p:spTgt>
                                        </p:tgtEl>
                                        <p:attrNameLst>
                                          <p:attrName>fill.type</p:attrName>
                                        </p:attrNameLst>
                                      </p:cBhvr>
                                      <p:to>
                                        <p:strVal val="solid"/>
                                      </p:to>
                                    </p:set>
                                    <p:set>
                                      <p:cBhvr>
                                        <p:cTn id="44" dur="500" fill="hold"/>
                                        <p:tgtEl>
                                          <p:spTgt spid="3">
                                            <p:txEl>
                                              <p:pRg st="9" end="9"/>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Cvičení </a:t>
            </a:r>
            <a:endParaRPr lang="cs-CZ" dirty="0"/>
          </a:p>
        </p:txBody>
      </p:sp>
      <p:sp>
        <p:nvSpPr>
          <p:cNvPr id="3" name="Zástupný symbol pro obsah 2"/>
          <p:cNvSpPr>
            <a:spLocks noGrp="1"/>
          </p:cNvSpPr>
          <p:nvPr>
            <p:ph idx="1"/>
          </p:nvPr>
        </p:nvSpPr>
        <p:spPr>
          <a:xfrm>
            <a:off x="579549" y="1596980"/>
            <a:ext cx="10774251" cy="4842457"/>
          </a:xfrm>
        </p:spPr>
        <p:txBody>
          <a:bodyPr>
            <a:normAutofit fontScale="85000" lnSpcReduction="20000"/>
          </a:bodyPr>
          <a:lstStyle/>
          <a:p>
            <a:pPr marL="0" indent="0">
              <a:buNone/>
            </a:pPr>
            <a:r>
              <a:rPr lang="cs-CZ" dirty="0" smtClean="0"/>
              <a:t>Vyberte si jednu situaci, či si vymyslete a odpovězte pomocí čtyř kroků to v 1. osobě (ne udělal bych…)</a:t>
            </a:r>
          </a:p>
          <a:p>
            <a:endParaRPr lang="cs-CZ" dirty="0" smtClean="0"/>
          </a:p>
          <a:p>
            <a:r>
              <a:rPr lang="cs-CZ" dirty="0" smtClean="0"/>
              <a:t>Vidíte, jak se dvě děti na chodbě perou, jak zakročíte</a:t>
            </a:r>
          </a:p>
          <a:p>
            <a:r>
              <a:rPr lang="cs-CZ" dirty="0"/>
              <a:t>Učitel chválí před celou třídou žáka za to, že se díky svému úsilí výrazně zlepšil v prospěchu</a:t>
            </a:r>
            <a:r>
              <a:rPr lang="cs-CZ" dirty="0" smtClean="0"/>
              <a:t>.</a:t>
            </a:r>
          </a:p>
          <a:p>
            <a:r>
              <a:rPr lang="cs-CZ" dirty="0" smtClean="0"/>
              <a:t>Učitel </a:t>
            </a:r>
            <a:r>
              <a:rPr lang="cs-CZ" dirty="0"/>
              <a:t>žáky informuje o tom, že byl opakovaně svědkem situace, kdy procházeli kolem učitelů školy, aniž by je pozdravili.</a:t>
            </a:r>
          </a:p>
          <a:p>
            <a:r>
              <a:rPr lang="cs-CZ" dirty="0" smtClean="0"/>
              <a:t>Učitel </a:t>
            </a:r>
            <a:r>
              <a:rPr lang="cs-CZ" dirty="0"/>
              <a:t>vysvětluje žákům, proč mu vadí jejich vulgární projevy</a:t>
            </a:r>
            <a:r>
              <a:rPr lang="cs-CZ" dirty="0" smtClean="0"/>
              <a:t>.</a:t>
            </a:r>
          </a:p>
          <a:p>
            <a:r>
              <a:rPr lang="cs-CZ" dirty="0" smtClean="0"/>
              <a:t>Učitel </a:t>
            </a:r>
            <a:r>
              <a:rPr lang="cs-CZ" dirty="0"/>
              <a:t>tlumočí žákům stížnost svého kolegy na jejich chování v hodinách dějepisu</a:t>
            </a:r>
            <a:r>
              <a:rPr lang="cs-CZ" dirty="0" smtClean="0"/>
              <a:t>.</a:t>
            </a:r>
          </a:p>
          <a:p>
            <a:r>
              <a:rPr lang="cs-CZ" dirty="0" smtClean="0"/>
              <a:t>Máte rodiči sdělit, že jejich syn propadá ze dvou předmětů, dozvěděli jste se, že to ještě neví.</a:t>
            </a:r>
          </a:p>
          <a:p>
            <a:r>
              <a:rPr lang="cs-CZ" dirty="0" smtClean="0"/>
              <a:t>Máte rodičům sdělit, že jejich syn ve škole fyzicky napadl spolužáka, kterému přitom zlomil ruku</a:t>
            </a:r>
            <a:endParaRPr lang="cs-CZ" dirty="0"/>
          </a:p>
        </p:txBody>
      </p:sp>
    </p:spTree>
    <p:extLst>
      <p:ext uri="{BB962C8B-B14F-4D97-AF65-F5344CB8AC3E}">
        <p14:creationId xmlns:p14="http://schemas.microsoft.com/office/powerpoint/2010/main" val="32976064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Odpovědnost za své činy odmítáme, když jejich příčinu </a:t>
            </a:r>
            <a:r>
              <a:rPr lang="cs-CZ" dirty="0" smtClean="0"/>
              <a:t>přisuzujeme:</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b="1" dirty="0" smtClean="0"/>
              <a:t>činům </a:t>
            </a:r>
            <a:r>
              <a:rPr lang="cs-CZ" b="1" dirty="0"/>
              <a:t>druhých lidí:</a:t>
            </a:r>
          </a:p>
          <a:p>
            <a:r>
              <a:rPr lang="cs-CZ" dirty="0"/>
              <a:t>„Uhodil jsem své dítě, protože vběhlo do silnice</a:t>
            </a:r>
            <a:r>
              <a:rPr lang="cs-CZ" dirty="0" smtClean="0"/>
              <a:t>.„</a:t>
            </a:r>
          </a:p>
          <a:p>
            <a:pPr marL="0" indent="0">
              <a:buNone/>
            </a:pPr>
            <a:r>
              <a:rPr lang="cs-CZ" b="1" dirty="0" smtClean="0"/>
              <a:t>příkazům </a:t>
            </a:r>
            <a:r>
              <a:rPr lang="cs-CZ" b="1" dirty="0"/>
              <a:t>autorit:</a:t>
            </a:r>
          </a:p>
          <a:p>
            <a:r>
              <a:rPr lang="cs-CZ" dirty="0"/>
              <a:t>„Lhal jsem klientovi, protože mi to šéf nařídil."</a:t>
            </a:r>
          </a:p>
          <a:p>
            <a:pPr marL="0" indent="0">
              <a:buNone/>
            </a:pPr>
            <a:r>
              <a:rPr lang="cs-CZ" b="1" dirty="0" smtClean="0"/>
              <a:t>skupinovému </a:t>
            </a:r>
            <a:r>
              <a:rPr lang="cs-CZ" b="1" dirty="0"/>
              <a:t>nátlaku:</a:t>
            </a:r>
          </a:p>
          <a:p>
            <a:r>
              <a:rPr lang="cs-CZ" dirty="0"/>
              <a:t>„Začal jsem kouřit, protože to dělali všichni mí přátelé."</a:t>
            </a:r>
          </a:p>
          <a:p>
            <a:pPr marL="0" indent="0">
              <a:buNone/>
            </a:pPr>
            <a:r>
              <a:rPr lang="pt-BR" b="1" dirty="0" smtClean="0"/>
              <a:t>zásadám </a:t>
            </a:r>
            <a:r>
              <a:rPr lang="pt-BR" b="1" dirty="0"/>
              <a:t>institucí, pravidlům a ustanovením:</a:t>
            </a:r>
          </a:p>
          <a:p>
            <a:r>
              <a:rPr lang="cs-CZ" dirty="0"/>
              <a:t>„Musím vás za tento přestupek vyloučit, protože taková jsou pravidla</a:t>
            </a:r>
          </a:p>
          <a:p>
            <a:pPr marL="0" indent="0">
              <a:buNone/>
            </a:pPr>
            <a:r>
              <a:rPr lang="cs-CZ" dirty="0"/>
              <a:t>školy."</a:t>
            </a:r>
          </a:p>
        </p:txBody>
      </p:sp>
    </p:spTree>
    <p:extLst>
      <p:ext uri="{BB962C8B-B14F-4D97-AF65-F5344CB8AC3E}">
        <p14:creationId xmlns:p14="http://schemas.microsoft.com/office/powerpoint/2010/main" val="40684272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09093" y="180304"/>
            <a:ext cx="11044707" cy="6413679"/>
          </a:xfrm>
        </p:spPr>
        <p:txBody>
          <a:bodyPr>
            <a:normAutofit fontScale="92500" lnSpcReduction="10000"/>
          </a:bodyPr>
          <a:lstStyle/>
          <a:p>
            <a:endParaRPr lang="cs-CZ" dirty="0" smtClean="0"/>
          </a:p>
          <a:p>
            <a:r>
              <a:rPr lang="cs-CZ" dirty="0"/>
              <a:t>„Ale jsou věci, které člověk musí dělat, ať chce nebo ne! A </a:t>
            </a:r>
            <a:r>
              <a:rPr lang="cs-CZ" dirty="0" smtClean="0"/>
              <a:t>nevidím taky </a:t>
            </a:r>
            <a:r>
              <a:rPr lang="cs-CZ" dirty="0"/>
              <a:t>nic špatného na tom říct svým dětem, že některé věci </a:t>
            </a:r>
            <a:r>
              <a:rPr lang="cs-CZ" dirty="0" smtClean="0"/>
              <a:t>prostě udělat </a:t>
            </a:r>
            <a:r>
              <a:rPr lang="cs-CZ" dirty="0"/>
              <a:t>musí." </a:t>
            </a:r>
            <a:endParaRPr lang="cs-CZ" dirty="0" smtClean="0"/>
          </a:p>
          <a:p>
            <a:r>
              <a:rPr lang="cs-CZ" dirty="0" smtClean="0"/>
              <a:t>Požádal </a:t>
            </a:r>
            <a:r>
              <a:rPr lang="cs-CZ" dirty="0"/>
              <a:t>jsem ji, aby uvedla příklad něčeho, co </a:t>
            </a:r>
            <a:r>
              <a:rPr lang="cs-CZ" dirty="0" smtClean="0"/>
              <a:t>sama </a:t>
            </a:r>
            <a:r>
              <a:rPr lang="pl-PL" dirty="0" smtClean="0"/>
              <a:t>„udělat </a:t>
            </a:r>
            <a:r>
              <a:rPr lang="pl-PL" dirty="0"/>
              <a:t>musí", a ona odpověděla: </a:t>
            </a:r>
            <a:endParaRPr lang="pl-PL" dirty="0" smtClean="0"/>
          </a:p>
          <a:p>
            <a:r>
              <a:rPr lang="pl-PL" dirty="0" smtClean="0"/>
              <a:t>„</a:t>
            </a:r>
            <a:r>
              <a:rPr lang="pl-PL" dirty="0"/>
              <a:t>To je jednoduché! Až odtud </a:t>
            </a:r>
            <a:r>
              <a:rPr lang="pl-PL" dirty="0" smtClean="0"/>
              <a:t>večer </a:t>
            </a:r>
            <a:r>
              <a:rPr lang="cs-CZ" dirty="0" smtClean="0"/>
              <a:t>odejdu</a:t>
            </a:r>
            <a:r>
              <a:rPr lang="cs-CZ" dirty="0"/>
              <a:t>, musím jít domů a uvařit. Nesnáším vaření! Úplně ho </a:t>
            </a:r>
            <a:r>
              <a:rPr lang="cs-CZ" dirty="0" smtClean="0"/>
              <a:t>nenávidím, ale </a:t>
            </a:r>
            <a:r>
              <a:rPr lang="cs-CZ" dirty="0"/>
              <a:t>dělám to dvacet let každý večer, i když se třeba </a:t>
            </a:r>
            <a:r>
              <a:rPr lang="cs-CZ" dirty="0" smtClean="0"/>
              <a:t>cítím pod </a:t>
            </a:r>
            <a:r>
              <a:rPr lang="cs-CZ" dirty="0"/>
              <a:t>psa, protože je to jedna z těch věcí, které člověk udělat </a:t>
            </a:r>
            <a:r>
              <a:rPr lang="cs-CZ" dirty="0" smtClean="0"/>
              <a:t>prostě musí</a:t>
            </a:r>
            <a:r>
              <a:rPr lang="cs-CZ" dirty="0"/>
              <a:t>." </a:t>
            </a:r>
            <a:endParaRPr lang="cs-CZ" dirty="0" smtClean="0"/>
          </a:p>
          <a:p>
            <a:r>
              <a:rPr lang="cs-CZ" dirty="0" smtClean="0"/>
              <a:t>Řekl </a:t>
            </a:r>
            <a:r>
              <a:rPr lang="cs-CZ" dirty="0"/>
              <a:t>jsem jí, že mě mrzí, že strávila takovou část svého </a:t>
            </a:r>
            <a:r>
              <a:rPr lang="cs-CZ" dirty="0" smtClean="0"/>
              <a:t>života děláním </a:t>
            </a:r>
            <a:r>
              <a:rPr lang="cs-CZ" dirty="0"/>
              <a:t>něčeho, co nesnáší, jen proto, že se cítila nucena to </a:t>
            </a:r>
            <a:r>
              <a:rPr lang="cs-CZ" dirty="0" smtClean="0"/>
              <a:t>dělat, a </a:t>
            </a:r>
            <a:r>
              <a:rPr lang="cs-CZ" dirty="0"/>
              <a:t>že doufám, že díky nenásilné komunikaci možná objeví jiné </a:t>
            </a:r>
            <a:r>
              <a:rPr lang="cs-CZ" dirty="0" smtClean="0"/>
              <a:t>možnosti, aby </a:t>
            </a:r>
            <a:r>
              <a:rPr lang="cs-CZ" dirty="0"/>
              <a:t>byla </a:t>
            </a:r>
            <a:r>
              <a:rPr lang="cs-CZ" dirty="0" smtClean="0"/>
              <a:t>šťastnější. Na </a:t>
            </a:r>
            <a:r>
              <a:rPr lang="cs-CZ" dirty="0"/>
              <a:t>konci </a:t>
            </a:r>
            <a:r>
              <a:rPr lang="cs-CZ" dirty="0" smtClean="0"/>
              <a:t>workshopu skutečně </a:t>
            </a:r>
            <a:r>
              <a:rPr lang="cs-CZ" dirty="0"/>
              <a:t>přišla domů a oznámila své rodině, že už </a:t>
            </a:r>
            <a:r>
              <a:rPr lang="cs-CZ" dirty="0" smtClean="0"/>
              <a:t>nechce vařit.</a:t>
            </a:r>
          </a:p>
          <a:p>
            <a:r>
              <a:rPr lang="cs-CZ" dirty="0" smtClean="0"/>
              <a:t> </a:t>
            </a:r>
            <a:r>
              <a:rPr lang="cs-CZ" dirty="0"/>
              <a:t>Šance získat nějakou zpětnou vazbu od její rodiny se </a:t>
            </a:r>
            <a:r>
              <a:rPr lang="cs-CZ" dirty="0" smtClean="0"/>
              <a:t>naskytla o </a:t>
            </a:r>
            <a:r>
              <a:rPr lang="cs-CZ" dirty="0"/>
              <a:t>tři týdny později, kdy na workshop přišli její dva synové. </a:t>
            </a:r>
            <a:r>
              <a:rPr lang="pl-PL" dirty="0" smtClean="0"/>
              <a:t>Ten </a:t>
            </a:r>
            <a:r>
              <a:rPr lang="pl-PL" dirty="0"/>
              <a:t>starší z nich </a:t>
            </a:r>
            <a:r>
              <a:rPr lang="pl-PL" dirty="0" smtClean="0"/>
              <a:t>mi </a:t>
            </a:r>
            <a:r>
              <a:rPr lang="cs-CZ" dirty="0" smtClean="0"/>
              <a:t>s </a:t>
            </a:r>
            <a:r>
              <a:rPr lang="cs-CZ" dirty="0"/>
              <a:t>úlevou vyprávěl: „</a:t>
            </a:r>
            <a:r>
              <a:rPr lang="cs-CZ" dirty="0" err="1"/>
              <a:t>Marshalle</a:t>
            </a:r>
            <a:r>
              <a:rPr lang="cs-CZ" dirty="0"/>
              <a:t>, jen jsem si řekl: </a:t>
            </a:r>
            <a:r>
              <a:rPr lang="cs-CZ" dirty="0" smtClean="0"/>
              <a:t>Díky </a:t>
            </a:r>
            <a:r>
              <a:rPr lang="cs-CZ" dirty="0"/>
              <a:t>Bohu!'" </a:t>
            </a:r>
            <a:r>
              <a:rPr lang="cs-CZ" dirty="0" smtClean="0"/>
              <a:t>Když viděl </a:t>
            </a:r>
            <a:r>
              <a:rPr lang="cs-CZ" dirty="0"/>
              <a:t>můj zmatený pohled, vysvětlil: „Pomyslel jsem si, že si </a:t>
            </a:r>
            <a:r>
              <a:rPr lang="cs-CZ" dirty="0" smtClean="0"/>
              <a:t>snad konečně </a:t>
            </a:r>
            <a:r>
              <a:rPr lang="cs-CZ" dirty="0"/>
              <a:t>nebude při každém jídle stěžovat!"</a:t>
            </a:r>
          </a:p>
        </p:txBody>
      </p:sp>
    </p:spTree>
    <p:extLst>
      <p:ext uri="{BB962C8B-B14F-4D97-AF65-F5344CB8AC3E}">
        <p14:creationId xmlns:p14="http://schemas.microsoft.com/office/powerpoint/2010/main" val="20943878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Esence NVC</a:t>
            </a:r>
            <a:endParaRPr lang="cs-CZ" dirty="0"/>
          </a:p>
        </p:txBody>
      </p:sp>
      <p:sp>
        <p:nvSpPr>
          <p:cNvPr id="3" name="Zástupný symbol pro obsah 2"/>
          <p:cNvSpPr>
            <a:spLocks noGrp="1"/>
          </p:cNvSpPr>
          <p:nvPr>
            <p:ph idx="1"/>
          </p:nvPr>
        </p:nvSpPr>
        <p:spPr/>
        <p:txBody>
          <a:bodyPr>
            <a:normAutofit lnSpcReduction="10000"/>
          </a:bodyPr>
          <a:lstStyle/>
          <a:p>
            <a:r>
              <a:rPr lang="cs-CZ" dirty="0">
                <a:hlinkClick r:id="rId2"/>
              </a:rPr>
              <a:t>https://</a:t>
            </a:r>
            <a:r>
              <a:rPr lang="cs-CZ" dirty="0" smtClean="0">
                <a:hlinkClick r:id="rId2"/>
              </a:rPr>
              <a:t>www.youtube.com/watch?v=wXI511DBJnY</a:t>
            </a:r>
            <a:endParaRPr lang="cs-CZ" dirty="0" smtClean="0"/>
          </a:p>
          <a:p>
            <a:endParaRPr lang="cs-CZ" dirty="0"/>
          </a:p>
          <a:p>
            <a:pPr marL="0" indent="0">
              <a:buNone/>
            </a:pPr>
            <a:r>
              <a:rPr lang="cs-CZ" dirty="0"/>
              <a:t>Používání nenásilné komunikace </a:t>
            </a:r>
            <a:r>
              <a:rPr lang="cs-CZ" dirty="0" err="1" smtClean="0"/>
              <a:t>NEvyžaduje</a:t>
            </a:r>
            <a:r>
              <a:rPr lang="cs-CZ" dirty="0"/>
              <a:t>, aby byl člověk, se</a:t>
            </a:r>
          </a:p>
          <a:p>
            <a:pPr marL="0" indent="0">
              <a:buNone/>
            </a:pPr>
            <a:r>
              <a:rPr lang="pl-PL" dirty="0"/>
              <a:t>kterým komunikujeme, v této metodě vzdělán, dokonce ani aby byl</a:t>
            </a:r>
          </a:p>
          <a:p>
            <a:pPr marL="0" indent="0">
              <a:buNone/>
            </a:pPr>
            <a:r>
              <a:rPr lang="cs-CZ" dirty="0"/>
              <a:t>motivován se do nás vcítit. Když se principů nenásilné komunikace</a:t>
            </a:r>
          </a:p>
          <a:p>
            <a:pPr marL="0" indent="0">
              <a:buNone/>
            </a:pPr>
            <a:r>
              <a:rPr lang="cs-CZ" dirty="0"/>
              <a:t>budeme držet, aniž bychom měli jiný cíl než dávat a přijímat v rámci</a:t>
            </a:r>
          </a:p>
          <a:p>
            <a:pPr marL="0" indent="0">
              <a:buNone/>
            </a:pPr>
            <a:r>
              <a:rPr lang="cs-CZ" dirty="0"/>
              <a:t>vzájemného vcítění, a když uděláme vše pro to, aby druzí uvěřili, že</a:t>
            </a:r>
          </a:p>
          <a:p>
            <a:pPr marL="0" indent="0">
              <a:buNone/>
            </a:pPr>
            <a:r>
              <a:rPr lang="cs-CZ" dirty="0"/>
              <a:t>je to skutečně náš jediný motiv, budou nás následovat a nakonec na</a:t>
            </a:r>
          </a:p>
          <a:p>
            <a:pPr marL="0" indent="0">
              <a:buNone/>
            </a:pPr>
            <a:r>
              <a:rPr lang="cs-CZ" dirty="0"/>
              <a:t>sebe budeme schopni navzájem citlivě </a:t>
            </a:r>
            <a:r>
              <a:rPr lang="cs-CZ" dirty="0" smtClean="0"/>
              <a:t>reagovat.</a:t>
            </a:r>
          </a:p>
          <a:p>
            <a:endParaRPr lang="cs-CZ" dirty="0"/>
          </a:p>
        </p:txBody>
      </p:sp>
    </p:spTree>
    <p:extLst>
      <p:ext uri="{BB962C8B-B14F-4D97-AF65-F5344CB8AC3E}">
        <p14:creationId xmlns:p14="http://schemas.microsoft.com/office/powerpoint/2010/main" val="6978682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NVC a učitelé</a:t>
            </a:r>
            <a:endParaRPr lang="cs-CZ" dirty="0"/>
          </a:p>
        </p:txBody>
      </p:sp>
      <p:sp>
        <p:nvSpPr>
          <p:cNvPr id="3" name="Zástupný symbol pro obsah 2"/>
          <p:cNvSpPr>
            <a:spLocks noGrp="1"/>
          </p:cNvSpPr>
          <p:nvPr>
            <p:ph idx="1"/>
          </p:nvPr>
        </p:nvSpPr>
        <p:spPr/>
        <p:txBody>
          <a:bodyPr/>
          <a:lstStyle/>
          <a:p>
            <a:r>
              <a:rPr lang="cs-CZ" dirty="0" smtClean="0">
                <a:hlinkClick r:id="rId2"/>
              </a:rPr>
              <a:t>https</a:t>
            </a:r>
            <a:r>
              <a:rPr lang="cs-CZ" dirty="0">
                <a:hlinkClick r:id="rId2"/>
              </a:rPr>
              <a:t>://</a:t>
            </a:r>
            <a:r>
              <a:rPr lang="cs-CZ" dirty="0" smtClean="0">
                <a:hlinkClick r:id="rId2"/>
              </a:rPr>
              <a:t>www.youtube.com/watch?v=UeWgjPxdexc</a:t>
            </a:r>
            <a:endParaRPr lang="cs-CZ" dirty="0" smtClean="0"/>
          </a:p>
          <a:p>
            <a:endParaRPr lang="cs-CZ" dirty="0"/>
          </a:p>
          <a:p>
            <a:endParaRPr lang="cs-CZ" dirty="0" smtClean="0"/>
          </a:p>
          <a:p>
            <a:r>
              <a:rPr lang="cs-CZ" dirty="0"/>
              <a:t>http://nenasilnakomunikace.com/</a:t>
            </a:r>
          </a:p>
        </p:txBody>
      </p:sp>
    </p:spTree>
    <p:extLst>
      <p:ext uri="{BB962C8B-B14F-4D97-AF65-F5344CB8AC3E}">
        <p14:creationId xmlns:p14="http://schemas.microsoft.com/office/powerpoint/2010/main" val="5009289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32138" y="0"/>
            <a:ext cx="10515600" cy="1325563"/>
          </a:xfrm>
        </p:spPr>
        <p:txBody>
          <a:bodyPr>
            <a:noAutofit/>
          </a:bodyPr>
          <a:lstStyle/>
          <a:p>
            <a:pPr algn="ctr"/>
            <a:r>
              <a:rPr lang="cs-CZ" sz="2400" b="1" dirty="0"/>
              <a:t>Slova mohou být </a:t>
            </a:r>
            <a:r>
              <a:rPr lang="cs-CZ" sz="2400" b="1" dirty="0" smtClean="0"/>
              <a:t>okny </a:t>
            </a:r>
            <a:r>
              <a:rPr lang="cs-CZ" sz="2400" b="1" dirty="0"/>
              <a:t>(anebo hradbami)</a:t>
            </a:r>
            <a:br>
              <a:rPr lang="cs-CZ" sz="2400" b="1" dirty="0"/>
            </a:br>
            <a:r>
              <a:rPr lang="cs-CZ" sz="2400" b="1" dirty="0"/>
              <a:t/>
            </a:r>
            <a:br>
              <a:rPr lang="cs-CZ" sz="2400" b="1" dirty="0"/>
            </a:br>
            <a:endParaRPr lang="cs-CZ" sz="2400" dirty="0"/>
          </a:p>
        </p:txBody>
      </p:sp>
      <p:sp>
        <p:nvSpPr>
          <p:cNvPr id="3" name="Zástupný symbol pro obsah 2"/>
          <p:cNvSpPr>
            <a:spLocks noGrp="1"/>
          </p:cNvSpPr>
          <p:nvPr>
            <p:ph idx="1"/>
          </p:nvPr>
        </p:nvSpPr>
        <p:spPr>
          <a:xfrm>
            <a:off x="632138" y="502276"/>
            <a:ext cx="10515600" cy="6355724"/>
          </a:xfrm>
        </p:spPr>
        <p:txBody>
          <a:bodyPr>
            <a:normAutofit fontScale="70000" lnSpcReduction="20000"/>
          </a:bodyPr>
          <a:lstStyle/>
          <a:p>
            <a:pPr marL="0" indent="0" algn="ctr">
              <a:lnSpc>
                <a:spcPct val="120000"/>
              </a:lnSpc>
              <a:spcBef>
                <a:spcPts val="0"/>
              </a:spcBef>
              <a:buNone/>
            </a:pPr>
            <a:r>
              <a:rPr lang="cs-CZ" i="1" dirty="0" smtClean="0"/>
              <a:t>Cítím</a:t>
            </a:r>
            <a:r>
              <a:rPr lang="cs-CZ" i="1" dirty="0"/>
              <a:t>, že jsi </a:t>
            </a:r>
            <a:r>
              <a:rPr lang="cs-CZ" dirty="0"/>
              <a:t>mne </a:t>
            </a:r>
            <a:r>
              <a:rPr lang="cs-CZ" i="1" dirty="0"/>
              <a:t>svými slovy odsoudil,</a:t>
            </a:r>
          </a:p>
          <a:p>
            <a:pPr marL="0" indent="0" algn="ctr">
              <a:lnSpc>
                <a:spcPct val="120000"/>
              </a:lnSpc>
              <a:spcBef>
                <a:spcPts val="0"/>
              </a:spcBef>
              <a:buNone/>
            </a:pPr>
            <a:r>
              <a:rPr lang="cs-CZ" i="1" dirty="0"/>
              <a:t>že jsi nade mnou vyřkl ortel,</a:t>
            </a:r>
          </a:p>
          <a:p>
            <a:pPr marL="0" indent="0" algn="ctr">
              <a:lnSpc>
                <a:spcPct val="120000"/>
              </a:lnSpc>
              <a:spcBef>
                <a:spcPts val="0"/>
              </a:spcBef>
              <a:buNone/>
            </a:pPr>
            <a:r>
              <a:rPr lang="pl-PL" i="1" dirty="0"/>
              <a:t>než však odejdu, řekni mi,</a:t>
            </a:r>
          </a:p>
          <a:p>
            <a:pPr marL="0" indent="0" algn="ctr">
              <a:lnSpc>
                <a:spcPct val="120000"/>
              </a:lnSpc>
              <a:spcBef>
                <a:spcPts val="0"/>
              </a:spcBef>
              <a:buNone/>
            </a:pPr>
            <a:r>
              <a:rPr lang="pl-PL" i="1" dirty="0"/>
              <a:t>opravdu jsi to tak myslel?</a:t>
            </a:r>
          </a:p>
          <a:p>
            <a:pPr marL="0" indent="0" algn="ctr">
              <a:lnSpc>
                <a:spcPct val="120000"/>
              </a:lnSpc>
              <a:spcBef>
                <a:spcPts val="0"/>
              </a:spcBef>
              <a:buNone/>
            </a:pPr>
            <a:r>
              <a:rPr lang="cs-CZ" i="1" dirty="0"/>
              <a:t>Předtím než vybuchnu a ohradím se rázně,</a:t>
            </a:r>
          </a:p>
          <a:p>
            <a:pPr marL="0" indent="0" algn="ctr">
              <a:lnSpc>
                <a:spcPct val="120000"/>
              </a:lnSpc>
              <a:spcBef>
                <a:spcPts val="0"/>
              </a:spcBef>
              <a:buNone/>
            </a:pPr>
            <a:r>
              <a:rPr lang="cs-CZ" i="1" dirty="0"/>
              <a:t>dříve než vystavím hradbu </a:t>
            </a:r>
            <a:r>
              <a:rPr lang="cs-CZ" i="1" dirty="0" smtClean="0"/>
              <a:t>slov, řekni </a:t>
            </a:r>
            <a:r>
              <a:rPr lang="cs-CZ" i="1" dirty="0"/>
              <a:t>mi,</a:t>
            </a:r>
          </a:p>
          <a:p>
            <a:pPr marL="0" indent="0" algn="ctr">
              <a:lnSpc>
                <a:spcPct val="120000"/>
              </a:lnSpc>
              <a:spcBef>
                <a:spcPts val="0"/>
              </a:spcBef>
              <a:buNone/>
            </a:pPr>
            <a:r>
              <a:rPr lang="cs-CZ" i="1" dirty="0"/>
              <a:t>pochopila jsem to správně?</a:t>
            </a:r>
          </a:p>
          <a:p>
            <a:pPr marL="0" indent="0" algn="ctr">
              <a:lnSpc>
                <a:spcPct val="120000"/>
              </a:lnSpc>
              <a:spcBef>
                <a:spcPts val="0"/>
              </a:spcBef>
              <a:buNone/>
            </a:pPr>
            <a:r>
              <a:rPr lang="cs-CZ" i="1" dirty="0"/>
              <a:t>Slova mohou být okny, nebo hradbami</a:t>
            </a:r>
          </a:p>
          <a:p>
            <a:pPr marL="0" indent="0" algn="ctr">
              <a:lnSpc>
                <a:spcPct val="120000"/>
              </a:lnSpc>
              <a:spcBef>
                <a:spcPts val="0"/>
              </a:spcBef>
              <a:buNone/>
            </a:pPr>
            <a:r>
              <a:rPr lang="cs-CZ" i="1" dirty="0"/>
              <a:t>a nosí volnost, nebo zlo a války.</a:t>
            </a:r>
          </a:p>
          <a:p>
            <a:pPr marL="0" indent="0" algn="ctr">
              <a:lnSpc>
                <a:spcPct val="120000"/>
              </a:lnSpc>
              <a:spcBef>
                <a:spcPts val="0"/>
              </a:spcBef>
              <a:buNone/>
            </a:pPr>
            <a:r>
              <a:rPr lang="cs-CZ" i="1" dirty="0"/>
              <a:t>Když mluvím i když poslouchám,</a:t>
            </a:r>
          </a:p>
          <a:p>
            <a:pPr marL="0" indent="0" algn="ctr">
              <a:lnSpc>
                <a:spcPct val="120000"/>
              </a:lnSpc>
              <a:spcBef>
                <a:spcPts val="0"/>
              </a:spcBef>
              <a:buNone/>
            </a:pPr>
            <a:r>
              <a:rPr lang="cs-CZ" i="1" dirty="0"/>
              <a:t>ať vždy hřeje ve slovech jen teplo lásky.</a:t>
            </a:r>
          </a:p>
          <a:p>
            <a:pPr marL="0" indent="0" algn="ctr">
              <a:lnSpc>
                <a:spcPct val="120000"/>
              </a:lnSpc>
              <a:spcBef>
                <a:spcPts val="0"/>
              </a:spcBef>
              <a:buNone/>
            </a:pPr>
            <a:r>
              <a:rPr lang="cs-CZ" i="1" dirty="0"/>
              <a:t>Chtěla bych si dnes s tebou vyprávět</a:t>
            </a:r>
          </a:p>
          <a:p>
            <a:pPr marL="0" indent="0" algn="ctr">
              <a:lnSpc>
                <a:spcPct val="120000"/>
              </a:lnSpc>
              <a:spcBef>
                <a:spcPts val="0"/>
              </a:spcBef>
              <a:buNone/>
            </a:pPr>
            <a:r>
              <a:rPr lang="pl-PL" i="1" dirty="0"/>
              <a:t>a ty bys mohl poznat můj svět.</a:t>
            </a:r>
          </a:p>
          <a:p>
            <a:pPr marL="0" indent="0" algn="ctr">
              <a:lnSpc>
                <a:spcPct val="120000"/>
              </a:lnSpc>
              <a:spcBef>
                <a:spcPts val="0"/>
              </a:spcBef>
              <a:buNone/>
            </a:pPr>
            <a:r>
              <a:rPr lang="cs-CZ" i="1" dirty="0"/>
              <a:t>Když moje slova nestačí,</a:t>
            </a:r>
          </a:p>
          <a:p>
            <a:pPr marL="0" indent="0" algn="ctr">
              <a:lnSpc>
                <a:spcPct val="120000"/>
              </a:lnSpc>
              <a:spcBef>
                <a:spcPts val="0"/>
              </a:spcBef>
              <a:buNone/>
            </a:pPr>
            <a:r>
              <a:rPr lang="pl-PL" i="1" dirty="0"/>
              <a:t>pochopíš sám, co ti chci povědět?</a:t>
            </a:r>
          </a:p>
          <a:p>
            <a:pPr marL="0" indent="0" algn="ctr">
              <a:lnSpc>
                <a:spcPct val="120000"/>
              </a:lnSpc>
              <a:spcBef>
                <a:spcPts val="0"/>
              </a:spcBef>
              <a:buNone/>
            </a:pPr>
            <a:r>
              <a:rPr lang="pt-BR" i="1" dirty="0"/>
              <a:t>Zdá se ti, že jsem tě ranila,</a:t>
            </a:r>
          </a:p>
          <a:p>
            <a:pPr marL="0" indent="0" algn="ctr">
              <a:lnSpc>
                <a:spcPct val="120000"/>
              </a:lnSpc>
              <a:spcBef>
                <a:spcPts val="0"/>
              </a:spcBef>
              <a:buNone/>
            </a:pPr>
            <a:r>
              <a:rPr lang="cs-CZ" i="1" dirty="0"/>
              <a:t>že se snad k tobě obracím zády?</a:t>
            </a:r>
          </a:p>
          <a:p>
            <a:pPr marL="0" indent="0" algn="ctr">
              <a:lnSpc>
                <a:spcPct val="120000"/>
              </a:lnSpc>
              <a:spcBef>
                <a:spcPts val="0"/>
              </a:spcBef>
              <a:buNone/>
            </a:pPr>
            <a:r>
              <a:rPr lang="pl-PL" i="1" dirty="0"/>
              <a:t>Poslouchej moje slova. Co je za nimi?</a:t>
            </a:r>
          </a:p>
          <a:p>
            <a:pPr marL="0" indent="0" algn="ctr">
              <a:lnSpc>
                <a:spcPct val="120000"/>
              </a:lnSpc>
              <a:spcBef>
                <a:spcPts val="0"/>
              </a:spcBef>
              <a:buNone/>
            </a:pPr>
            <a:r>
              <a:rPr lang="cs-CZ" i="1" dirty="0"/>
              <a:t>Jen láska a přátelství - naše dobré vztahy</a:t>
            </a:r>
            <a:r>
              <a:rPr lang="cs-CZ" i="1" dirty="0" smtClean="0"/>
              <a:t>. </a:t>
            </a:r>
          </a:p>
          <a:p>
            <a:pPr marL="0" indent="0" algn="ctr">
              <a:lnSpc>
                <a:spcPct val="120000"/>
              </a:lnSpc>
              <a:spcBef>
                <a:spcPts val="0"/>
              </a:spcBef>
              <a:buNone/>
            </a:pPr>
            <a:r>
              <a:rPr lang="cs-CZ" dirty="0" smtClean="0"/>
              <a:t>Ruth </a:t>
            </a:r>
            <a:r>
              <a:rPr lang="cs-CZ" dirty="0" err="1" smtClean="0"/>
              <a:t>Bebermeyerová</a:t>
            </a:r>
            <a:r>
              <a:rPr lang="cs-CZ" dirty="0" smtClean="0"/>
              <a:t>  </a:t>
            </a:r>
            <a:endParaRPr lang="cs-CZ" dirty="0"/>
          </a:p>
        </p:txBody>
      </p:sp>
    </p:spTree>
    <p:extLst>
      <p:ext uri="{BB962C8B-B14F-4D97-AF65-F5344CB8AC3E}">
        <p14:creationId xmlns:p14="http://schemas.microsoft.com/office/powerpoint/2010/main" val="7601686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38074567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Esence NVC</a:t>
            </a:r>
            <a:endParaRPr lang="cs-CZ" dirty="0"/>
          </a:p>
        </p:txBody>
      </p:sp>
      <p:sp>
        <p:nvSpPr>
          <p:cNvPr id="3" name="Zástupný symbol pro obsah 2"/>
          <p:cNvSpPr>
            <a:spLocks noGrp="1"/>
          </p:cNvSpPr>
          <p:nvPr>
            <p:ph idx="1"/>
          </p:nvPr>
        </p:nvSpPr>
        <p:spPr/>
        <p:txBody>
          <a:bodyPr>
            <a:normAutofit/>
          </a:bodyPr>
          <a:lstStyle/>
          <a:p>
            <a:pPr fontAlgn="base"/>
            <a:r>
              <a:rPr lang="cs-CZ" b="1" dirty="0" smtClean="0"/>
              <a:t>Sebevyjádření:</a:t>
            </a:r>
            <a:r>
              <a:rPr lang="cs-CZ" dirty="0" smtClean="0"/>
              <a:t> jak můžu být zcela upřímný a vyjádřit vše, co bych vyjádřit chtěl, způsobem, který budou ostatní lidé schopni slyšet a pochopit.</a:t>
            </a:r>
          </a:p>
          <a:p>
            <a:pPr fontAlgn="base"/>
            <a:r>
              <a:rPr lang="cs-CZ" b="1" dirty="0" smtClean="0"/>
              <a:t>Empatie:</a:t>
            </a:r>
            <a:r>
              <a:rPr lang="cs-CZ" dirty="0" smtClean="0"/>
              <a:t> Jak mohu slyšet, co se děje v druhých lidech, i když jejich slova to nevyjadřují jasně, i když jsou rozzlobení či smutní.</a:t>
            </a:r>
          </a:p>
          <a:p>
            <a:pPr fontAlgn="base"/>
            <a:r>
              <a:rPr lang="cs-CZ" b="1" dirty="0" smtClean="0"/>
              <a:t>Empatie k sobě</a:t>
            </a:r>
            <a:r>
              <a:rPr lang="cs-CZ" dirty="0" smtClean="0"/>
              <a:t>, nebo také </a:t>
            </a:r>
            <a:r>
              <a:rPr lang="cs-CZ" dirty="0" err="1" smtClean="0"/>
              <a:t>sebenapojení</a:t>
            </a:r>
            <a:r>
              <a:rPr lang="cs-CZ" dirty="0" smtClean="0"/>
              <a:t>: trénování jazyka, kterým mohu sám v sobě podporovat uvědomění si vlastních potřeb a pocitů a posilovat možnost vlastní volby a svobody v nakládání s nimi.</a:t>
            </a:r>
          </a:p>
          <a:p>
            <a:pPr fontAlgn="base"/>
            <a:endParaRPr lang="cs-CZ" dirty="0"/>
          </a:p>
          <a:p>
            <a:endParaRPr lang="cs-CZ" dirty="0"/>
          </a:p>
        </p:txBody>
      </p:sp>
    </p:spTree>
    <p:extLst>
      <p:ext uri="{BB962C8B-B14F-4D97-AF65-F5344CB8AC3E}">
        <p14:creationId xmlns:p14="http://schemas.microsoft.com/office/powerpoint/2010/main" val="29951651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838200" y="3577152"/>
            <a:ext cx="10515600" cy="4351338"/>
          </a:xfrm>
        </p:spPr>
        <p:txBody>
          <a:bodyPr/>
          <a:lstStyle/>
          <a:p>
            <a:r>
              <a:rPr lang="en-US" b="1" dirty="0" smtClean="0"/>
              <a:t>Marshal</a:t>
            </a:r>
            <a:r>
              <a:rPr lang="cs-CZ" b="1" dirty="0" smtClean="0"/>
              <a:t> Rosenberg </a:t>
            </a:r>
          </a:p>
          <a:p>
            <a:r>
              <a:rPr lang="cs-CZ" dirty="0" smtClean="0"/>
              <a:t>(1</a:t>
            </a:r>
            <a:r>
              <a:rPr lang="en-US" dirty="0" smtClean="0"/>
              <a:t>961</a:t>
            </a:r>
            <a:r>
              <a:rPr lang="en-US" dirty="0"/>
              <a:t>, Rosenberg received his </a:t>
            </a:r>
            <a:r>
              <a:rPr lang="en-US" dirty="0">
                <a:hlinkClick r:id="rId2" tooltip="Doctor of Philosophy"/>
              </a:rPr>
              <a:t>Ph.D.</a:t>
            </a:r>
            <a:r>
              <a:rPr lang="en-US" dirty="0"/>
              <a:t> in </a:t>
            </a:r>
            <a:r>
              <a:rPr lang="en-US" dirty="0">
                <a:hlinkClick r:id="rId3" tooltip="Clinical psychology"/>
              </a:rPr>
              <a:t>clinical psychology</a:t>
            </a:r>
            <a:r>
              <a:rPr lang="en-US" dirty="0"/>
              <a:t> from the </a:t>
            </a:r>
            <a:r>
              <a:rPr lang="en-US" dirty="0">
                <a:hlinkClick r:id="rId4" tooltip="University of Wisconsin–Madison"/>
              </a:rPr>
              <a:t>University of Wisconsin–Madison</a:t>
            </a:r>
            <a:r>
              <a:rPr lang="en-US" dirty="0"/>
              <a:t> where he studied under </a:t>
            </a:r>
            <a:r>
              <a:rPr lang="en-US" dirty="0">
                <a:hlinkClick r:id="rId5" tooltip="Carl Rogers"/>
              </a:rPr>
              <a:t>Carl </a:t>
            </a:r>
            <a:r>
              <a:rPr lang="en-US" dirty="0" smtClean="0">
                <a:hlinkClick r:id="rId5" tooltip="Carl Rogers"/>
              </a:rPr>
              <a:t>Rogers</a:t>
            </a:r>
            <a:r>
              <a:rPr lang="en-US" baseline="30000" dirty="0" smtClean="0">
                <a:hlinkClick r:id="rId6"/>
              </a:rPr>
              <a:t>[2]</a:t>
            </a:r>
            <a:endParaRPr lang="cs-CZ" dirty="0"/>
          </a:p>
        </p:txBody>
      </p:sp>
      <p:pic>
        <p:nvPicPr>
          <p:cNvPr id="5" name="Picture 2" descr="http://i.ytimg.com/vi/awqo0fj4Kqc/maxresdefault.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93308" y="1"/>
            <a:ext cx="5998692" cy="33742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80617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270502"/>
            <a:ext cx="10515600" cy="1325563"/>
          </a:xfrm>
        </p:spPr>
        <p:txBody>
          <a:bodyPr/>
          <a:lstStyle/>
          <a:p>
            <a:r>
              <a:rPr lang="cs-CZ" dirty="0" smtClean="0"/>
              <a:t>Kazuistika na začátek</a:t>
            </a:r>
            <a:endParaRPr lang="cs-CZ" dirty="0"/>
          </a:p>
        </p:txBody>
      </p:sp>
      <p:sp>
        <p:nvSpPr>
          <p:cNvPr id="3" name="Zástupný symbol pro obsah 2"/>
          <p:cNvSpPr>
            <a:spLocks noGrp="1"/>
          </p:cNvSpPr>
          <p:nvPr>
            <p:ph idx="1"/>
          </p:nvPr>
        </p:nvSpPr>
        <p:spPr>
          <a:xfrm>
            <a:off x="0" y="744193"/>
            <a:ext cx="10954555" cy="5032376"/>
          </a:xfrm>
        </p:spPr>
        <p:txBody>
          <a:bodyPr>
            <a:noAutofit/>
          </a:bodyPr>
          <a:lstStyle/>
          <a:p>
            <a:pPr marL="0" indent="0">
              <a:lnSpc>
                <a:spcPct val="120000"/>
              </a:lnSpc>
              <a:buNone/>
            </a:pPr>
            <a:r>
              <a:rPr lang="cs-CZ" sz="2200" dirty="0" smtClean="0"/>
              <a:t>Jednou </a:t>
            </a:r>
            <a:r>
              <a:rPr lang="cs-CZ" sz="2200" dirty="0"/>
              <a:t>mě pozval ředitel střední </a:t>
            </a:r>
            <a:r>
              <a:rPr lang="cs-CZ" sz="2200" dirty="0" smtClean="0"/>
              <a:t>školy… Měl </a:t>
            </a:r>
            <a:r>
              <a:rPr lang="cs-CZ" sz="2200" dirty="0"/>
              <a:t>jsem se setkat se čtyřiceti studenty, které považovali za „sociálně a emocionálně nepřizpůsobivé". </a:t>
            </a:r>
            <a:endParaRPr lang="cs-CZ" sz="2200" dirty="0" smtClean="0"/>
          </a:p>
          <a:p>
            <a:pPr marL="0" indent="0">
              <a:lnSpc>
                <a:spcPct val="120000"/>
              </a:lnSpc>
              <a:buNone/>
            </a:pPr>
            <a:r>
              <a:rPr lang="cs-CZ" sz="2200" dirty="0" smtClean="0"/>
              <a:t>Rozčílilo </a:t>
            </a:r>
            <a:r>
              <a:rPr lang="cs-CZ" sz="2200" dirty="0"/>
              <a:t>mě, jak takové škatulkování funguje jako automaticky se naplňující předpověď. </a:t>
            </a:r>
            <a:r>
              <a:rPr lang="cs-CZ" sz="2200" dirty="0" smtClean="0"/>
              <a:t/>
            </a:r>
            <a:br>
              <a:rPr lang="cs-CZ" sz="2200" dirty="0" smtClean="0"/>
            </a:br>
            <a:r>
              <a:rPr lang="cs-CZ" sz="2200" dirty="0" smtClean="0"/>
              <a:t>Kdy </a:t>
            </a:r>
            <a:r>
              <a:rPr lang="cs-CZ" sz="2200" dirty="0"/>
              <a:t>byste byli studentem, kterého takto zaškatulkovali, cožpak byste si ve škole nedovolili trochu zábavy tím, že byste ignorovali cokoli, co by po vás učitelé chtěli? Když lidi </a:t>
            </a:r>
            <a:r>
              <a:rPr lang="cs-CZ" sz="2200" b="1" dirty="0"/>
              <a:t>škatulkujeme</a:t>
            </a:r>
            <a:r>
              <a:rPr lang="cs-CZ" sz="2200" dirty="0"/>
              <a:t>, </a:t>
            </a:r>
            <a:r>
              <a:rPr lang="cs-CZ" sz="2200" b="1" dirty="0"/>
              <a:t>přispíváme</a:t>
            </a:r>
            <a:r>
              <a:rPr lang="cs-CZ" sz="2200" dirty="0"/>
              <a:t> k tomu, že se </a:t>
            </a:r>
            <a:r>
              <a:rPr lang="cs-CZ" sz="2200" b="1" dirty="0"/>
              <a:t>chovají přesně </a:t>
            </a:r>
            <a:r>
              <a:rPr lang="cs-CZ" sz="2200" dirty="0"/>
              <a:t>tak, </a:t>
            </a:r>
            <a:r>
              <a:rPr lang="cs-CZ" sz="2200" b="1" dirty="0"/>
              <a:t>jak se nám nelíbí</a:t>
            </a:r>
            <a:r>
              <a:rPr lang="cs-CZ" sz="2200" dirty="0"/>
              <a:t>. A my to pak považujeme za potvrzení našich domněnek. Jelikož studenti věděli, že byli zaškatulkováni jako „sociálně a emocionálně nepřizpůsobiví", nepřekvapili mě. </a:t>
            </a:r>
            <a:endParaRPr lang="cs-CZ" sz="2200" dirty="0" smtClean="0"/>
          </a:p>
          <a:p>
            <a:pPr marL="0" indent="0">
              <a:lnSpc>
                <a:spcPct val="120000"/>
              </a:lnSpc>
              <a:buNone/>
            </a:pPr>
            <a:r>
              <a:rPr lang="cs-CZ" sz="2200" dirty="0" smtClean="0"/>
              <a:t>Když </a:t>
            </a:r>
            <a:r>
              <a:rPr lang="cs-CZ" sz="2200" dirty="0"/>
              <a:t>jsem vešel, většina z nich se vykláněla z okna a sprostě hulákala na své kamarády dole na dvoře. Začal jsem tím, že jsem je požádal: „</a:t>
            </a:r>
            <a:r>
              <a:rPr lang="cs-CZ" sz="2200" b="1" dirty="0"/>
              <a:t>Chtěl bych, abyste se všichni vrátili na svá místa</a:t>
            </a:r>
            <a:r>
              <a:rPr lang="cs-CZ" sz="2200" dirty="0"/>
              <a:t> a sedli si, abych vám mohl říct, kdo jsem a co bych chtěl, abychom dnes dělali." Zhruba polovina studentů se vrátila. Protože jsem si nebyl jistý, že mě všichni slyšeli, požádal jsem je znovu. To už si sedli všichni kromě dvou mladíků, kteří zůstali vyklonění z okna. Byli to, bohužel pro mě, dva nejmohutnější studenti ze třídy</a:t>
            </a:r>
            <a:r>
              <a:rPr lang="cs-CZ" sz="2200" dirty="0" smtClean="0"/>
              <a:t>.</a:t>
            </a:r>
            <a:endParaRPr lang="cs-CZ" sz="2200" dirty="0"/>
          </a:p>
        </p:txBody>
      </p:sp>
      <p:pic>
        <p:nvPicPr>
          <p:cNvPr id="5" name="Picture 2" descr="https://www.banyen.com/sites/default/files/contributors/marshall%20rosenber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11409" y="-270503"/>
            <a:ext cx="2080591" cy="24723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6207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7577" y="270456"/>
            <a:ext cx="11096223" cy="6465195"/>
          </a:xfrm>
        </p:spPr>
        <p:txBody>
          <a:bodyPr>
            <a:normAutofit fontScale="77500" lnSpcReduction="20000"/>
          </a:bodyPr>
          <a:lstStyle/>
          <a:p>
            <a:pPr marL="0" indent="0">
              <a:lnSpc>
                <a:spcPct val="120000"/>
              </a:lnSpc>
              <a:buNone/>
            </a:pPr>
            <a:r>
              <a:rPr lang="cs-CZ" dirty="0"/>
              <a:t>„Promiňte, pánové," oslovil jsem je, „</a:t>
            </a:r>
            <a:r>
              <a:rPr lang="cs-CZ" b="1" dirty="0"/>
              <a:t>mohl by mi jeden z vás zopakovat</a:t>
            </a:r>
            <a:r>
              <a:rPr lang="cs-CZ" dirty="0"/>
              <a:t>, co jste slyšeli, že vám říkám</a:t>
            </a:r>
            <a:r>
              <a:rPr lang="cs-CZ" dirty="0" smtClean="0"/>
              <a:t>?„</a:t>
            </a:r>
          </a:p>
          <a:p>
            <a:pPr marL="0" indent="0">
              <a:lnSpc>
                <a:spcPct val="120000"/>
              </a:lnSpc>
              <a:buNone/>
            </a:pPr>
            <a:r>
              <a:rPr lang="cs-CZ" dirty="0" smtClean="0"/>
              <a:t>Jeden </a:t>
            </a:r>
            <a:r>
              <a:rPr lang="cs-CZ" dirty="0"/>
              <a:t>z nich se na mě otočil a odsekl: „No jo, </a:t>
            </a:r>
            <a:r>
              <a:rPr lang="cs-CZ" b="1" dirty="0"/>
              <a:t>říkal jste, že si </a:t>
            </a:r>
            <a:r>
              <a:rPr lang="cs-CZ" dirty="0"/>
              <a:t>musíme jít sednout." Pomyslel jsem si: „</a:t>
            </a:r>
            <a:r>
              <a:rPr lang="cs-CZ" b="1" dirty="0"/>
              <a:t>Á jé, on moji prosbu považoval za rozkaz</a:t>
            </a:r>
            <a:r>
              <a:rPr lang="cs-CZ" dirty="0" smtClean="0"/>
              <a:t>.„</a:t>
            </a:r>
          </a:p>
          <a:p>
            <a:pPr marL="0" indent="0">
              <a:lnSpc>
                <a:spcPct val="120000"/>
              </a:lnSpc>
              <a:buNone/>
            </a:pPr>
            <a:r>
              <a:rPr lang="cs-CZ" dirty="0" smtClean="0"/>
              <a:t>Řekl </a:t>
            </a:r>
            <a:r>
              <a:rPr lang="cs-CZ" dirty="0"/>
              <a:t>jsem nahlas: „</a:t>
            </a:r>
            <a:r>
              <a:rPr lang="cs-CZ" b="1" dirty="0"/>
              <a:t>Pane</a:t>
            </a:r>
            <a:r>
              <a:rPr lang="cs-CZ" dirty="0"/>
              <a:t>, (naučil jsem se lidem s takovými bicepsy vždycky říkat „pane", zvláště když se na jednom z těch bicepsů </a:t>
            </a:r>
            <a:r>
              <a:rPr lang="cs-CZ" dirty="0" smtClean="0"/>
              <a:t>vyjímá </a:t>
            </a:r>
            <a:r>
              <a:rPr lang="cs-CZ" dirty="0"/>
              <a:t>tetování) „</a:t>
            </a:r>
            <a:r>
              <a:rPr lang="cs-CZ" b="1" dirty="0"/>
              <a:t>řekl byste mi</a:t>
            </a:r>
            <a:r>
              <a:rPr lang="cs-CZ" dirty="0"/>
              <a:t>, jak bych vám mohl dát najevo, co chci, tak </a:t>
            </a:r>
            <a:r>
              <a:rPr lang="cs-CZ" b="1" dirty="0"/>
              <a:t>aby to nevypadalo, že vám poroučím</a:t>
            </a:r>
            <a:r>
              <a:rPr lang="cs-CZ" dirty="0"/>
              <a:t>?" </a:t>
            </a:r>
            <a:endParaRPr lang="cs-CZ" dirty="0" smtClean="0"/>
          </a:p>
          <a:p>
            <a:pPr marL="0" indent="0">
              <a:lnSpc>
                <a:spcPct val="120000"/>
              </a:lnSpc>
              <a:buNone/>
            </a:pPr>
            <a:r>
              <a:rPr lang="cs-CZ" dirty="0" smtClean="0"/>
              <a:t>„</a:t>
            </a:r>
            <a:r>
              <a:rPr lang="cs-CZ" dirty="0" err="1"/>
              <a:t>Eh</a:t>
            </a:r>
            <a:r>
              <a:rPr lang="cs-CZ" dirty="0"/>
              <a:t>?" Protože </a:t>
            </a:r>
            <a:r>
              <a:rPr lang="cs-CZ" b="1" dirty="0"/>
              <a:t>byl zvyklý očekávat od autorit rozkazy</a:t>
            </a:r>
            <a:r>
              <a:rPr lang="cs-CZ" dirty="0"/>
              <a:t>, můj odlišný přístup mu byl úplně cizí. „Jak vám můžu dát vědět, co od vás chci, aby to zároveň neznělo, že mi nezáleží na tom, co byste chtěl vy?" zeptal jsem se znovu. Na chvíli se zarazil a pak zabručel: „Nevím</a:t>
            </a:r>
            <a:r>
              <a:rPr lang="cs-CZ" dirty="0" smtClean="0"/>
              <a:t>".</a:t>
            </a:r>
          </a:p>
          <a:p>
            <a:pPr marL="0" indent="0">
              <a:lnSpc>
                <a:spcPct val="120000"/>
              </a:lnSpc>
              <a:buNone/>
            </a:pPr>
            <a:r>
              <a:rPr lang="cs-CZ" dirty="0" smtClean="0"/>
              <a:t>„</a:t>
            </a:r>
            <a:r>
              <a:rPr lang="cs-CZ" dirty="0"/>
              <a:t>To, co se teď mezi námi odehrává, je dobrým příkladem toho, o čem jsem dnes chtěl mluvit. </a:t>
            </a:r>
            <a:r>
              <a:rPr lang="cs-CZ" b="1" dirty="0"/>
              <a:t>Věřím</a:t>
            </a:r>
            <a:r>
              <a:rPr lang="cs-CZ" dirty="0"/>
              <a:t>, že je pro lidi mnohem lepší, když dovedou říct, </a:t>
            </a:r>
            <a:r>
              <a:rPr lang="cs-CZ" b="1" dirty="0"/>
              <a:t>co by chtěli</a:t>
            </a:r>
            <a:r>
              <a:rPr lang="cs-CZ" dirty="0"/>
              <a:t>, a přitom nikomu neporoučet. Když vám říkám, </a:t>
            </a:r>
            <a:r>
              <a:rPr lang="cs-CZ" b="1" dirty="0"/>
              <a:t>co bych od vás chtěl</a:t>
            </a:r>
            <a:r>
              <a:rPr lang="cs-CZ" dirty="0"/>
              <a:t>, </a:t>
            </a:r>
            <a:r>
              <a:rPr lang="cs-CZ" b="1" dirty="0"/>
              <a:t>neříkám, že to musíte </a:t>
            </a:r>
            <a:r>
              <a:rPr lang="cs-CZ" dirty="0"/>
              <a:t>udělat, protože v opačném případě se vám budu snažit znepříjemnit </a:t>
            </a:r>
            <a:r>
              <a:rPr lang="cs-CZ" dirty="0" smtClean="0"/>
              <a:t>život. Nevím</a:t>
            </a:r>
            <a:r>
              <a:rPr lang="cs-CZ" dirty="0"/>
              <a:t>, jak vám to mám říct, abyste tomu věřili." </a:t>
            </a:r>
          </a:p>
          <a:p>
            <a:pPr marL="0" indent="0">
              <a:lnSpc>
                <a:spcPct val="120000"/>
              </a:lnSpc>
              <a:buNone/>
            </a:pPr>
            <a:r>
              <a:rPr lang="cs-CZ" dirty="0" smtClean="0"/>
              <a:t>K </a:t>
            </a:r>
            <a:r>
              <a:rPr lang="cs-CZ" dirty="0"/>
              <a:t>mé úlevě to vypadalo, že to mladík pochopil. Spolu se svým kamarádem se přiloudali a přidali se k nám. V situacích, jako byla tato, může chvíli trvat, než si lidé uvědomí, jakým způsobem je </a:t>
            </a:r>
            <a:r>
              <a:rPr lang="cs-CZ" b="1" dirty="0"/>
              <a:t>žádáme</a:t>
            </a:r>
            <a:r>
              <a:rPr lang="cs-CZ" dirty="0" smtClean="0"/>
              <a:t>.</a:t>
            </a:r>
            <a:endParaRPr lang="cs-CZ" dirty="0"/>
          </a:p>
        </p:txBody>
      </p:sp>
    </p:spTree>
    <p:extLst>
      <p:ext uri="{BB962C8B-B14F-4D97-AF65-F5344CB8AC3E}">
        <p14:creationId xmlns:p14="http://schemas.microsoft.com/office/powerpoint/2010/main" val="8040660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Autofit/>
          </a:bodyPr>
          <a:lstStyle/>
          <a:p>
            <a:pPr marL="0" indent="0">
              <a:buNone/>
            </a:pPr>
            <a:r>
              <a:rPr lang="cs-CZ" sz="2400" dirty="0"/>
              <a:t>Při jiné příležitosti, když jsem měl konzultaci ve zdejší škole, </a:t>
            </a:r>
            <a:r>
              <a:rPr lang="cs-CZ" sz="2400" dirty="0" smtClean="0"/>
              <a:t>jedna z </a:t>
            </a:r>
            <a:r>
              <a:rPr lang="cs-CZ" sz="2400" dirty="0"/>
              <a:t>učitelek poznamenala: „Hrozně nerada dávám známky. </a:t>
            </a:r>
            <a:r>
              <a:rPr lang="cs-CZ" sz="2400" dirty="0" smtClean="0"/>
              <a:t>Nemyslím si</a:t>
            </a:r>
            <a:r>
              <a:rPr lang="cs-CZ" sz="2400" dirty="0"/>
              <a:t>, že by byly k něčemu dobré, a žákům přinášejí hodně úzkosti. </a:t>
            </a:r>
            <a:r>
              <a:rPr lang="cs-CZ" sz="2400" dirty="0" smtClean="0"/>
              <a:t>Ale známky </a:t>
            </a:r>
            <a:r>
              <a:rPr lang="cs-CZ" sz="2400" dirty="0"/>
              <a:t>dávat musím. Taková jsou místní pravidla." Zrovna jsme </a:t>
            </a:r>
            <a:r>
              <a:rPr lang="cs-CZ" sz="2400" dirty="0" smtClean="0"/>
              <a:t>cvičili, jak </a:t>
            </a:r>
            <a:r>
              <a:rPr lang="cs-CZ" sz="2400" dirty="0"/>
              <a:t>používat ve třídě způsob vyjadřování, který by umožnil </a:t>
            </a:r>
            <a:r>
              <a:rPr lang="cs-CZ" sz="2400" dirty="0" smtClean="0"/>
              <a:t>uvědomit </a:t>
            </a:r>
            <a:r>
              <a:rPr lang="pl-PL" sz="2400" dirty="0" smtClean="0"/>
              <a:t>si </a:t>
            </a:r>
            <a:r>
              <a:rPr lang="pl-PL" sz="2400" dirty="0"/>
              <a:t>svou odpovědnost za to, co člověk dělá. Doporučil </a:t>
            </a:r>
            <a:r>
              <a:rPr lang="pl-PL" sz="2400" dirty="0" smtClean="0"/>
              <a:t>jsem </a:t>
            </a:r>
            <a:r>
              <a:rPr lang="cs-CZ" sz="2400" dirty="0" smtClean="0"/>
              <a:t>učitelce</a:t>
            </a:r>
            <a:r>
              <a:rPr lang="cs-CZ" sz="2400" dirty="0"/>
              <a:t>, aby formulaci „Musím dávat známky, protože taková </a:t>
            </a:r>
            <a:r>
              <a:rPr lang="cs-CZ" sz="2400" dirty="0" smtClean="0"/>
              <a:t>jsou zdejší </a:t>
            </a:r>
            <a:r>
              <a:rPr lang="cs-CZ" sz="2400" dirty="0"/>
              <a:t>pravidla" pozměnila na: „Zvolila jsem známkování, </a:t>
            </a:r>
            <a:r>
              <a:rPr lang="cs-CZ" sz="2400" dirty="0" smtClean="0"/>
              <a:t>protože chci</a:t>
            </a:r>
            <a:r>
              <a:rPr lang="cs-CZ" sz="2400" dirty="0"/>
              <a:t>..." Bez váhání zareagovala: „Volím známkování, protože si </a:t>
            </a:r>
            <a:r>
              <a:rPr lang="cs-CZ" sz="2400" dirty="0" smtClean="0"/>
              <a:t>chci udržet </a:t>
            </a:r>
            <a:r>
              <a:rPr lang="cs-CZ" sz="2400" dirty="0"/>
              <a:t>práci," ačkoli okamžitě dodala: „ale nelíbí se mi to říkat </a:t>
            </a:r>
            <a:r>
              <a:rPr lang="cs-CZ" sz="2400" dirty="0" smtClean="0"/>
              <a:t>takhle. Připadám </a:t>
            </a:r>
            <a:r>
              <a:rPr lang="cs-CZ" sz="2400" dirty="0"/>
              <a:t>si pak za to, co dělám, strašně odpovědná." „</a:t>
            </a:r>
            <a:r>
              <a:rPr lang="cs-CZ" sz="2400" dirty="0" smtClean="0"/>
              <a:t>Právě </a:t>
            </a:r>
            <a:r>
              <a:rPr lang="pl-PL" sz="2400" dirty="0" smtClean="0"/>
              <a:t>proto </a:t>
            </a:r>
            <a:r>
              <a:rPr lang="pl-PL" sz="2400" dirty="0"/>
              <a:t>chci, abyste to tak říkala," odpověděl jsem.</a:t>
            </a:r>
            <a:endParaRPr lang="cs-CZ" sz="2400" dirty="0"/>
          </a:p>
        </p:txBody>
      </p:sp>
    </p:spTree>
    <p:extLst>
      <p:ext uri="{BB962C8B-B14F-4D97-AF65-F5344CB8AC3E}">
        <p14:creationId xmlns:p14="http://schemas.microsoft.com/office/powerpoint/2010/main" val="36658912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Důležité principy</a:t>
            </a:r>
            <a:endParaRPr lang="cs-CZ" dirty="0"/>
          </a:p>
        </p:txBody>
      </p:sp>
      <p:sp>
        <p:nvSpPr>
          <p:cNvPr id="3" name="Zástupný symbol pro obsah 2"/>
          <p:cNvSpPr>
            <a:spLocks noGrp="1"/>
          </p:cNvSpPr>
          <p:nvPr>
            <p:ph idx="1"/>
          </p:nvPr>
        </p:nvSpPr>
        <p:spPr/>
        <p:txBody>
          <a:bodyPr>
            <a:normAutofit fontScale="92500"/>
          </a:bodyPr>
          <a:lstStyle/>
          <a:p>
            <a:r>
              <a:rPr lang="pl-PL" b="1" dirty="0"/>
              <a:t>NVC: způsob, jak komunikovat ze svého nitra</a:t>
            </a:r>
            <a:r>
              <a:rPr lang="pl-PL" b="1" dirty="0" smtClean="0"/>
              <a:t>.</a:t>
            </a:r>
          </a:p>
          <a:p>
            <a:r>
              <a:rPr lang="cs-CZ" b="1" dirty="0" smtClean="0"/>
              <a:t>Umět ctít nejen vlastní potřeby, ale i potřeby druhého. Umět se napojit na své potřeby i potřeby toho druhého. </a:t>
            </a:r>
          </a:p>
          <a:p>
            <a:r>
              <a:rPr lang="cs-CZ" b="1" dirty="0" smtClean="0"/>
              <a:t>Analyzování </a:t>
            </a:r>
            <a:r>
              <a:rPr lang="cs-CZ" b="1" dirty="0"/>
              <a:t>druhých je ve skutečnosti </a:t>
            </a:r>
            <a:r>
              <a:rPr lang="cs-CZ" b="1" dirty="0" smtClean="0"/>
              <a:t>vyjádřením našich </a:t>
            </a:r>
            <a:r>
              <a:rPr lang="cs-CZ" b="1" dirty="0"/>
              <a:t>vlastních potřeb a </a:t>
            </a:r>
            <a:r>
              <a:rPr lang="cs-CZ" b="1" dirty="0" smtClean="0"/>
              <a:t>hodnot: </a:t>
            </a:r>
            <a:r>
              <a:rPr lang="cs-CZ" i="1" dirty="0"/>
              <a:t>Například místo „Násilí je špatné", bychom mohli říci</a:t>
            </a:r>
            <a:r>
              <a:rPr lang="cs-CZ" i="1" dirty="0" smtClean="0"/>
              <a:t>: „</a:t>
            </a:r>
            <a:r>
              <a:rPr lang="cs-CZ" i="1" dirty="0"/>
              <a:t>Mám strach z používání násilí při řešení konfliktů, cením si </a:t>
            </a:r>
            <a:r>
              <a:rPr lang="cs-CZ" i="1" dirty="0" smtClean="0"/>
              <a:t>řešení mezilidských </a:t>
            </a:r>
            <a:r>
              <a:rPr lang="cs-CZ" i="1" dirty="0"/>
              <a:t>konfliktů jinými prostředky</a:t>
            </a:r>
            <a:r>
              <a:rPr lang="cs-CZ" i="1" dirty="0" smtClean="0"/>
              <a:t>.„</a:t>
            </a:r>
          </a:p>
          <a:p>
            <a:r>
              <a:rPr lang="cs-CZ" b="1" dirty="0"/>
              <a:t>Když směšujeme pozorování s </a:t>
            </a:r>
            <a:r>
              <a:rPr lang="cs-CZ" b="1" dirty="0" smtClean="0"/>
              <a:t>hodnocením, lidé </a:t>
            </a:r>
            <a:r>
              <a:rPr lang="cs-CZ" b="1" dirty="0"/>
              <a:t>mívají sklon slyšet kritiku</a:t>
            </a:r>
            <a:r>
              <a:rPr lang="cs-CZ" b="1" dirty="0" smtClean="0"/>
              <a:t>.</a:t>
            </a:r>
          </a:p>
          <a:p>
            <a:r>
              <a:rPr lang="cs-CZ" b="1" dirty="0" smtClean="0"/>
              <a:t>Způsob kterým mluvíme s našimi dětmi se stává jejich vnitřním hlasem.</a:t>
            </a:r>
            <a:endParaRPr lang="cs-CZ" dirty="0"/>
          </a:p>
        </p:txBody>
      </p:sp>
    </p:spTree>
    <p:extLst>
      <p:ext uri="{BB962C8B-B14F-4D97-AF65-F5344CB8AC3E}">
        <p14:creationId xmlns:p14="http://schemas.microsoft.com/office/powerpoint/2010/main" val="15748715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accent2">
                    <a:lumMod val="75000"/>
                  </a:schemeClr>
                </a:solidFill>
              </a:rPr>
              <a:t>Často je NVC reprezentovaná 4 kroky:</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defRPr/>
            </a:pPr>
            <a:r>
              <a:rPr lang="cs-CZ" sz="3200" b="1" dirty="0"/>
              <a:t>4</a:t>
            </a:r>
            <a:r>
              <a:rPr lang="cs-CZ" sz="3200" b="1" dirty="0">
                <a:solidFill>
                  <a:schemeClr val="accent6">
                    <a:lumMod val="50000"/>
                  </a:schemeClr>
                </a:solidFill>
              </a:rPr>
              <a:t> </a:t>
            </a:r>
            <a:r>
              <a:rPr lang="cs-CZ" sz="3200" b="1" dirty="0" err="1">
                <a:solidFill>
                  <a:schemeClr val="accent2">
                    <a:lumMod val="75000"/>
                  </a:schemeClr>
                </a:solidFill>
              </a:rPr>
              <a:t>PO</a:t>
            </a:r>
            <a:r>
              <a:rPr lang="cs-CZ" dirty="0" err="1"/>
              <a:t>mocníci</a:t>
            </a:r>
            <a:r>
              <a:rPr lang="cs-CZ" dirty="0"/>
              <a:t> já-výroku:</a:t>
            </a:r>
          </a:p>
          <a:p>
            <a:pPr>
              <a:defRPr/>
            </a:pPr>
            <a:endParaRPr lang="cs-CZ" dirty="0"/>
          </a:p>
          <a:p>
            <a:pPr>
              <a:defRPr/>
            </a:pPr>
            <a:r>
              <a:rPr lang="cs-CZ" sz="3200" b="1" dirty="0" err="1">
                <a:solidFill>
                  <a:schemeClr val="accent2">
                    <a:lumMod val="75000"/>
                  </a:schemeClr>
                </a:solidFill>
              </a:rPr>
              <a:t>PO</a:t>
            </a:r>
            <a:r>
              <a:rPr lang="cs-CZ" dirty="0" err="1"/>
              <a:t>zorování</a:t>
            </a:r>
            <a:r>
              <a:rPr lang="cs-CZ" dirty="0"/>
              <a:t> (fakta)</a:t>
            </a:r>
          </a:p>
          <a:p>
            <a:pPr>
              <a:defRPr/>
            </a:pPr>
            <a:r>
              <a:rPr lang="cs-CZ" sz="3200" b="1" dirty="0" err="1" smtClean="0">
                <a:solidFill>
                  <a:schemeClr val="accent2">
                    <a:lumMod val="75000"/>
                  </a:schemeClr>
                </a:solidFill>
              </a:rPr>
              <a:t>PO</a:t>
            </a:r>
            <a:r>
              <a:rPr lang="cs-CZ" dirty="0" err="1" smtClean="0"/>
              <a:t>city</a:t>
            </a:r>
            <a:r>
              <a:rPr lang="cs-CZ" dirty="0" smtClean="0"/>
              <a:t> </a:t>
            </a:r>
            <a:r>
              <a:rPr lang="cs-CZ" dirty="0"/>
              <a:t>(věnovat se svým pocitům)</a:t>
            </a:r>
          </a:p>
          <a:p>
            <a:pPr>
              <a:defRPr/>
            </a:pPr>
            <a:r>
              <a:rPr lang="cs-CZ" sz="3200" b="1" dirty="0" err="1" smtClean="0">
                <a:solidFill>
                  <a:schemeClr val="accent2">
                    <a:lumMod val="75000"/>
                  </a:schemeClr>
                </a:solidFill>
              </a:rPr>
              <a:t>PO</a:t>
            </a:r>
            <a:r>
              <a:rPr lang="cs-CZ" dirty="0" err="1" smtClean="0"/>
              <a:t>třeba</a:t>
            </a:r>
            <a:r>
              <a:rPr lang="cs-CZ" dirty="0" smtClean="0"/>
              <a:t> </a:t>
            </a:r>
            <a:r>
              <a:rPr lang="cs-CZ" dirty="0"/>
              <a:t>(co já potřebuji)</a:t>
            </a:r>
          </a:p>
          <a:p>
            <a:pPr>
              <a:defRPr/>
            </a:pPr>
            <a:r>
              <a:rPr lang="cs-CZ" sz="3200" b="1" dirty="0" err="1" smtClean="0">
                <a:solidFill>
                  <a:schemeClr val="accent2">
                    <a:lumMod val="75000"/>
                  </a:schemeClr>
                </a:solidFill>
              </a:rPr>
              <a:t>PO</a:t>
            </a:r>
            <a:r>
              <a:rPr lang="cs-CZ" dirty="0" err="1" smtClean="0"/>
              <a:t>žadavek</a:t>
            </a:r>
            <a:r>
              <a:rPr lang="cs-CZ" dirty="0" smtClean="0"/>
              <a:t> </a:t>
            </a:r>
            <a:r>
              <a:rPr lang="cs-CZ" dirty="0"/>
              <a:t>(prosba, spolu-náprava</a:t>
            </a:r>
            <a:r>
              <a:rPr lang="cs-CZ" dirty="0" smtClean="0"/>
              <a:t>)</a:t>
            </a:r>
          </a:p>
          <a:p>
            <a:pPr>
              <a:defRPr/>
            </a:pPr>
            <a:endParaRPr lang="cs-CZ" dirty="0"/>
          </a:p>
          <a:p>
            <a:pPr marL="0" indent="0">
              <a:buNone/>
            </a:pPr>
            <a:r>
              <a:rPr lang="cs-CZ" dirty="0" smtClean="0"/>
              <a:t>„Všechny </a:t>
            </a:r>
            <a:r>
              <a:rPr lang="cs-CZ" dirty="0"/>
              <a:t>čtyři složky mohou proběhnout, aniž bychom pronesli</a:t>
            </a:r>
          </a:p>
          <a:p>
            <a:pPr marL="0" indent="0">
              <a:buNone/>
            </a:pPr>
            <a:r>
              <a:rPr lang="cs-CZ" dirty="0"/>
              <a:t>jediné slůvko. Podstata této metody spočívá v uvědomění si těchto</a:t>
            </a:r>
          </a:p>
          <a:p>
            <a:pPr marL="0" indent="0">
              <a:buNone/>
            </a:pPr>
            <a:r>
              <a:rPr lang="cs-CZ" dirty="0"/>
              <a:t>čtyř jednotlivých komponent, ne ve vlastní výměně slov</a:t>
            </a:r>
            <a:r>
              <a:rPr lang="cs-CZ" dirty="0" smtClean="0"/>
              <a:t>.“</a:t>
            </a:r>
            <a:endParaRPr lang="cs-CZ" dirty="0"/>
          </a:p>
          <a:p>
            <a:pPr>
              <a:defRPr/>
            </a:pPr>
            <a:endParaRPr lang="cs-CZ" dirty="0"/>
          </a:p>
          <a:p>
            <a:endParaRPr lang="cs-CZ" dirty="0"/>
          </a:p>
        </p:txBody>
      </p:sp>
    </p:spTree>
    <p:extLst>
      <p:ext uri="{BB962C8B-B14F-4D97-AF65-F5344CB8AC3E}">
        <p14:creationId xmlns:p14="http://schemas.microsoft.com/office/powerpoint/2010/main" val="2417913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500"/>
                                        <p:tgtEl>
                                          <p:spTgt spid="3">
                                            <p:txEl>
                                              <p:pRg st="7" end="7"/>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8" end="8"/>
                                            </p:txEl>
                                          </p:spTgt>
                                        </p:tgtEl>
                                        <p:attrNameLst>
                                          <p:attrName>style.visibility</p:attrName>
                                        </p:attrNameLst>
                                      </p:cBhvr>
                                      <p:to>
                                        <p:strVal val="visible"/>
                                      </p:to>
                                    </p:set>
                                    <p:animEffect transition="in" filter="fade">
                                      <p:cBhvr>
                                        <p:cTn id="10" dur="500"/>
                                        <p:tgtEl>
                                          <p:spTgt spid="3">
                                            <p:txEl>
                                              <p:pRg st="8" end="8"/>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animEffect transition="in" filter="fade">
                                      <p:cBhvr>
                                        <p:cTn id="13"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scontent-fra3-1.xx.fbcdn.net/hphotos-xtp1/v/t1.0-9/12107199_656901761113261_4163530586459501039_n.jpg?oh=b0153053fc0e7618ae347511ff565182&amp;oe=56D0FC5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60138" y="0"/>
            <a:ext cx="5715000" cy="7372351"/>
          </a:xfrm>
          <a:prstGeom prst="rect">
            <a:avLst/>
          </a:prstGeom>
          <a:noFill/>
          <a:extLst>
            <a:ext uri="{909E8E84-426E-40DD-AFC4-6F175D3DCCD1}">
              <a14:hiddenFill xmlns:a14="http://schemas.microsoft.com/office/drawing/2010/main">
                <a:solidFill>
                  <a:srgbClr val="FFFFFF"/>
                </a:solidFill>
              </a14:hiddenFill>
            </a:ext>
          </a:extLst>
        </p:spPr>
      </p:pic>
      <p:sp>
        <p:nvSpPr>
          <p:cNvPr id="4" name="TextovéPole 3"/>
          <p:cNvSpPr txBox="1"/>
          <p:nvPr/>
        </p:nvSpPr>
        <p:spPr>
          <a:xfrm>
            <a:off x="9146660" y="5380672"/>
            <a:ext cx="2640169" cy="1477328"/>
          </a:xfrm>
          <a:prstGeom prst="rect">
            <a:avLst/>
          </a:prstGeom>
          <a:noFill/>
        </p:spPr>
        <p:txBody>
          <a:bodyPr wrap="square" rtlCol="0">
            <a:spAutoFit/>
          </a:bodyPr>
          <a:lstStyle/>
          <a:p>
            <a:r>
              <a:rPr lang="cs-CZ" dirty="0" smtClean="0"/>
              <a:t>Vytvořeno Ondřejem </a:t>
            </a:r>
            <a:r>
              <a:rPr lang="cs-CZ" dirty="0"/>
              <a:t>Přibylou: </a:t>
            </a:r>
            <a:r>
              <a:rPr lang="cs-CZ" dirty="0">
                <a:hlinkClick r:id="rId3"/>
              </a:rPr>
              <a:t>http://nenasilnakomunikace.com/author/ondras</a:t>
            </a:r>
            <a:r>
              <a:rPr lang="cs-CZ" dirty="0" smtClean="0">
                <a:hlinkClick r:id="rId3"/>
              </a:rPr>
              <a:t>/</a:t>
            </a:r>
            <a:endParaRPr lang="cs-CZ" dirty="0" smtClean="0"/>
          </a:p>
          <a:p>
            <a:endParaRPr lang="cs-CZ" dirty="0"/>
          </a:p>
        </p:txBody>
      </p:sp>
    </p:spTree>
    <p:extLst>
      <p:ext uri="{BB962C8B-B14F-4D97-AF65-F5344CB8AC3E}">
        <p14:creationId xmlns:p14="http://schemas.microsoft.com/office/powerpoint/2010/main" val="20689737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a:bodyPr>
          <a:lstStyle/>
          <a:p>
            <a:pPr marL="0" indent="0">
              <a:buNone/>
              <a:defRPr/>
            </a:pPr>
            <a:r>
              <a:rPr lang="cs-CZ" dirty="0" smtClean="0">
                <a:solidFill>
                  <a:srgbClr val="FF0000"/>
                </a:solidFill>
              </a:rPr>
              <a:t>Když </a:t>
            </a:r>
            <a:r>
              <a:rPr lang="cs-CZ" dirty="0" err="1" smtClean="0">
                <a:solidFill>
                  <a:srgbClr val="FF0000"/>
                </a:solidFill>
              </a:rPr>
              <a:t>vídím</a:t>
            </a:r>
            <a:r>
              <a:rPr lang="cs-CZ" dirty="0" smtClean="0">
                <a:solidFill>
                  <a:srgbClr val="FF0000"/>
                </a:solidFill>
              </a:rPr>
              <a:t>, slyším…</a:t>
            </a:r>
            <a:endParaRPr lang="cs-CZ" dirty="0">
              <a:solidFill>
                <a:srgbClr val="FF0000"/>
              </a:solidFill>
            </a:endParaRPr>
          </a:p>
          <a:p>
            <a:pPr>
              <a:defRPr/>
            </a:pPr>
            <a:r>
              <a:rPr lang="cs-CZ" sz="2000" b="1" dirty="0" err="1">
                <a:solidFill>
                  <a:schemeClr val="accent2">
                    <a:lumMod val="75000"/>
                  </a:schemeClr>
                </a:solidFill>
              </a:rPr>
              <a:t>PO</a:t>
            </a:r>
            <a:r>
              <a:rPr lang="cs-CZ" sz="2000" dirty="0" err="1"/>
              <a:t>zorování</a:t>
            </a:r>
            <a:r>
              <a:rPr lang="cs-CZ" sz="2000" dirty="0"/>
              <a:t> (fakta)</a:t>
            </a:r>
          </a:p>
          <a:p>
            <a:pPr marL="0" indent="0">
              <a:buNone/>
              <a:defRPr/>
            </a:pPr>
            <a:r>
              <a:rPr lang="cs-CZ" sz="3200" dirty="0">
                <a:solidFill>
                  <a:srgbClr val="FF0000"/>
                </a:solidFill>
              </a:rPr>
              <a:t>c</a:t>
            </a:r>
            <a:r>
              <a:rPr lang="cs-CZ" sz="3200" dirty="0" smtClean="0">
                <a:solidFill>
                  <a:srgbClr val="FF0000"/>
                </a:solidFill>
              </a:rPr>
              <a:t>ítím se, zdá se mi …</a:t>
            </a:r>
          </a:p>
          <a:p>
            <a:pPr>
              <a:defRPr/>
            </a:pPr>
            <a:r>
              <a:rPr lang="cs-CZ" sz="2000" b="1" dirty="0" err="1" smtClean="0">
                <a:solidFill>
                  <a:schemeClr val="accent2">
                    <a:lumMod val="75000"/>
                  </a:schemeClr>
                </a:solidFill>
              </a:rPr>
              <a:t>PO</a:t>
            </a:r>
            <a:r>
              <a:rPr lang="cs-CZ" sz="2000" dirty="0" err="1" smtClean="0"/>
              <a:t>city</a:t>
            </a:r>
            <a:r>
              <a:rPr lang="cs-CZ" sz="2000" dirty="0" smtClean="0"/>
              <a:t> </a:t>
            </a:r>
            <a:r>
              <a:rPr lang="cs-CZ" sz="2000" dirty="0"/>
              <a:t>(věnovat se svým pocitům</a:t>
            </a:r>
            <a:r>
              <a:rPr lang="cs-CZ" sz="2000" dirty="0" smtClean="0"/>
              <a:t>)</a:t>
            </a:r>
          </a:p>
          <a:p>
            <a:pPr marL="0" indent="0">
              <a:buNone/>
              <a:defRPr/>
            </a:pPr>
            <a:r>
              <a:rPr lang="cs-CZ" dirty="0" smtClean="0">
                <a:solidFill>
                  <a:srgbClr val="FF0000"/>
                </a:solidFill>
              </a:rPr>
              <a:t>protože potřebuji …</a:t>
            </a:r>
            <a:endParaRPr lang="cs-CZ" dirty="0">
              <a:solidFill>
                <a:srgbClr val="FF0000"/>
              </a:solidFill>
            </a:endParaRPr>
          </a:p>
          <a:p>
            <a:pPr>
              <a:defRPr/>
            </a:pPr>
            <a:r>
              <a:rPr lang="cs-CZ" sz="2000" b="1" dirty="0" err="1" smtClean="0">
                <a:solidFill>
                  <a:schemeClr val="accent2">
                    <a:lumMod val="75000"/>
                  </a:schemeClr>
                </a:solidFill>
              </a:rPr>
              <a:t>PO</a:t>
            </a:r>
            <a:r>
              <a:rPr lang="cs-CZ" sz="2000" dirty="0" err="1" smtClean="0"/>
              <a:t>třeba</a:t>
            </a:r>
            <a:r>
              <a:rPr lang="cs-CZ" sz="2000" dirty="0" smtClean="0"/>
              <a:t> </a:t>
            </a:r>
            <a:r>
              <a:rPr lang="cs-CZ" sz="2000" dirty="0"/>
              <a:t>(co já potřebuji</a:t>
            </a:r>
            <a:r>
              <a:rPr lang="cs-CZ" sz="2000" dirty="0" smtClean="0"/>
              <a:t>)</a:t>
            </a:r>
          </a:p>
          <a:p>
            <a:pPr marL="0" indent="0">
              <a:buNone/>
              <a:defRPr/>
            </a:pPr>
            <a:r>
              <a:rPr lang="cs-CZ" dirty="0" smtClean="0">
                <a:solidFill>
                  <a:srgbClr val="FF0000"/>
                </a:solidFill>
              </a:rPr>
              <a:t>mohl bys/byl bys ochoten …</a:t>
            </a:r>
            <a:endParaRPr lang="cs-CZ" dirty="0">
              <a:solidFill>
                <a:srgbClr val="FF0000"/>
              </a:solidFill>
            </a:endParaRPr>
          </a:p>
          <a:p>
            <a:pPr>
              <a:defRPr/>
            </a:pPr>
            <a:r>
              <a:rPr lang="cs-CZ" sz="2000" b="1" dirty="0" err="1" smtClean="0">
                <a:solidFill>
                  <a:schemeClr val="accent2">
                    <a:lumMod val="75000"/>
                  </a:schemeClr>
                </a:solidFill>
              </a:rPr>
              <a:t>PO</a:t>
            </a:r>
            <a:r>
              <a:rPr lang="cs-CZ" sz="2000" dirty="0" err="1" smtClean="0"/>
              <a:t>žadavek</a:t>
            </a:r>
            <a:r>
              <a:rPr lang="cs-CZ" sz="2000" dirty="0" smtClean="0"/>
              <a:t> </a:t>
            </a:r>
            <a:r>
              <a:rPr lang="cs-CZ" sz="2000" dirty="0"/>
              <a:t>(prosba, spolu-náprava)</a:t>
            </a:r>
          </a:p>
          <a:p>
            <a:endParaRPr lang="cs-CZ" dirty="0"/>
          </a:p>
        </p:txBody>
      </p:sp>
    </p:spTree>
    <p:extLst>
      <p:ext uri="{BB962C8B-B14F-4D97-AF65-F5344CB8AC3E}">
        <p14:creationId xmlns:p14="http://schemas.microsoft.com/office/powerpoint/2010/main" val="245188580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TotalTime>
  <Words>1431</Words>
  <Application>Microsoft Office PowerPoint</Application>
  <PresentationFormat>Širokoúhlá obrazovka</PresentationFormat>
  <Paragraphs>118</Paragraphs>
  <Slides>18</Slides>
  <Notes>0</Notes>
  <HiddenSlides>1</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18</vt:i4>
      </vt:variant>
    </vt:vector>
  </HeadingPairs>
  <TitlesOfParts>
    <vt:vector size="23" baseType="lpstr">
      <vt:lpstr>Arial</vt:lpstr>
      <vt:lpstr>Calibri</vt:lpstr>
      <vt:lpstr>Calibri Light</vt:lpstr>
      <vt:lpstr>HelveticaNeue</vt:lpstr>
      <vt:lpstr>Motiv Office</vt:lpstr>
      <vt:lpstr>Nenásilná komunikace </vt:lpstr>
      <vt:lpstr>Prezentace aplikace PowerPoint</vt:lpstr>
      <vt:lpstr>Kazuistika na začátek</vt:lpstr>
      <vt:lpstr>Prezentace aplikace PowerPoint</vt:lpstr>
      <vt:lpstr>Prezentace aplikace PowerPoint</vt:lpstr>
      <vt:lpstr>Důležité principy</vt:lpstr>
      <vt:lpstr>Často je NVC reprezentovaná 4 kroky:</vt:lpstr>
      <vt:lpstr>Prezentace aplikace PowerPoint</vt:lpstr>
      <vt:lpstr>Prezentace aplikace PowerPoint</vt:lpstr>
      <vt:lpstr>Pozorování nebo hodnocení?</vt:lpstr>
      <vt:lpstr>Cvičení </vt:lpstr>
      <vt:lpstr>Odpovědnost za své činy odmítáme, když jejich příčinu přisuzujeme:</vt:lpstr>
      <vt:lpstr>Prezentace aplikace PowerPoint</vt:lpstr>
      <vt:lpstr>Esence NVC</vt:lpstr>
      <vt:lpstr>NVC a učitelé</vt:lpstr>
      <vt:lpstr>Slova mohou být okny (anebo hradbami)  </vt:lpstr>
      <vt:lpstr>Prezentace aplikace PowerPoint</vt:lpstr>
      <vt:lpstr>Esence NVC</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Nehyba</dc:creator>
  <cp:lastModifiedBy>Nehyba</cp:lastModifiedBy>
  <cp:revision>22</cp:revision>
  <dcterms:created xsi:type="dcterms:W3CDTF">2015-09-23T21:01:36Z</dcterms:created>
  <dcterms:modified xsi:type="dcterms:W3CDTF">2017-03-13T08:18:34Z</dcterms:modified>
</cp:coreProperties>
</file>