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71" r:id="rId7"/>
    <p:sldId id="267" r:id="rId8"/>
    <p:sldId id="268" r:id="rId9"/>
    <p:sldId id="269" r:id="rId10"/>
    <p:sldId id="270" r:id="rId11"/>
    <p:sldId id="260" r:id="rId12"/>
    <p:sldId id="265" r:id="rId13"/>
    <p:sldId id="257" r:id="rId14"/>
    <p:sldId id="273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5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1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8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63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1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58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4B1D-8BF6-40B1-B133-FCB005692C90}" type="datetimeFigureOut">
              <a:rPr lang="cs-CZ" smtClean="0"/>
              <a:t>3. 4. 2018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868D-26B5-4740-9537-B6453D92D8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2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pr.org/sections/ed/2016/05/25/479172868/angela-duckworth-responds-to-a-new-critique-of-gr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727682"/>
            <a:ext cx="9144000" cy="1655762"/>
          </a:xfrm>
        </p:spPr>
        <p:txBody>
          <a:bodyPr/>
          <a:lstStyle/>
          <a:p>
            <a:r>
              <a:rPr lang="cs-CZ" dirty="0" smtClean="0"/>
              <a:t>GRIT</a:t>
            </a:r>
            <a:endParaRPr lang="cs-CZ" dirty="0"/>
          </a:p>
        </p:txBody>
      </p:sp>
      <p:pic>
        <p:nvPicPr>
          <p:cNvPr id="1026" name="Picture 2" descr="Výsledek obrázku pro Houževnat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0328"/>
            <a:ext cx="7096259" cy="105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4343" y="2734020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Black" panose="020B0A04020102020204" pitchFamily="34" charset="0"/>
              </a:rPr>
              <a:t>GRIT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2228" y="287197"/>
            <a:ext cx="4020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Houževnatost je materiálová vlastnost, jde o schopnost materiálu zůstat při deformování a nárazech vcelku bez tvorby trhlin, nebo zamezovat růstu existujících trhlin. 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2228" y="4213893"/>
            <a:ext cx="37737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GRIT je vytrvalost a nadšení v dosahování dlouhodobých cílů.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7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858" y="3043656"/>
            <a:ext cx="10515600" cy="4414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r>
              <a:rPr lang="cs-CZ" sz="1600" dirty="0" smtClean="0">
                <a:hlinkClick r:id="rId2"/>
              </a:rPr>
              <a:t>Opověď na kritiku:</a:t>
            </a:r>
          </a:p>
          <a:p>
            <a:pPr marL="0" indent="0">
              <a:buNone/>
            </a:pPr>
            <a:r>
              <a:rPr lang="cs-CZ" sz="1600" dirty="0" smtClean="0">
                <a:hlinkClick r:id="rId2"/>
              </a:rPr>
              <a:t>http://www.npr.org/sections/ed/2016/05/25/479172868/angela-duckworth-responds-to-a-new-critique-of-grit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0"/>
            <a:ext cx="11480800" cy="60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5943" cy="6449887"/>
          </a:xfrm>
          <a:prstGeom prst="rect">
            <a:avLst/>
          </a:prstGeom>
        </p:spPr>
      </p:pic>
      <p:pic>
        <p:nvPicPr>
          <p:cNvPr id="6146" name="Picture 2" descr="http://img.blesk.cz/img/1/normal480/1239261-img-marshmallow-deti-test-sladkosti-vule-pokus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7" y="1907721"/>
            <a:ext cx="7765143" cy="49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17143" y="290286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Jiný pohled?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0877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44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i="1" dirty="0" smtClean="0"/>
              <a:t>„Odhodlání </a:t>
            </a:r>
            <a:r>
              <a:rPr lang="cs-CZ" sz="4000" i="1" dirty="0"/>
              <a:t>znamená přilnout ke své budoucnosti, den co den, ne pouze na týden, ne pouze na měsíc, ale na roky. A </a:t>
            </a:r>
            <a:r>
              <a:rPr lang="cs-CZ" sz="4000" i="1" dirty="0" smtClean="0"/>
              <a:t>znamená </a:t>
            </a:r>
            <a:r>
              <a:rPr lang="cs-CZ" sz="4000" i="1" dirty="0"/>
              <a:t>to tvrdě makat, aby se budoucnost stala realitou</a:t>
            </a:r>
            <a:r>
              <a:rPr lang="cs-CZ" sz="4000" i="1" dirty="0" smtClean="0"/>
              <a:t>.“</a:t>
            </a:r>
          </a:p>
          <a:p>
            <a:pPr marL="0" indent="0" algn="ctr">
              <a:buNone/>
            </a:pPr>
            <a:r>
              <a:rPr lang="cs-CZ" sz="4000" dirty="0" smtClean="0"/>
              <a:t>A. </a:t>
            </a:r>
            <a:r>
              <a:rPr lang="cs-CZ" sz="4000" dirty="0" err="1" smtClean="0"/>
              <a:t>Duckworthová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779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cílů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403447" y="1239573"/>
            <a:ext cx="1223493" cy="12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822787" y="3236458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565194" y="3236458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145601" y="3236458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250273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534787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989194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626940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857601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9088262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0014857" y="4885563"/>
            <a:ext cx="228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Prostředky – nejnižší úroveň cílů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17798" y="1239573"/>
            <a:ext cx="22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Konečný zájem/cíl</a:t>
            </a:r>
            <a:endParaRPr lang="cs-CZ" dirty="0"/>
          </a:p>
        </p:txBody>
      </p:sp>
      <p:cxnSp>
        <p:nvCxnSpPr>
          <p:cNvPr id="17" name="Přímá spojnice 16"/>
          <p:cNvCxnSpPr>
            <a:stCxn id="4" idx="3"/>
            <a:endCxn id="5" idx="7"/>
          </p:cNvCxnSpPr>
          <p:nvPr/>
        </p:nvCxnSpPr>
        <p:spPr>
          <a:xfrm flipH="1">
            <a:off x="3590985" y="2284322"/>
            <a:ext cx="1991638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" idx="4"/>
            <a:endCxn id="6" idx="0"/>
          </p:cNvCxnSpPr>
          <p:nvPr/>
        </p:nvCxnSpPr>
        <p:spPr>
          <a:xfrm>
            <a:off x="6015194" y="2463573"/>
            <a:ext cx="0" cy="7728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4" idx="5"/>
            <a:endCxn id="7" idx="1"/>
          </p:cNvCxnSpPr>
          <p:nvPr/>
        </p:nvCxnSpPr>
        <p:spPr>
          <a:xfrm>
            <a:off x="6447764" y="2284322"/>
            <a:ext cx="1829639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8" idx="7"/>
            <a:endCxn id="5" idx="3"/>
          </p:cNvCxnSpPr>
          <p:nvPr/>
        </p:nvCxnSpPr>
        <p:spPr>
          <a:xfrm flipV="1">
            <a:off x="1741920" y="4004656"/>
            <a:ext cx="1212669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9" idx="0"/>
            <a:endCxn id="5" idx="4"/>
          </p:cNvCxnSpPr>
          <p:nvPr/>
        </p:nvCxnSpPr>
        <p:spPr>
          <a:xfrm flipV="1">
            <a:off x="2822787" y="4136458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10" idx="0"/>
            <a:endCxn id="6" idx="3"/>
          </p:cNvCxnSpPr>
          <p:nvPr/>
        </p:nvCxnSpPr>
        <p:spPr>
          <a:xfrm flipV="1">
            <a:off x="5277194" y="4004656"/>
            <a:ext cx="419802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11" idx="0"/>
            <a:endCxn id="6" idx="5"/>
          </p:cNvCxnSpPr>
          <p:nvPr/>
        </p:nvCxnSpPr>
        <p:spPr>
          <a:xfrm flipH="1" flipV="1">
            <a:off x="6333392" y="4004656"/>
            <a:ext cx="581548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11" idx="7"/>
            <a:endCxn id="7" idx="3"/>
          </p:cNvCxnSpPr>
          <p:nvPr/>
        </p:nvCxnSpPr>
        <p:spPr>
          <a:xfrm flipV="1">
            <a:off x="7118587" y="4004656"/>
            <a:ext cx="1158816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stCxn id="12" idx="0"/>
            <a:endCxn id="7" idx="4"/>
          </p:cNvCxnSpPr>
          <p:nvPr/>
        </p:nvCxnSpPr>
        <p:spPr>
          <a:xfrm flipV="1">
            <a:off x="8145601" y="4136458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13" idx="0"/>
            <a:endCxn id="7" idx="5"/>
          </p:cNvCxnSpPr>
          <p:nvPr/>
        </p:nvCxnSpPr>
        <p:spPr>
          <a:xfrm flipH="1" flipV="1">
            <a:off x="8913799" y="4004656"/>
            <a:ext cx="462463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9328484" y="3112168"/>
            <a:ext cx="202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úroveň cílů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393" y="72904"/>
            <a:ext cx="10515600" cy="1325563"/>
          </a:xfrm>
        </p:spPr>
        <p:txBody>
          <a:bodyPr/>
          <a:lstStyle/>
          <a:p>
            <a:r>
              <a:rPr lang="cs-CZ" dirty="0" smtClean="0"/>
              <a:t>Hierarchie cílů – nedostatek houževnatosti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403447" y="1239573"/>
            <a:ext cx="1223493" cy="12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617798" y="1239573"/>
            <a:ext cx="22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Pozitivní snění</a:t>
            </a:r>
            <a:endParaRPr lang="cs-CZ" dirty="0"/>
          </a:p>
        </p:txBody>
      </p:sp>
      <p:cxnSp>
        <p:nvCxnSpPr>
          <p:cNvPr id="17" name="Přímá spojnice 16"/>
          <p:cNvCxnSpPr>
            <a:stCxn id="4" idx="3"/>
          </p:cNvCxnSpPr>
          <p:nvPr/>
        </p:nvCxnSpPr>
        <p:spPr>
          <a:xfrm flipH="1">
            <a:off x="3590985" y="2284322"/>
            <a:ext cx="1991638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" idx="4"/>
          </p:cNvCxnSpPr>
          <p:nvPr/>
        </p:nvCxnSpPr>
        <p:spPr>
          <a:xfrm>
            <a:off x="6015194" y="2463573"/>
            <a:ext cx="0" cy="7728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4" idx="5"/>
          </p:cNvCxnSpPr>
          <p:nvPr/>
        </p:nvCxnSpPr>
        <p:spPr>
          <a:xfrm>
            <a:off x="6447764" y="2284322"/>
            <a:ext cx="1829639" cy="10839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1250273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534787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989194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626940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857601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9088262" y="4782229"/>
            <a:ext cx="576000" cy="5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0012658" y="4543416"/>
            <a:ext cx="228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Hodně cílů střední úrovně bez sjednocujícího cíle </a:t>
            </a:r>
            <a:endParaRPr lang="cs-CZ" dirty="0"/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74405" y="5273877"/>
            <a:ext cx="1212669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2315476" y="5358229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811334" y="5358230"/>
            <a:ext cx="419802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 flipV="1">
            <a:off x="6930742" y="5257932"/>
            <a:ext cx="581548" cy="77757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5712278" y="5315131"/>
            <a:ext cx="1158816" cy="86192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7737318" y="5344159"/>
            <a:ext cx="450000" cy="6457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endCxn id="13" idx="4"/>
          </p:cNvCxnSpPr>
          <p:nvPr/>
        </p:nvCxnSpPr>
        <p:spPr>
          <a:xfrm flipH="1" flipV="1">
            <a:off x="9376262" y="5358229"/>
            <a:ext cx="462199" cy="77757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dpis 1"/>
          <p:cNvSpPr txBox="1">
            <a:spLocks/>
          </p:cNvSpPr>
          <p:nvPr/>
        </p:nvSpPr>
        <p:spPr>
          <a:xfrm>
            <a:off x="757393" y="72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Hierarchie cílů – nedostatek houževnatosti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3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Konkurence hierarchií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7649642" y="2170835"/>
            <a:ext cx="4192584" cy="1918343"/>
            <a:chOff x="1250273" y="1239573"/>
            <a:chExt cx="8413989" cy="4118656"/>
          </a:xfrm>
        </p:grpSpPr>
        <p:sp>
          <p:nvSpPr>
            <p:cNvPr id="4" name="Ovál 3"/>
            <p:cNvSpPr/>
            <p:nvPr/>
          </p:nvSpPr>
          <p:spPr>
            <a:xfrm>
              <a:off x="5403447" y="1239573"/>
              <a:ext cx="1223493" cy="12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2822787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5565194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8145601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1250273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2534787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989194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>
              <a:off x="6626940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7857601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9088262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617798" y="1239573"/>
              <a:ext cx="228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Konečný zájem/cíl</a:t>
              </a:r>
              <a:endParaRPr lang="cs-CZ" dirty="0"/>
            </a:p>
          </p:txBody>
        </p:sp>
        <p:cxnSp>
          <p:nvCxnSpPr>
            <p:cNvPr id="17" name="Přímá spojnice 16"/>
            <p:cNvCxnSpPr>
              <a:stCxn id="4" idx="3"/>
              <a:endCxn id="5" idx="7"/>
            </p:cNvCxnSpPr>
            <p:nvPr/>
          </p:nvCxnSpPr>
          <p:spPr>
            <a:xfrm flipH="1">
              <a:off x="3590985" y="2284322"/>
              <a:ext cx="1991638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stCxn id="4" idx="4"/>
              <a:endCxn id="6" idx="0"/>
            </p:cNvCxnSpPr>
            <p:nvPr/>
          </p:nvCxnSpPr>
          <p:spPr>
            <a:xfrm>
              <a:off x="6015194" y="2463573"/>
              <a:ext cx="0" cy="77288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stCxn id="4" idx="5"/>
              <a:endCxn id="7" idx="1"/>
            </p:cNvCxnSpPr>
            <p:nvPr/>
          </p:nvCxnSpPr>
          <p:spPr>
            <a:xfrm>
              <a:off x="6447764" y="2284322"/>
              <a:ext cx="1829639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stCxn id="8" idx="7"/>
              <a:endCxn id="5" idx="3"/>
            </p:cNvCxnSpPr>
            <p:nvPr/>
          </p:nvCxnSpPr>
          <p:spPr>
            <a:xfrm flipV="1">
              <a:off x="1741920" y="4004656"/>
              <a:ext cx="1212669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stCxn id="9" idx="0"/>
              <a:endCxn id="5" idx="4"/>
            </p:cNvCxnSpPr>
            <p:nvPr/>
          </p:nvCxnSpPr>
          <p:spPr>
            <a:xfrm flipV="1">
              <a:off x="2822787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stCxn id="10" idx="0"/>
              <a:endCxn id="6" idx="3"/>
            </p:cNvCxnSpPr>
            <p:nvPr/>
          </p:nvCxnSpPr>
          <p:spPr>
            <a:xfrm flipV="1">
              <a:off x="5277194" y="4004656"/>
              <a:ext cx="419802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stCxn id="11" idx="0"/>
              <a:endCxn id="6" idx="5"/>
            </p:cNvCxnSpPr>
            <p:nvPr/>
          </p:nvCxnSpPr>
          <p:spPr>
            <a:xfrm flipH="1" flipV="1">
              <a:off x="6333392" y="4004656"/>
              <a:ext cx="581548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>
              <a:stCxn id="11" idx="7"/>
              <a:endCxn id="7" idx="3"/>
            </p:cNvCxnSpPr>
            <p:nvPr/>
          </p:nvCxnSpPr>
          <p:spPr>
            <a:xfrm flipV="1">
              <a:off x="7118587" y="4004656"/>
              <a:ext cx="1158816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12" idx="0"/>
              <a:endCxn id="7" idx="4"/>
            </p:cNvCxnSpPr>
            <p:nvPr/>
          </p:nvCxnSpPr>
          <p:spPr>
            <a:xfrm flipV="1">
              <a:off x="8145601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13" idx="0"/>
              <a:endCxn id="7" idx="5"/>
            </p:cNvCxnSpPr>
            <p:nvPr/>
          </p:nvCxnSpPr>
          <p:spPr>
            <a:xfrm flipH="1" flipV="1">
              <a:off x="8913799" y="4004656"/>
              <a:ext cx="462463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3088041" y="4405498"/>
            <a:ext cx="4192585" cy="1918344"/>
            <a:chOff x="1250273" y="1239573"/>
            <a:chExt cx="8413989" cy="4118656"/>
          </a:xfrm>
        </p:grpSpPr>
        <p:sp>
          <p:nvSpPr>
            <p:cNvPr id="28" name="Ovál 27"/>
            <p:cNvSpPr/>
            <p:nvPr/>
          </p:nvSpPr>
          <p:spPr>
            <a:xfrm>
              <a:off x="5403447" y="1239573"/>
              <a:ext cx="1223493" cy="12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2822787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5565194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8145601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1250273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2534787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4989194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6626940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7857601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9088262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6617798" y="1239573"/>
              <a:ext cx="228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Konečný zájem/cíl</a:t>
              </a:r>
              <a:endParaRPr lang="cs-CZ" dirty="0"/>
            </a:p>
          </p:txBody>
        </p:sp>
        <p:cxnSp>
          <p:nvCxnSpPr>
            <p:cNvPr id="44" name="Přímá spojnice 43"/>
            <p:cNvCxnSpPr>
              <a:stCxn id="28" idx="3"/>
              <a:endCxn id="29" idx="7"/>
            </p:cNvCxnSpPr>
            <p:nvPr/>
          </p:nvCxnSpPr>
          <p:spPr>
            <a:xfrm flipH="1">
              <a:off x="3590985" y="2284322"/>
              <a:ext cx="1991638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8" idx="4"/>
              <a:endCxn id="31" idx="0"/>
            </p:cNvCxnSpPr>
            <p:nvPr/>
          </p:nvCxnSpPr>
          <p:spPr>
            <a:xfrm>
              <a:off x="6015194" y="2463573"/>
              <a:ext cx="0" cy="77288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28" idx="5"/>
              <a:endCxn id="32" idx="1"/>
            </p:cNvCxnSpPr>
            <p:nvPr/>
          </p:nvCxnSpPr>
          <p:spPr>
            <a:xfrm>
              <a:off x="6447764" y="2284322"/>
              <a:ext cx="1829639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34" idx="7"/>
              <a:endCxn id="29" idx="3"/>
            </p:cNvCxnSpPr>
            <p:nvPr/>
          </p:nvCxnSpPr>
          <p:spPr>
            <a:xfrm flipV="1">
              <a:off x="1741920" y="4004656"/>
              <a:ext cx="1212669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35" idx="0"/>
              <a:endCxn id="29" idx="4"/>
            </p:cNvCxnSpPr>
            <p:nvPr/>
          </p:nvCxnSpPr>
          <p:spPr>
            <a:xfrm flipV="1">
              <a:off x="2822787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37" idx="0"/>
              <a:endCxn id="31" idx="3"/>
            </p:cNvCxnSpPr>
            <p:nvPr/>
          </p:nvCxnSpPr>
          <p:spPr>
            <a:xfrm flipV="1">
              <a:off x="5277194" y="4004656"/>
              <a:ext cx="419802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38" idx="0"/>
              <a:endCxn id="31" idx="5"/>
            </p:cNvCxnSpPr>
            <p:nvPr/>
          </p:nvCxnSpPr>
          <p:spPr>
            <a:xfrm flipH="1" flipV="1">
              <a:off x="6333392" y="4004656"/>
              <a:ext cx="581548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38" idx="7"/>
              <a:endCxn id="32" idx="3"/>
            </p:cNvCxnSpPr>
            <p:nvPr/>
          </p:nvCxnSpPr>
          <p:spPr>
            <a:xfrm flipV="1">
              <a:off x="7118587" y="4004656"/>
              <a:ext cx="1158816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40" idx="0"/>
              <a:endCxn id="32" idx="4"/>
            </p:cNvCxnSpPr>
            <p:nvPr/>
          </p:nvCxnSpPr>
          <p:spPr>
            <a:xfrm flipV="1">
              <a:off x="8145601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41" idx="0"/>
              <a:endCxn id="32" idx="5"/>
            </p:cNvCxnSpPr>
            <p:nvPr/>
          </p:nvCxnSpPr>
          <p:spPr>
            <a:xfrm flipH="1" flipV="1">
              <a:off x="8913799" y="4004656"/>
              <a:ext cx="462463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395829" y="1780727"/>
            <a:ext cx="4189215" cy="1918344"/>
            <a:chOff x="1250273" y="1239573"/>
            <a:chExt cx="8413989" cy="4118656"/>
          </a:xfrm>
        </p:grpSpPr>
        <p:sp>
          <p:nvSpPr>
            <p:cNvPr id="55" name="Ovál 54"/>
            <p:cNvSpPr/>
            <p:nvPr/>
          </p:nvSpPr>
          <p:spPr>
            <a:xfrm>
              <a:off x="5403447" y="1239573"/>
              <a:ext cx="1223493" cy="12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ál 55"/>
            <p:cNvSpPr/>
            <p:nvPr/>
          </p:nvSpPr>
          <p:spPr>
            <a:xfrm>
              <a:off x="2822787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ál 56"/>
            <p:cNvSpPr/>
            <p:nvPr/>
          </p:nvSpPr>
          <p:spPr>
            <a:xfrm>
              <a:off x="5565194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ál 57"/>
            <p:cNvSpPr/>
            <p:nvPr/>
          </p:nvSpPr>
          <p:spPr>
            <a:xfrm>
              <a:off x="8145601" y="3236458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>
              <a:off x="1250273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ál 59"/>
            <p:cNvSpPr/>
            <p:nvPr/>
          </p:nvSpPr>
          <p:spPr>
            <a:xfrm>
              <a:off x="2534787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ál 60"/>
            <p:cNvSpPr/>
            <p:nvPr/>
          </p:nvSpPr>
          <p:spPr>
            <a:xfrm>
              <a:off x="4989194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ál 61"/>
            <p:cNvSpPr/>
            <p:nvPr/>
          </p:nvSpPr>
          <p:spPr>
            <a:xfrm>
              <a:off x="6626940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ál 62"/>
            <p:cNvSpPr/>
            <p:nvPr/>
          </p:nvSpPr>
          <p:spPr>
            <a:xfrm>
              <a:off x="7857601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vál 63"/>
            <p:cNvSpPr/>
            <p:nvPr/>
          </p:nvSpPr>
          <p:spPr>
            <a:xfrm>
              <a:off x="9088262" y="47822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617798" y="1239573"/>
              <a:ext cx="228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Konečný zájem/cíl</a:t>
              </a:r>
              <a:endParaRPr lang="cs-CZ" dirty="0"/>
            </a:p>
          </p:txBody>
        </p:sp>
        <p:cxnSp>
          <p:nvCxnSpPr>
            <p:cNvPr id="66" name="Přímá spojnice 65"/>
            <p:cNvCxnSpPr>
              <a:stCxn id="55" idx="3"/>
              <a:endCxn id="56" idx="7"/>
            </p:cNvCxnSpPr>
            <p:nvPr/>
          </p:nvCxnSpPr>
          <p:spPr>
            <a:xfrm flipH="1">
              <a:off x="3590985" y="2284322"/>
              <a:ext cx="1991638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>
              <a:stCxn id="55" idx="4"/>
              <a:endCxn id="57" idx="0"/>
            </p:cNvCxnSpPr>
            <p:nvPr/>
          </p:nvCxnSpPr>
          <p:spPr>
            <a:xfrm>
              <a:off x="6015194" y="2463573"/>
              <a:ext cx="0" cy="77288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>
              <a:stCxn id="55" idx="5"/>
              <a:endCxn id="58" idx="1"/>
            </p:cNvCxnSpPr>
            <p:nvPr/>
          </p:nvCxnSpPr>
          <p:spPr>
            <a:xfrm>
              <a:off x="6447764" y="2284322"/>
              <a:ext cx="1829639" cy="10839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>
              <a:stCxn id="59" idx="7"/>
              <a:endCxn id="56" idx="3"/>
            </p:cNvCxnSpPr>
            <p:nvPr/>
          </p:nvCxnSpPr>
          <p:spPr>
            <a:xfrm flipV="1">
              <a:off x="1741920" y="4004656"/>
              <a:ext cx="1212669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0" idx="0"/>
              <a:endCxn id="56" idx="4"/>
            </p:cNvCxnSpPr>
            <p:nvPr/>
          </p:nvCxnSpPr>
          <p:spPr>
            <a:xfrm flipV="1">
              <a:off x="2822787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>
              <a:stCxn id="61" idx="0"/>
              <a:endCxn id="57" idx="3"/>
            </p:cNvCxnSpPr>
            <p:nvPr/>
          </p:nvCxnSpPr>
          <p:spPr>
            <a:xfrm flipV="1">
              <a:off x="5277194" y="4004656"/>
              <a:ext cx="419802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/>
            <p:cNvCxnSpPr>
              <a:stCxn id="62" idx="0"/>
              <a:endCxn id="57" idx="5"/>
            </p:cNvCxnSpPr>
            <p:nvPr/>
          </p:nvCxnSpPr>
          <p:spPr>
            <a:xfrm flipH="1" flipV="1">
              <a:off x="6333392" y="4004656"/>
              <a:ext cx="581548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/>
            <p:cNvCxnSpPr>
              <a:stCxn id="62" idx="7"/>
              <a:endCxn id="58" idx="3"/>
            </p:cNvCxnSpPr>
            <p:nvPr/>
          </p:nvCxnSpPr>
          <p:spPr>
            <a:xfrm flipV="1">
              <a:off x="7118587" y="4004656"/>
              <a:ext cx="1158816" cy="86192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>
              <a:stCxn id="63" idx="0"/>
              <a:endCxn id="58" idx="4"/>
            </p:cNvCxnSpPr>
            <p:nvPr/>
          </p:nvCxnSpPr>
          <p:spPr>
            <a:xfrm flipV="1">
              <a:off x="8145601" y="4136458"/>
              <a:ext cx="450000" cy="64577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/>
            <p:cNvCxnSpPr>
              <a:stCxn id="64" idx="0"/>
              <a:endCxn id="58" idx="5"/>
            </p:cNvCxnSpPr>
            <p:nvPr/>
          </p:nvCxnSpPr>
          <p:spPr>
            <a:xfrm flipH="1" flipV="1">
              <a:off x="8913799" y="4004656"/>
              <a:ext cx="462463" cy="77757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8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Nakreslete si svoji vlastní hierarchii cílů.</a:t>
            </a:r>
          </a:p>
          <a:p>
            <a:pPr marL="0" indent="0">
              <a:buNone/>
            </a:pPr>
            <a:r>
              <a:rPr lang="cs-CZ" sz="2400" i="1" dirty="0" smtClean="0"/>
              <a:t>Podněty na zamyšlení:</a:t>
            </a:r>
          </a:p>
          <a:p>
            <a:r>
              <a:rPr lang="cs-CZ" sz="2400" i="1" dirty="0" smtClean="0"/>
              <a:t>Kolik máte konečných cílů?</a:t>
            </a:r>
          </a:p>
          <a:p>
            <a:r>
              <a:rPr lang="cs-CZ" sz="2400" i="1" dirty="0" smtClean="0"/>
              <a:t>Kolik máte cílů na nejnižší úrovni?</a:t>
            </a:r>
          </a:p>
          <a:p>
            <a:r>
              <a:rPr lang="cs-CZ" sz="2400" i="1" dirty="0" smtClean="0"/>
              <a:t>Jak jsou různé úrovně cílů propojené? </a:t>
            </a:r>
          </a:p>
          <a:p>
            <a:r>
              <a:rPr lang="cs-CZ" sz="2400" i="1" dirty="0" smtClean="0"/>
              <a:t>Máte více hierarchií cílů?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518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257" y="369388"/>
            <a:ext cx="10515600" cy="1325563"/>
          </a:xfrm>
        </p:spPr>
        <p:txBody>
          <a:bodyPr/>
          <a:lstStyle/>
          <a:p>
            <a:r>
              <a:rPr lang="cs-CZ" dirty="0" smtClean="0"/>
              <a:t>Tradiční styly výchovy a rodičovství?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197640" y="2957900"/>
            <a:ext cx="5834130" cy="12879"/>
          </a:xfrm>
          <a:prstGeom prst="straightConnector1">
            <a:avLst/>
          </a:prstGeom>
          <a:ln w="635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46743" y="2403900"/>
            <a:ext cx="29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Extrémně </a:t>
            </a:r>
            <a:r>
              <a:rPr lang="cs-CZ" sz="2400" b="1" dirty="0" smtClean="0"/>
              <a:t>podporující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09314" y="2403901"/>
            <a:ext cx="2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Extrémně </a:t>
            </a:r>
            <a:r>
              <a:rPr lang="cs-CZ" sz="2400" b="1" dirty="0" smtClean="0"/>
              <a:t>náročná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6743" y="2957900"/>
            <a:ext cx="30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Výchova orientovaná na </a:t>
            </a:r>
            <a:r>
              <a:rPr lang="cs-CZ" sz="2400" b="1" dirty="0" smtClean="0"/>
              <a:t>dítě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209314" y="3050232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Výchova orientovaná na </a:t>
            </a:r>
            <a:r>
              <a:rPr lang="cs-CZ" sz="2400" b="1" dirty="0" smtClean="0"/>
              <a:t>autoritářství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8257" y="4730429"/>
            <a:ext cx="981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Pobavte se ve trojících nebo čtveřicích jak to vidíte vy…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Respektující                     Náročný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84344" cy="4351338"/>
          </a:xfrm>
        </p:spPr>
        <p:txBody>
          <a:bodyPr numCol="2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Podle rodičů mám právo na svůj vlastní názor.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Rodiče mi říkají, že jejich názor je správný a že ho nemám zpochybňovat.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Rodiče respektují mé soukromí.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Rodiče mi dávají hodně svobody.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Rodiče rozhodují o většině věcí, které mohu dělat</a:t>
            </a:r>
            <a:r>
              <a:rPr lang="cs-CZ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22313" indent="-514350">
              <a:buFont typeface="+mj-lt"/>
              <a:buAutoNum type="arabicPeriod"/>
            </a:pPr>
            <a:endParaRPr lang="cs-CZ" dirty="0"/>
          </a:p>
          <a:p>
            <a:pPr marL="722313" indent="-514350">
              <a:buFont typeface="+mj-lt"/>
              <a:buAutoNum type="arabicPeriod"/>
            </a:pPr>
            <a:r>
              <a:rPr lang="cs-CZ" dirty="0" smtClean="0"/>
              <a:t>Rodiče </a:t>
            </a:r>
            <a:r>
              <a:rPr lang="cs-CZ" dirty="0"/>
              <a:t>očekávají, že budu dodržovat rodinná pravidla. </a:t>
            </a:r>
          </a:p>
          <a:p>
            <a:pPr marL="722313" indent="-514350">
              <a:buFont typeface="+mj-lt"/>
              <a:buAutoNum type="arabicPeriod"/>
            </a:pPr>
            <a:r>
              <a:rPr lang="cs-CZ" i="1" dirty="0"/>
              <a:t>U rodičů mi vždycky všechno projde.</a:t>
            </a:r>
          </a:p>
          <a:p>
            <a:pPr marL="722313" indent="-514350">
              <a:buFont typeface="+mj-lt"/>
              <a:buAutoNum type="arabicPeriod"/>
            </a:pPr>
            <a:r>
              <a:rPr lang="cs-CZ" dirty="0"/>
              <a:t>Rodiče mě upozorňují, jak mám dělat věci lépe.</a:t>
            </a:r>
          </a:p>
          <a:p>
            <a:pPr marL="722313" indent="-514350">
              <a:buFont typeface="+mj-lt"/>
              <a:buAutoNum type="arabicPeriod"/>
            </a:pPr>
            <a:r>
              <a:rPr lang="cs-CZ" i="1" dirty="0"/>
              <a:t>Když něco pokazím, rodiče mě nepotrestají.</a:t>
            </a:r>
          </a:p>
          <a:p>
            <a:pPr marL="722313" indent="-514350">
              <a:buFont typeface="+mj-lt"/>
              <a:buAutoNum type="arabicPeriod"/>
            </a:pPr>
            <a:r>
              <a:rPr lang="cs-CZ" dirty="0"/>
              <a:t>Rodiče očekávají, že se budou nejvíce snažit, i když to bude obtížné.</a:t>
            </a:r>
          </a:p>
          <a:p>
            <a:pPr marL="0" indent="0">
              <a:buNone/>
            </a:pPr>
            <a:endParaRPr lang="cs-CZ" i="1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833311" y="365125"/>
            <a:ext cx="0" cy="62682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905" y="99530"/>
            <a:ext cx="10515600" cy="1325563"/>
          </a:xfrm>
        </p:spPr>
        <p:txBody>
          <a:bodyPr/>
          <a:lstStyle/>
          <a:p>
            <a:r>
              <a:rPr lang="cs-CZ" dirty="0" smtClean="0"/>
              <a:t>Komplexnější pohled?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197640" y="3843272"/>
            <a:ext cx="5834130" cy="12879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639256" y="1154064"/>
            <a:ext cx="29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Podporující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406331" y="3603027"/>
            <a:ext cx="2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Náročné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3645" y="2218684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MOUDRÉ RODIČOVSTVÍ</a:t>
            </a:r>
            <a:endParaRPr lang="cs-CZ" sz="2400" b="1" dirty="0"/>
          </a:p>
        </p:txBody>
      </p:sp>
      <p:cxnSp>
        <p:nvCxnSpPr>
          <p:cNvPr id="10" name="Přímá spojnice se šipkou 9"/>
          <p:cNvCxnSpPr>
            <a:endCxn id="6" idx="2"/>
          </p:cNvCxnSpPr>
          <p:nvPr/>
        </p:nvCxnSpPr>
        <p:spPr>
          <a:xfrm flipV="1">
            <a:off x="6114705" y="1615729"/>
            <a:ext cx="0" cy="4520278"/>
          </a:xfrm>
          <a:prstGeom prst="straightConnector1">
            <a:avLst/>
          </a:prstGeom>
          <a:ln w="635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223951" y="3625318"/>
            <a:ext cx="2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Nenáročné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39256" y="6139968"/>
            <a:ext cx="29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Nepodporující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489267" y="4202539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AUTORITÁŘSKÉ RODIČOVSTVÍ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06581" y="4202539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LHOSTEJNÉ RODIČOVSTVÍ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06581" y="2265110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BENEVOLENTNÍ RODIČOVTSVÍ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266959" y="1806174"/>
            <a:ext cx="227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Autoritativní ne autoritářské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houževnatost?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599" y="1491795"/>
            <a:ext cx="10515600" cy="4351338"/>
          </a:xfrm>
        </p:spPr>
        <p:txBody>
          <a:bodyPr/>
          <a:lstStyle/>
          <a:p>
            <a:r>
              <a:rPr lang="cs-CZ" dirty="0" smtClean="0"/>
              <a:t>Zájem – pěstujte v dětech zájem</a:t>
            </a:r>
          </a:p>
          <a:p>
            <a:r>
              <a:rPr lang="cs-CZ" dirty="0" smtClean="0"/>
              <a:t>Tréning – veďte je k smysluplnému tréningu</a:t>
            </a:r>
          </a:p>
          <a:p>
            <a:r>
              <a:rPr lang="cs-CZ" dirty="0" smtClean="0"/>
              <a:t>Smysl – nechte, aby odhalili smysl toho co dělají</a:t>
            </a:r>
          </a:p>
          <a:p>
            <a:r>
              <a:rPr lang="cs-CZ" dirty="0" smtClean="0"/>
              <a:t>Naděje – překážky jsou od toho, aby nás postavili na nohy</a:t>
            </a:r>
            <a:endParaRPr lang="cs-CZ" dirty="0"/>
          </a:p>
        </p:txBody>
      </p:sp>
      <p:pic>
        <p:nvPicPr>
          <p:cNvPr id="4098" name="Picture 2" descr="Perseve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3550810"/>
            <a:ext cx="4963886" cy="33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Jak byste zareagovali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Žák neuspěje v žákovské olympiádě a přichází do třídy zklamaný a zamlklý.</a:t>
            </a:r>
          </a:p>
          <a:p>
            <a:r>
              <a:rPr lang="cs-CZ" dirty="0" smtClean="0"/>
              <a:t>Průměrný žák dostal již podruhé za 5 a přijde za vámi a je z toho smutný.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6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5714" y="1897167"/>
            <a:ext cx="11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7658" y="744954"/>
            <a:ext cx="290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Carol </a:t>
            </a:r>
            <a:r>
              <a:rPr lang="cs-CZ" sz="2800" dirty="0" err="1" smtClean="0"/>
              <a:t>Dwecková</a:t>
            </a:r>
            <a:endParaRPr lang="cs-CZ" sz="2800" dirty="0" smtClean="0"/>
          </a:p>
        </p:txBody>
      </p:sp>
      <p:pic>
        <p:nvPicPr>
          <p:cNvPr id="3076" name="Picture 4" descr="Výsledek obrázku pro Carol Dwecková Nastavení mys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1555483"/>
            <a:ext cx="1626747" cy="25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48" y="-1"/>
            <a:ext cx="7264217" cy="79023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0311" y="1558613"/>
            <a:ext cx="185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RNM = růstové nastavení mysli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56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Oslabuje RNM                 Podporuje RNM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9514" y="1825624"/>
            <a:ext cx="5181600" cy="45606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„Máš opravdu přirozený talent! To se mi líbí.“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„No aspoň jsi to zkusil!“</a:t>
            </a:r>
          </a:p>
          <a:p>
            <a:pPr marL="514350" indent="-514350">
              <a:buFont typeface="+mj-lt"/>
              <a:buAutoNum type="arabicPeriod"/>
            </a:pPr>
            <a:endParaRPr lang="cs-CZ" sz="1700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„Skvělá práce. Jsi tak talentovaný!“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„To je opravdu hodně těžké. Nemusíš se trápit jestli to neumíš.“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„Možná toto není tvoje silná stránka. Neboj – máš jiné věci se kterými se můžeš uplatnit.“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03686" cy="47928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Skvěle se učíš nové věci! To se mi líbí.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Tak to se nepovedlo, nevadí. Pojďme se podívat, jak bys to mohl dělat jinak, aby to mohlo fungovat?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Skvělá práce!  A je nějaká věc, kterou jsi mohl udělat ještě lépe?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To je opravdu hodně těžké. Nemusíš se tím trápit, jestli ti to zatím nejde.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Vím, mám vysoké požadavky, ale uplatňuji je na tebe, protože vím, že jich můžeme spolu dosáhnout.“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4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Ocenění za konkrétní chování</a:t>
            </a:r>
          </a:p>
          <a:p>
            <a:r>
              <a:rPr lang="cs-CZ" dirty="0" smtClean="0"/>
              <a:t>Při hodnocení mluvím za sebe: Mně, já,…</a:t>
            </a:r>
          </a:p>
          <a:p>
            <a:r>
              <a:rPr lang="cs-CZ" dirty="0" smtClean="0"/>
              <a:t>Při formulování výzvy mluvím v my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Zkuste znovu reagovat na situaci pomocí výše uvedených principů.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541</Words>
  <Application>Microsoft Office PowerPoint</Application>
  <PresentationFormat>Širokoúhlá obrazovka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Motiv Office</vt:lpstr>
      <vt:lpstr>GRIT</vt:lpstr>
      <vt:lpstr>Tradiční styly výchovy a rodičovství?</vt:lpstr>
      <vt:lpstr> Respektující                     Náročný</vt:lpstr>
      <vt:lpstr>Komplexnější pohled?</vt:lpstr>
      <vt:lpstr>Jak na houževnatost?</vt:lpstr>
      <vt:lpstr>Cvičení: Jak byste zareagovali</vt:lpstr>
      <vt:lpstr>Prezentace aplikace PowerPoint</vt:lpstr>
      <vt:lpstr>Oslabuje RNM                 Podporuje RNM</vt:lpstr>
      <vt:lpstr>Prezentace aplikace PowerPoint</vt:lpstr>
      <vt:lpstr>Prezentace aplikace PowerPoint</vt:lpstr>
      <vt:lpstr>Prezentace aplikace PowerPoint</vt:lpstr>
      <vt:lpstr>Prezentace aplikace PowerPoint</vt:lpstr>
      <vt:lpstr>Hierarchie cílů</vt:lpstr>
      <vt:lpstr>Hierarchie cílů – nedostatek houževnatosti</vt:lpstr>
      <vt:lpstr>Prezentace aplikace PowerPoint</vt:lpstr>
      <vt:lpstr>Konkurence hierarchií</vt:lpstr>
      <vt:lpstr>Cvičení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Nehyba</dc:creator>
  <cp:lastModifiedBy>Nehyba</cp:lastModifiedBy>
  <cp:revision>19</cp:revision>
  <dcterms:created xsi:type="dcterms:W3CDTF">2017-03-26T14:36:13Z</dcterms:created>
  <dcterms:modified xsi:type="dcterms:W3CDTF">2018-04-03T09:12:12Z</dcterms:modified>
</cp:coreProperties>
</file>