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94" r:id="rId3"/>
    <p:sldId id="295" r:id="rId4"/>
    <p:sldId id="302" r:id="rId5"/>
    <p:sldId id="291" r:id="rId6"/>
    <p:sldId id="259" r:id="rId7"/>
    <p:sldId id="260" r:id="rId8"/>
    <p:sldId id="258" r:id="rId9"/>
    <p:sldId id="261" r:id="rId10"/>
    <p:sldId id="299" r:id="rId11"/>
    <p:sldId id="300" r:id="rId12"/>
    <p:sldId id="280" r:id="rId13"/>
    <p:sldId id="301" r:id="rId14"/>
    <p:sldId id="297" r:id="rId15"/>
    <p:sldId id="263" r:id="rId16"/>
    <p:sldId id="264" r:id="rId17"/>
    <p:sldId id="296" r:id="rId18"/>
    <p:sldId id="292" r:id="rId19"/>
    <p:sldId id="298" r:id="rId20"/>
    <p:sldId id="303" r:id="rId21"/>
    <p:sldId id="293" r:id="rId22"/>
    <p:sldId id="288" r:id="rId2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UNHCR, The UN Refugee Agency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BD7FF-E8B4-4734-9B06-51C0D7FA712D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C425-D0B7-47B8-BFF2-0B535E0A4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978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UNHCR, The UN Refugee Agency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A5961-0DEB-4A20-B5DB-0DC03B11A31B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C63E9-EEB3-4AD9-B181-F0439A37E2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702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UNHCR, The UN Refugee Agency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FC63E9-EEB3-4AD9-B181-F0439A37E26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8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UNHCR, The UN Refugee Agency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FC63E9-EEB3-4AD9-B181-F0439A37E26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altLang="cs-CZ" noProof="0" smtClean="0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/>
              <a:t>‹#›</a:t>
            </a:fld>
            <a:endParaRPr lang="cs-CZ"/>
          </a:p>
        </p:txBody>
      </p:sp>
      <p:pic>
        <p:nvPicPr>
          <p:cNvPr id="17415" name="Picture 5" descr="teste glob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17" y="-107950"/>
            <a:ext cx="1256876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UNHCR-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0763"/>
            <a:ext cx="122047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-317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cs-CZ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1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BC8B4-838F-46F4-BEDC-3FEBA2DA4306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7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-139700"/>
            <a:ext cx="2743200" cy="6265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139700"/>
            <a:ext cx="8026400" cy="6265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B3040E-2B11-43CE-B56E-C36F0ADF1466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5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altLang="cs-CZ" noProof="0" smtClean="0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7415" name="Picture 5" descr="teste glob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17" y="-107950"/>
            <a:ext cx="1256876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UNHCR-Foot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0763"/>
            <a:ext cx="122047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-317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cs-CZ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86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6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1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2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7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53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93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3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556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0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86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-139700"/>
            <a:ext cx="2743200" cy="6265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-139700"/>
            <a:ext cx="8026400" cy="6265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06CE39-D9FF-4369-B2A4-830BA9FE82C3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9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F4C32-F71E-4663-BBF8-CEBC9FF9720B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53EAE-5F62-401C-9E94-2301B306F507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5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17048-28AA-4830-BF1F-C33ED581C33E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8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2A3A1C-E660-40E7-AC5A-EEAAEAA0E3EE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72FFC-6BF5-41CA-8BB0-1867D7A7EE8D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2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5814E2-6A15-4123-A5AB-544DB2E272C7}" type="datetime1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UNHCR -- The UN Refugee Agency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06314-2B7F-425C-9F36-C12E76A5D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CA709453-64B2-4984-B88B-3CB7C7E4409E}" type="datetimeFigureOut">
              <a:rPr lang="cs-CZ" smtClean="0"/>
              <a:t>10.4.2017</a:t>
            </a:fld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cs-CZ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58C28DD-62FE-4090-A899-7410B293E550}" type="slidenum">
              <a:rPr lang="cs-CZ" smtClean="0"/>
              <a:t>‹#›</a:t>
            </a:fld>
            <a:endParaRPr lang="cs-CZ"/>
          </a:p>
        </p:txBody>
      </p:sp>
      <p:pic>
        <p:nvPicPr>
          <p:cNvPr id="16391" name="Picture 3" descr="UNHCR Head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04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UNHCR-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0763"/>
            <a:ext cx="122047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39699"/>
            <a:ext cx="109728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84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CA709453-64B2-4984-B88B-3CB7C7E4409E}" type="datetimeFigureOut">
              <a:rPr lang="cs-CZ" smtClean="0">
                <a:solidFill>
                  <a:srgbClr val="000000"/>
                </a:solidFill>
              </a:rPr>
              <a:pPr/>
              <a:t>10.4.2017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C58C28DD-62FE-4090-A899-7410B293E550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6391" name="Picture 3" descr="UNHCR Head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04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UNHCR-Foot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0763"/>
            <a:ext cx="122047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-139699"/>
            <a:ext cx="109728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42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ndrejpolony.com/space/unhc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onsorcium-nno.cz/" TargetMode="External"/><Relationship Id="rId4" Type="http://schemas.openxmlformats.org/officeDocument/2006/relationships/hyperlink" Target="http://encyklopedie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>
                <a:solidFill>
                  <a:schemeClr val="tx1"/>
                </a:solidFill>
              </a:rPr>
              <a:t>Olga Landovská</a:t>
            </a:r>
            <a:endParaRPr lang="cs-CZ" sz="2200" b="1" dirty="0">
              <a:solidFill>
                <a:schemeClr val="tx1"/>
              </a:solidFill>
            </a:endParaRPr>
          </a:p>
          <a:p>
            <a:r>
              <a:rPr lang="cs-CZ" sz="1600" dirty="0" err="1">
                <a:solidFill>
                  <a:schemeClr val="tx1"/>
                </a:solidFill>
              </a:rPr>
              <a:t>Integration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Associate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United </a:t>
            </a:r>
            <a:r>
              <a:rPr lang="en-US" sz="1400" dirty="0">
                <a:solidFill>
                  <a:schemeClr val="tx1"/>
                </a:solidFill>
              </a:rPr>
              <a:t>Nations High Commissioner for Refugees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Office in the Czech Republic 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400" dirty="0">
                <a:solidFill>
                  <a:schemeClr val="tx1"/>
                </a:solidFill>
              </a:rPr>
              <a:t>Rytířská 31</a:t>
            </a:r>
            <a:r>
              <a:rPr lang="en-US" sz="1400" dirty="0">
                <a:solidFill>
                  <a:schemeClr val="tx1"/>
                </a:solidFill>
              </a:rPr>
              <a:t>, 1</a:t>
            </a:r>
            <a:r>
              <a:rPr lang="cs-CZ" sz="14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0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00 Praha </a:t>
            </a:r>
            <a:r>
              <a:rPr lang="cs-CZ" sz="1400" dirty="0">
                <a:solidFill>
                  <a:schemeClr val="tx1"/>
                </a:solidFill>
              </a:rPr>
              <a:t>1</a:t>
            </a:r>
            <a:endParaRPr lang="hu-HU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e-mail: czepr@unhcr.org, www.unhcr.cz</a:t>
            </a:r>
            <a:endParaRPr lang="cs-CZ" sz="1400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-3175"/>
            <a:ext cx="7772400" cy="2369857"/>
          </a:xfrm>
        </p:spPr>
        <p:txBody>
          <a:bodyPr/>
          <a:lstStyle/>
          <a:p>
            <a:r>
              <a:rPr lang="cs-CZ" dirty="0">
                <a:latin typeface="Arial Black" pitchFamily="34" charset="0"/>
              </a:rPr>
              <a:t>Uprchlíci a migranti: </a:t>
            </a:r>
            <a:br>
              <a:rPr lang="cs-CZ" dirty="0">
                <a:latin typeface="Arial Black" pitchFamily="34" charset="0"/>
              </a:rPr>
            </a:br>
            <a:r>
              <a:rPr lang="cs-CZ" dirty="0">
                <a:latin typeface="Arial Black" pitchFamily="34" charset="0"/>
              </a:rPr>
              <a:t>kdo je kdo?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938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Země hostící nejvíce uprchlíků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6" y="1618990"/>
            <a:ext cx="5097175" cy="2315701"/>
          </a:xfrm>
          <a:prstGeom prst="rect">
            <a:avLst/>
          </a:prstGeom>
          <a:noFill/>
        </p:spPr>
      </p:pic>
      <p:pic>
        <p:nvPicPr>
          <p:cNvPr id="5" name="Zástupný symbol pro obsah 6" descr="top 10 hosting countries 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19466" y="1099127"/>
            <a:ext cx="6040624" cy="48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5" y="3934691"/>
            <a:ext cx="2790825" cy="1922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31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6765" y="97883"/>
            <a:ext cx="9311268" cy="76943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b="1" dirty="0"/>
              <a:t>Migrační toky do Evropy</a:t>
            </a:r>
            <a:endParaRPr lang="en-GB" b="1" dirty="0"/>
          </a:p>
        </p:txBody>
      </p:sp>
      <p:pic>
        <p:nvPicPr>
          <p:cNvPr id="6" name="Picture 5" descr="In migrant crisis, German generosity comes under fire - The Washington Post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1" t="21072" r="42812" b="10741"/>
          <a:stretch/>
        </p:blipFill>
        <p:spPr>
          <a:xfrm>
            <a:off x="2872794" y="867317"/>
            <a:ext cx="5919209" cy="52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</a:t>
            </a:r>
            <a:r>
              <a:rPr lang="en-GB" b="1" dirty="0" err="1"/>
              <a:t>jak</a:t>
            </a:r>
            <a:r>
              <a:rPr lang="en-GB" b="1" dirty="0"/>
              <a:t> je to v </a:t>
            </a:r>
            <a:r>
              <a:rPr lang="en-GB" b="1" dirty="0" err="1"/>
              <a:t>České</a:t>
            </a:r>
            <a:r>
              <a:rPr lang="en-GB" b="1" dirty="0"/>
              <a:t> </a:t>
            </a:r>
            <a:r>
              <a:rPr lang="en-GB" b="1" dirty="0" err="1"/>
              <a:t>republice</a:t>
            </a:r>
            <a:r>
              <a:rPr lang="en-GB" b="1" dirty="0" smtClean="0"/>
              <a:t>?</a:t>
            </a:r>
            <a:endParaRPr lang="cs-CZ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0" y="1625312"/>
            <a:ext cx="6630938" cy="3454688"/>
          </a:xfrm>
          <a:prstGeom prst="rect">
            <a:avLst/>
          </a:prstGeom>
        </p:spPr>
      </p:pic>
      <p:graphicFrame>
        <p:nvGraphicFramePr>
          <p:cNvPr id="10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735963"/>
              </p:ext>
            </p:extLst>
          </p:nvPr>
        </p:nvGraphicFramePr>
        <p:xfrm>
          <a:off x="7049990" y="1939635"/>
          <a:ext cx="4449282" cy="3018219"/>
        </p:xfrm>
        <a:graphic>
          <a:graphicData uri="http://schemas.openxmlformats.org/drawingml/2006/table">
            <a:tbl>
              <a:tblPr firstRow="1" bandRow="1"/>
              <a:tblGrid>
                <a:gridCol w="2224641"/>
                <a:gridCol w="2224641"/>
              </a:tblGrid>
              <a:tr h="74732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 smtClean="0">
                          <a:solidFill>
                            <a:srgbClr val="0070C0"/>
                          </a:solidFill>
                        </a:rPr>
                        <a:t>Nejčastější země</a:t>
                      </a:r>
                      <a:r>
                        <a:rPr lang="cs-CZ" baseline="0" dirty="0" smtClean="0">
                          <a:solidFill>
                            <a:srgbClr val="0070C0"/>
                          </a:solidFill>
                        </a:rPr>
                        <a:t> původu žadatelů o MO v ČR</a:t>
                      </a:r>
                      <a:endParaRPr lang="cs-CZ" dirty="0">
                        <a:solidFill>
                          <a:srgbClr val="0070C0"/>
                        </a:solidFill>
                      </a:endParaRPr>
                    </a:p>
                  </a:txBody>
                  <a:tcPr marL="95101" marR="9510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marL="91512" marR="91512" anchor="ctr"/>
                </a:tc>
              </a:tr>
              <a:tr h="454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b="1" dirty="0" smtClean="0"/>
                        <a:t>Ukrajina</a:t>
                      </a:r>
                      <a:endParaRPr lang="cs-CZ" b="1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 smtClean="0"/>
                        <a:t>694</a:t>
                      </a:r>
                      <a:endParaRPr lang="cs-CZ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54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b="1" dirty="0" smtClean="0"/>
                        <a:t>Sýrie</a:t>
                      </a:r>
                      <a:endParaRPr lang="cs-CZ" b="1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 smtClean="0"/>
                        <a:t>134</a:t>
                      </a:r>
                      <a:endParaRPr lang="cs-CZ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54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b="1" dirty="0" smtClean="0"/>
                        <a:t>Kuba</a:t>
                      </a:r>
                      <a:endParaRPr lang="cs-CZ" b="1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 smtClean="0"/>
                        <a:t>128</a:t>
                      </a:r>
                      <a:endParaRPr lang="cs-CZ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54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b="1" dirty="0" smtClean="0"/>
                        <a:t>Vietnam</a:t>
                      </a:r>
                      <a:endParaRPr lang="cs-CZ" b="1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 smtClean="0"/>
                        <a:t>81</a:t>
                      </a:r>
                      <a:endParaRPr lang="cs-CZ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541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b="1" dirty="0" smtClean="0"/>
                        <a:t>Arménie</a:t>
                      </a:r>
                      <a:endParaRPr lang="cs-CZ" b="1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cs-CZ" dirty="0" smtClean="0"/>
                        <a:t>44</a:t>
                      </a:r>
                      <a:endParaRPr lang="cs-CZ" dirty="0"/>
                    </a:p>
                  </a:txBody>
                  <a:tcPr marL="95101" marR="9510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95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počtu žadatelů o azyl v ČR 2000 - 2015 </a:t>
            </a:r>
            <a:endParaRPr lang="cs-CZ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29" y="1468581"/>
            <a:ext cx="6021908" cy="42302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99" y="1468581"/>
            <a:ext cx="5560268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873" y="0"/>
            <a:ext cx="10515600" cy="937501"/>
          </a:xfrm>
        </p:spPr>
        <p:txBody>
          <a:bodyPr/>
          <a:lstStyle/>
          <a:p>
            <a:r>
              <a:rPr lang="cs-CZ" b="1" dirty="0"/>
              <a:t>Průběh řízení o mezinárodní ochraně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36151" y="1212343"/>
            <a:ext cx="1462188" cy="238022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Přijímací středisko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max. 120 dní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</p:txBody>
      </p:sp>
      <p:cxnSp>
        <p:nvCxnSpPr>
          <p:cNvPr id="5" name="Straight Arrow Connector 4"/>
          <p:cNvCxnSpPr>
            <a:stCxn id="4" idx="3"/>
            <a:endCxn id="9" idx="1"/>
          </p:cNvCxnSpPr>
          <p:nvPr/>
        </p:nvCxnSpPr>
        <p:spPr>
          <a:xfrm>
            <a:off x="1698339" y="2402455"/>
            <a:ext cx="901051" cy="0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7640112" y="2097845"/>
            <a:ext cx="0" cy="0"/>
          </a:xfrm>
          <a:prstGeom prst="straightConnector1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" name="Straight Arrow Connector 6"/>
          <p:cNvCxnSpPr>
            <a:stCxn id="22" idx="3"/>
            <a:endCxn id="13" idx="0"/>
          </p:cNvCxnSpPr>
          <p:nvPr/>
        </p:nvCxnSpPr>
        <p:spPr>
          <a:xfrm>
            <a:off x="6248071" y="2402454"/>
            <a:ext cx="1509963" cy="2146740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>
            <a:off x="8478619" y="5014350"/>
            <a:ext cx="925576" cy="0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>
          <a:xfrm>
            <a:off x="2599390" y="1212343"/>
            <a:ext cx="1447800" cy="238022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Pobytové středisko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/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Soukromé bydlení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28" y="4405007"/>
            <a:ext cx="1447800" cy="11430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Zařízení pro zajištění cizinců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87984" y="3770715"/>
            <a:ext cx="1595564" cy="1421605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Rozhodnuto ve zrychleném řízení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1647941" y="3446414"/>
            <a:ext cx="3040043" cy="1035104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3" name="Rounded Rectangle 12"/>
          <p:cNvSpPr/>
          <p:nvPr/>
        </p:nvSpPr>
        <p:spPr>
          <a:xfrm>
            <a:off x="7026940" y="4549194"/>
            <a:ext cx="1462188" cy="11430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MO neudělena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6940" y="1228868"/>
            <a:ext cx="1462188" cy="11430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Udělena MO (azyl či doplňková)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414704" y="925236"/>
            <a:ext cx="1434202" cy="201338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I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ntegrační azylové středisko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(max. 18 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měsíců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404195" y="3061548"/>
            <a:ext cx="1366088" cy="1426367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Soukromé bydlení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04195" y="4620820"/>
            <a:ext cx="1434639" cy="114300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Rozhodnutí o správním vyhoštění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18" name="Straight Arrow Connector 17"/>
          <p:cNvCxnSpPr>
            <a:stCxn id="9" idx="3"/>
            <a:endCxn id="22" idx="1"/>
          </p:cNvCxnSpPr>
          <p:nvPr/>
        </p:nvCxnSpPr>
        <p:spPr>
          <a:xfrm flipV="1">
            <a:off x="4047190" y="2402454"/>
            <a:ext cx="753081" cy="1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>
          <a:xfrm>
            <a:off x="8483874" y="2111528"/>
            <a:ext cx="930830" cy="1528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0" name="Straight Arrow Connector 19"/>
          <p:cNvCxnSpPr>
            <a:endCxn id="16" idx="1"/>
          </p:cNvCxnSpPr>
          <p:nvPr/>
        </p:nvCxnSpPr>
        <p:spPr>
          <a:xfrm>
            <a:off x="8489128" y="2142114"/>
            <a:ext cx="915067" cy="1632618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4800271" y="1212342"/>
            <a:ext cx="1447800" cy="2380224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Rozhodnutí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 o MO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90 dní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44554" y="2142114"/>
            <a:ext cx="809082" cy="0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H="1" flipV="1">
            <a:off x="1647941" y="5370399"/>
            <a:ext cx="7911695" cy="368906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6244554" y="4976028"/>
            <a:ext cx="809082" cy="479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>
            <a:endCxn id="14" idx="2"/>
          </p:cNvCxnSpPr>
          <p:nvPr/>
        </p:nvCxnSpPr>
        <p:spPr>
          <a:xfrm flipV="1">
            <a:off x="6248071" y="2371868"/>
            <a:ext cx="1509963" cy="2604639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V="1">
            <a:off x="1653855" y="3505108"/>
            <a:ext cx="1034240" cy="1473320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3"/>
          </p:cNvCxnSpPr>
          <p:nvPr/>
        </p:nvCxnSpPr>
        <p:spPr>
          <a:xfrm flipV="1">
            <a:off x="1664028" y="4960827"/>
            <a:ext cx="3066790" cy="15680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>
          <a:xfrm>
            <a:off x="10109164" y="2900592"/>
            <a:ext cx="0" cy="408731"/>
          </a:xfrm>
          <a:prstGeom prst="straightConnector1">
            <a:avLst/>
          </a:prstGeom>
          <a:noFill/>
          <a:ln w="38100" cap="flat" cmpd="sng" algn="ctr">
            <a:solidFill>
              <a:srgbClr val="2D2D8A">
                <a:lumMod val="7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545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Typy uprchlických zařízení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1510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Přijímací střediska </a:t>
            </a:r>
            <a:r>
              <a:rPr lang="cs-CZ" dirty="0"/>
              <a:t>– ubytování nově příchozích žadatelů, podání žádosti o mezinárodní </a:t>
            </a:r>
            <a:r>
              <a:rPr lang="cs-CZ" dirty="0" smtClean="0"/>
              <a:t>ochranu, zdravotní </a:t>
            </a:r>
            <a:r>
              <a:rPr lang="cs-CZ" dirty="0" err="1" smtClean="0"/>
              <a:t>screening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smtClean="0"/>
              <a:t>kapacita </a:t>
            </a:r>
            <a:r>
              <a:rPr lang="cs-CZ" dirty="0"/>
              <a:t>101</a:t>
            </a:r>
            <a:r>
              <a:rPr lang="cs-CZ" dirty="0" smtClean="0"/>
              <a:t>)</a:t>
            </a:r>
            <a:endParaRPr lang="en-US" dirty="0"/>
          </a:p>
          <a:p>
            <a:r>
              <a:rPr lang="cs-CZ" b="1" dirty="0"/>
              <a:t>Pobytová střediska </a:t>
            </a:r>
            <a:r>
              <a:rPr lang="cs-CZ" dirty="0"/>
              <a:t>– po dobu řízení ve věci žádosti o mezinárodní ochranu (</a:t>
            </a:r>
            <a:r>
              <a:rPr lang="cs-CZ" dirty="0" smtClean="0"/>
              <a:t>kapacita </a:t>
            </a:r>
            <a:r>
              <a:rPr lang="cs-CZ" dirty="0"/>
              <a:t>360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/>
              <a:t>Integrační azylová střediska </a:t>
            </a:r>
            <a:r>
              <a:rPr lang="cs-CZ" dirty="0"/>
              <a:t>– pro osoby, kterým byla přiznána mezinárodní ochrana (</a:t>
            </a:r>
            <a:r>
              <a:rPr lang="cs-CZ" dirty="0" smtClean="0"/>
              <a:t>kapacita </a:t>
            </a:r>
            <a:r>
              <a:rPr lang="cs-CZ" dirty="0"/>
              <a:t>169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/>
              <a:t>Zařízení pro zajištění cizinců </a:t>
            </a:r>
            <a:r>
              <a:rPr lang="cs-CZ" dirty="0"/>
              <a:t>– pro osoby, které nemají platné povolení pro pobyt v ČR, a byly zajištěny za účelem vyhoštění, nebo transferu (</a:t>
            </a:r>
            <a:r>
              <a:rPr lang="cs-CZ" dirty="0" smtClean="0"/>
              <a:t>kapacita </a:t>
            </a:r>
            <a:r>
              <a:rPr lang="cs-CZ" dirty="0"/>
              <a:t>1 360)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5684"/>
            <a:ext cx="8229600" cy="800101"/>
          </a:xfrm>
        </p:spPr>
        <p:txBody>
          <a:bodyPr>
            <a:normAutofit/>
          </a:bodyPr>
          <a:lstStyle/>
          <a:p>
            <a:r>
              <a:rPr lang="cs-CZ" dirty="0" smtClean="0"/>
              <a:t>Uprchlická zařízení v ČR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73" y="2119574"/>
            <a:ext cx="5700254" cy="3487214"/>
          </a:xfrm>
        </p:spPr>
      </p:pic>
      <p:sp>
        <p:nvSpPr>
          <p:cNvPr id="5" name="Rectangle 4"/>
          <p:cNvSpPr/>
          <p:nvPr/>
        </p:nvSpPr>
        <p:spPr>
          <a:xfrm>
            <a:off x="1196340" y="1221231"/>
            <a:ext cx="3261360" cy="8938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Integrační střediska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(P</a:t>
            </a:r>
            <a:r>
              <a:rPr lang="cs-CZ" dirty="0">
                <a:solidFill>
                  <a:srgbClr val="FFFFFF"/>
                </a:solidFill>
              </a:rPr>
              <a:t>ředlice, Jaroměř, Havířov, </a:t>
            </a:r>
            <a:r>
              <a:rPr lang="cs-CZ" dirty="0" smtClean="0">
                <a:solidFill>
                  <a:srgbClr val="FFFFFF"/>
                </a:solidFill>
              </a:rPr>
              <a:t>Brno)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1503485"/>
            <a:ext cx="34290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Přijímací střediska (Ruzyně</a:t>
            </a:r>
            <a:r>
              <a:rPr lang="cs-CZ" dirty="0">
                <a:solidFill>
                  <a:srgbClr val="FFFFFF"/>
                </a:solidFill>
              </a:rPr>
              <a:t>, Zastávka u Brna)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791200"/>
            <a:ext cx="3429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Pobytová střediska (Kostelec </a:t>
            </a:r>
            <a:r>
              <a:rPr lang="cs-CZ" dirty="0">
                <a:solidFill>
                  <a:srgbClr val="FFFFFF"/>
                </a:solidFill>
              </a:rPr>
              <a:t>nad Orlicí, Havířov)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791200"/>
            <a:ext cx="34290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FFFF"/>
                </a:solidFill>
              </a:rPr>
              <a:t>Zařízení pro zajištění cizinců (Bělá </a:t>
            </a:r>
            <a:r>
              <a:rPr lang="cs-CZ" dirty="0">
                <a:solidFill>
                  <a:srgbClr val="FFFFFF"/>
                </a:solidFill>
              </a:rPr>
              <a:t>pod Bezdězem, Vyšní Lhoty, </a:t>
            </a:r>
            <a:r>
              <a:rPr lang="cs-CZ" dirty="0" smtClean="0">
                <a:solidFill>
                  <a:srgbClr val="FFFFFF"/>
                </a:solidFill>
              </a:rPr>
              <a:t>Balková)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343400" y="3429000"/>
            <a:ext cx="29718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231027" y="3155092"/>
            <a:ext cx="2084173" cy="2636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13405" y="2341684"/>
            <a:ext cx="1620795" cy="1191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01938" y="2265484"/>
            <a:ext cx="89412" cy="225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86200" y="2341686"/>
            <a:ext cx="1143000" cy="696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86200" y="2341684"/>
            <a:ext cx="2971800" cy="217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02161" y="2332768"/>
            <a:ext cx="2667000" cy="1544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86200" y="2341684"/>
            <a:ext cx="4800600" cy="169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526052" y="3348342"/>
            <a:ext cx="3086100" cy="2258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0"/>
          </p:cNvCxnSpPr>
          <p:nvPr/>
        </p:nvCxnSpPr>
        <p:spPr>
          <a:xfrm flipV="1">
            <a:off x="3695700" y="4038600"/>
            <a:ext cx="49911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2"/>
          <p:cNvCxnSpPr/>
          <p:nvPr/>
        </p:nvCxnSpPr>
        <p:spPr>
          <a:xfrm flipV="1">
            <a:off x="7315200" y="3624649"/>
            <a:ext cx="914400" cy="2166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528" y="109596"/>
            <a:ext cx="10515600" cy="68473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/>
              <a:t>Světový den uprchlíků – 20. června</a:t>
            </a:r>
            <a:br>
              <a:rPr lang="cs-CZ" sz="2800" b="1" dirty="0"/>
            </a:br>
            <a:r>
              <a:rPr lang="cs-CZ" sz="2800" b="1" dirty="0"/>
              <a:t>Příběhy uprchlíků na webu </a:t>
            </a:r>
            <a:r>
              <a:rPr lang="cs-CZ" sz="2800" b="1" u="sng" dirty="0" smtClean="0"/>
              <a:t>UNHCR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0679" y="861770"/>
            <a:ext cx="7290641" cy="52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mohu pomoci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58" y="801724"/>
            <a:ext cx="7471721" cy="52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Refufest – </a:t>
            </a:r>
            <a:r>
              <a:rPr lang="cs-CZ" dirty="0" err="1" smtClean="0"/>
              <a:t>multicultural</a:t>
            </a:r>
            <a:r>
              <a:rPr lang="cs-CZ" dirty="0" smtClean="0"/>
              <a:t> </a:t>
            </a:r>
            <a:r>
              <a:rPr lang="cs-CZ" dirty="0" smtClean="0"/>
              <a:t>festival -PRAHA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98" y="1155700"/>
            <a:ext cx="5174202" cy="345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58" y="2136296"/>
            <a:ext cx="4565342" cy="3950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0945" y="1246909"/>
            <a:ext cx="5163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Pátek 26.5</a:t>
            </a:r>
            <a:r>
              <a:rPr lang="pl-PL" sz="2800" dirty="0" smtClean="0"/>
              <a:t>.- 28.5</a:t>
            </a:r>
            <a:r>
              <a:rPr lang="pl-PL" sz="2800" dirty="0"/>
              <a:t>. Neděle</a:t>
            </a:r>
            <a:endParaRPr lang="cs-CZ" sz="2800" dirty="0"/>
          </a:p>
        </p:txBody>
      </p:sp>
      <p:sp>
        <p:nvSpPr>
          <p:cNvPr id="5" name="Rectangle 4"/>
          <p:cNvSpPr/>
          <p:nvPr/>
        </p:nvSpPr>
        <p:spPr>
          <a:xfrm>
            <a:off x="1264698" y="4999244"/>
            <a:ext cx="337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refufest.com</a:t>
            </a:r>
          </a:p>
        </p:txBody>
      </p:sp>
    </p:spTree>
    <p:extLst>
      <p:ext uri="{BB962C8B-B14F-4D97-AF65-F5344CB8AC3E}">
        <p14:creationId xmlns:p14="http://schemas.microsoft.com/office/powerpoint/2010/main" val="35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UNHCR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60" y="1130644"/>
            <a:ext cx="10972800" cy="4525963"/>
          </a:xfrm>
        </p:spPr>
        <p:txBody>
          <a:bodyPr/>
          <a:lstStyle/>
          <a:p>
            <a:r>
              <a:rPr lang="cs-CZ" sz="2600" dirty="0"/>
              <a:t>Specializovaná agentura </a:t>
            </a:r>
            <a:r>
              <a:rPr lang="cs-CZ" sz="2600" dirty="0" smtClean="0"/>
              <a:t>OSN</a:t>
            </a:r>
            <a:endParaRPr lang="cs-CZ" sz="2600" dirty="0"/>
          </a:p>
          <a:p>
            <a:r>
              <a:rPr lang="cs-CZ" sz="2600" dirty="0"/>
              <a:t>Byl založen Valným shromážděním OSN v roce </a:t>
            </a:r>
            <a:r>
              <a:rPr lang="cs-CZ" sz="2600" dirty="0" smtClean="0"/>
              <a:t>1950</a:t>
            </a:r>
            <a:endParaRPr lang="en-US" sz="2600" dirty="0" smtClean="0"/>
          </a:p>
          <a:p>
            <a:r>
              <a:rPr lang="en-US" sz="2600" dirty="0" smtClean="0">
                <a:solidFill>
                  <a:srgbClr val="0070C0"/>
                </a:solidFill>
              </a:rPr>
              <a:t>C</a:t>
            </a:r>
            <a:r>
              <a:rPr lang="cs-CZ" sz="2600" dirty="0" err="1" smtClean="0">
                <a:solidFill>
                  <a:srgbClr val="0070C0"/>
                </a:solidFill>
              </a:rPr>
              <a:t>íl</a:t>
            </a:r>
            <a:r>
              <a:rPr lang="cs-CZ" sz="2600" dirty="0" smtClean="0">
                <a:solidFill>
                  <a:srgbClr val="0070C0"/>
                </a:solidFill>
              </a:rPr>
              <a:t>: </a:t>
            </a:r>
            <a:r>
              <a:rPr lang="cs-CZ" sz="2600" dirty="0">
                <a:solidFill>
                  <a:srgbClr val="0070C0"/>
                </a:solidFill>
              </a:rPr>
              <a:t>Zajištění ochrany a základních práv </a:t>
            </a:r>
            <a:r>
              <a:rPr lang="cs-CZ" sz="2600" dirty="0" smtClean="0">
                <a:solidFill>
                  <a:srgbClr val="0070C0"/>
                </a:solidFill>
              </a:rPr>
              <a:t>uprchlíků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  <a:r>
              <a:rPr lang="cs-CZ" sz="2600" dirty="0" smtClean="0">
                <a:solidFill>
                  <a:srgbClr val="0070C0"/>
                </a:solidFill>
              </a:rPr>
              <a:t>podle Úmluvy o uprchlících (1951)</a:t>
            </a:r>
            <a:endParaRPr lang="cs-CZ" sz="2600" dirty="0">
              <a:solidFill>
                <a:srgbClr val="0070C0"/>
              </a:solidFill>
            </a:endParaRPr>
          </a:p>
          <a:p>
            <a:r>
              <a:rPr lang="cs-CZ" sz="2600" dirty="0" smtClean="0"/>
              <a:t>V </a:t>
            </a:r>
            <a:r>
              <a:rPr lang="cs-CZ" sz="2600" dirty="0"/>
              <a:t>letech 1954 a 1981 získal Nobelovu cenu </a:t>
            </a:r>
            <a:r>
              <a:rPr lang="cs-CZ" sz="2600" dirty="0" smtClean="0"/>
              <a:t>míru</a:t>
            </a:r>
            <a:endParaRPr lang="en-US" sz="2600" dirty="0" smtClean="0"/>
          </a:p>
          <a:p>
            <a:r>
              <a:rPr lang="cs-CZ" sz="2600" dirty="0"/>
              <a:t>Sídlí v Ženevě</a:t>
            </a:r>
          </a:p>
          <a:p>
            <a:r>
              <a:rPr lang="cs-CZ" sz="2600" dirty="0" smtClean="0"/>
              <a:t>Od </a:t>
            </a:r>
            <a:r>
              <a:rPr lang="cs-CZ" sz="2600" dirty="0"/>
              <a:t>roku 2016 je Vysokým komisařem </a:t>
            </a:r>
          </a:p>
          <a:p>
            <a:pPr marL="0" indent="0">
              <a:buNone/>
            </a:pPr>
            <a:r>
              <a:rPr lang="cs-CZ" sz="2600" dirty="0"/>
              <a:t>   </a:t>
            </a:r>
            <a:r>
              <a:rPr lang="cs-CZ" sz="2600" b="1" dirty="0"/>
              <a:t>Filippo Grandi </a:t>
            </a:r>
            <a:r>
              <a:rPr lang="cs-CZ" sz="2600" dirty="0"/>
              <a:t>z Itálie</a:t>
            </a:r>
            <a:endParaRPr lang="en-US" altLang="en-US" sz="2600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5989" y="3578725"/>
            <a:ext cx="3213451" cy="21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Odkazy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22" y="1855904"/>
            <a:ext cx="8740698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32986" y="1855904"/>
            <a:ext cx="11000396" cy="38429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100" b="1" u="sng" dirty="0" smtClean="0">
                <a:solidFill>
                  <a:schemeClr val="tx1"/>
                </a:solidFill>
              </a:rPr>
              <a:t>www.unhcr.cz</a:t>
            </a:r>
          </a:p>
          <a:p>
            <a:pPr marL="0" indent="0">
              <a:buNone/>
            </a:pPr>
            <a:r>
              <a:rPr lang="cs-CZ" sz="2000" b="1" u="sng" dirty="0">
                <a:solidFill>
                  <a:schemeClr val="tx1"/>
                </a:solidFill>
                <a:hlinkClick r:id="rId3"/>
              </a:rPr>
              <a:t>http://ondrejpolony.com/space/unhcr/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100" b="1" u="sng" dirty="0" smtClean="0">
                <a:solidFill>
                  <a:schemeClr val="tx1"/>
                </a:solidFill>
              </a:rPr>
              <a:t>http://data.unhcr.org/ </a:t>
            </a:r>
          </a:p>
          <a:p>
            <a:pPr marL="0" indent="0">
              <a:buNone/>
            </a:pPr>
            <a:r>
              <a:rPr lang="cs-CZ" sz="2100" b="1" u="sng" dirty="0" smtClean="0">
                <a:solidFill>
                  <a:schemeClr val="tx1"/>
                </a:solidFill>
              </a:rPr>
              <a:t>http</a:t>
            </a:r>
            <a:r>
              <a:rPr lang="cs-CZ" sz="2100" b="1" u="sng" dirty="0" smtClean="0">
                <a:solidFill>
                  <a:schemeClr val="tx1"/>
                </a:solidFill>
              </a:rPr>
              <a:t>://popstats.unhcr.org/en/overview </a:t>
            </a:r>
            <a:endParaRPr lang="cs-CZ" sz="21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b="1" u="sng" dirty="0">
                <a:solidFill>
                  <a:schemeClr val="tx1"/>
                </a:solidFill>
                <a:hlinkClick r:id="rId4"/>
              </a:rPr>
              <a:t>http://encyklopedie.org</a:t>
            </a:r>
            <a:r>
              <a:rPr lang="cs-CZ" sz="2100" b="1" u="sng" dirty="0" smtClean="0">
                <a:solidFill>
                  <a:schemeClr val="tx1"/>
                </a:solidFill>
                <a:hlinkClick r:id="rId4"/>
              </a:rPr>
              <a:t>/</a:t>
            </a:r>
            <a:endParaRPr lang="cs-CZ" sz="21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b="1" u="sng" dirty="0">
                <a:solidFill>
                  <a:schemeClr val="tx1"/>
                </a:solidFill>
                <a:hlinkClick r:id="rId5"/>
              </a:rPr>
              <a:t>www.konsorcium-nno.cz</a:t>
            </a:r>
            <a:r>
              <a:rPr lang="cs-CZ" sz="2100" b="1" u="sng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cs-CZ" sz="2100" b="1" dirty="0">
                <a:solidFill>
                  <a:schemeClr val="tx1"/>
                </a:solidFill>
              </a:rPr>
              <a:t> </a:t>
            </a:r>
            <a:r>
              <a:rPr lang="cs-CZ" sz="2100" b="1" dirty="0" smtClean="0">
                <a:solidFill>
                  <a:schemeClr val="tx1"/>
                </a:solidFill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</a:rPr>
              <a:t>Konsorcium </a:t>
            </a:r>
            <a:r>
              <a:rPr lang="cs-CZ" sz="1800" b="1" dirty="0">
                <a:solidFill>
                  <a:schemeClr val="tx1"/>
                </a:solidFill>
              </a:rPr>
              <a:t>nevládních organizací </a:t>
            </a:r>
            <a:r>
              <a:rPr lang="cs-CZ" sz="1800" b="1" dirty="0" smtClean="0">
                <a:solidFill>
                  <a:schemeClr val="tx1"/>
                </a:solidFill>
              </a:rPr>
              <a:t>pracujících </a:t>
            </a:r>
            <a:r>
              <a:rPr lang="cs-CZ" sz="1800" b="1" dirty="0">
                <a:solidFill>
                  <a:schemeClr val="tx1"/>
                </a:solidFill>
              </a:rPr>
              <a:t>s migranty v ČR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4945" y="5742709"/>
            <a:ext cx="2844800" cy="476250"/>
          </a:xfrm>
        </p:spPr>
        <p:txBody>
          <a:bodyPr/>
          <a:lstStyle/>
          <a:p>
            <a:r>
              <a:rPr lang="cs-CZ" dirty="0" smtClean="0"/>
              <a:t>9. 6. 2016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6152" y="5672570"/>
            <a:ext cx="3860800" cy="476250"/>
          </a:xfrm>
        </p:spPr>
        <p:txBody>
          <a:bodyPr/>
          <a:lstStyle/>
          <a:p>
            <a:r>
              <a:rPr lang="en-US" dirty="0" smtClean="0"/>
              <a:t>UNHCR</a:t>
            </a:r>
            <a:r>
              <a:rPr lang="cs-CZ" dirty="0" smtClean="0"/>
              <a:t> -</a:t>
            </a:r>
            <a:r>
              <a:rPr lang="en-US" dirty="0" smtClean="0"/>
              <a:t> The UN Refugee Agency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06314-2B7F-425C-9F36-C12E76A5D2A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3812" y="2920948"/>
            <a:ext cx="3345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Děkuji za pozornost!</a:t>
            </a:r>
            <a:endParaRPr lang="en-GB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872563"/>
            <a:ext cx="3134732" cy="204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65600" y="4432334"/>
            <a:ext cx="4496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Olga Landovská: </a:t>
            </a:r>
            <a:r>
              <a:rPr lang="cs-CZ" u="sng" dirty="0" smtClean="0"/>
              <a:t>LANDOVSK@unhcr.org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 pomáháme?</a:t>
            </a:r>
            <a:endParaRPr lang="cs-CZ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Ž</a:t>
            </a:r>
            <a:r>
              <a:rPr lang="cs-CZ" sz="2600" dirty="0" smtClean="0"/>
              <a:t>adatelé o azyl</a:t>
            </a:r>
          </a:p>
          <a:p>
            <a:pPr lvl="0"/>
            <a:r>
              <a:rPr lang="cs-CZ" sz="2600" dirty="0" smtClean="0"/>
              <a:t>Uznaní/registrovaní uprchlíci</a:t>
            </a:r>
          </a:p>
          <a:p>
            <a:pPr lvl="0"/>
            <a:r>
              <a:rPr lang="cs-CZ" sz="2600" dirty="0" smtClean="0"/>
              <a:t>Vnitřně přesídlené osoby </a:t>
            </a:r>
          </a:p>
          <a:p>
            <a:pPr lvl="0"/>
            <a:r>
              <a:rPr lang="cs-CZ" sz="2600" dirty="0" smtClean="0"/>
              <a:t>Osoby bez státní příslušnosti</a:t>
            </a:r>
            <a:endParaRPr lang="cs-CZ" sz="2600" dirty="0"/>
          </a:p>
          <a:p>
            <a:pPr lvl="1"/>
            <a:endParaRPr lang="cs-CZ" dirty="0"/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lvl="0"/>
            <a:endParaRPr lang="cs-CZ" dirty="0"/>
          </a:p>
          <a:p>
            <a:pPr lvl="1"/>
            <a:endParaRPr lang="cs-CZ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97" y="1120347"/>
            <a:ext cx="3297203" cy="27596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54" y="3442560"/>
            <a:ext cx="3085910" cy="25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70" y="-11366"/>
            <a:ext cx="10515600" cy="1010464"/>
          </a:xfrm>
        </p:spPr>
        <p:txBody>
          <a:bodyPr/>
          <a:lstStyle/>
          <a:p>
            <a:r>
              <a:rPr lang="cs-CZ" b="1" dirty="0"/>
              <a:t>Aktivity </a:t>
            </a:r>
            <a:r>
              <a:rPr lang="en-US" b="1" dirty="0"/>
              <a:t>UNHCR </a:t>
            </a:r>
            <a:r>
              <a:rPr lang="cs-CZ" b="1" dirty="0"/>
              <a:t>v ČR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79536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0570" y="1469909"/>
            <a:ext cx="9175596" cy="4579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ČR má vlastní azylový systém</a:t>
            </a:r>
            <a:r>
              <a:rPr lang="en-US" sz="2000" dirty="0" smtClean="0">
                <a:solidFill>
                  <a:schemeClr val="tx1"/>
                </a:solidFill>
              </a:rPr>
              <a:t>           </a:t>
            </a:r>
            <a:r>
              <a:rPr lang="cs-CZ" sz="2000" dirty="0" smtClean="0">
                <a:solidFill>
                  <a:schemeClr val="tx1"/>
                </a:solidFill>
              </a:rPr>
              <a:t>cíl UNHCR je zajistit jeho komplexnost, soběstačnost, udržitelnost a soulad s mezinárodními standardy.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UNHCR </a:t>
            </a:r>
            <a:r>
              <a:rPr lang="cs-CZ" sz="2000" dirty="0" smtClean="0">
                <a:solidFill>
                  <a:schemeClr val="tx1"/>
                </a:solidFill>
              </a:rPr>
              <a:t>asistuje a monitoruje český státní aparát s ohledem na tento cíl.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Praktická činnost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Monitoring </a:t>
            </a:r>
            <a:r>
              <a:rPr lang="cs-CZ" sz="2000" dirty="0" smtClean="0">
                <a:solidFill>
                  <a:schemeClr val="tx1"/>
                </a:solidFill>
              </a:rPr>
              <a:t>přijímacích podmínek a podmínek v uprchlických zařízeních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Právní ochrana 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Ochrana zranitelných osob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Prosazování trvalých řešení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přesídlení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integra</a:t>
            </a:r>
            <a:r>
              <a:rPr lang="cs-CZ" sz="2000" dirty="0" err="1" smtClean="0">
                <a:solidFill>
                  <a:schemeClr val="tx1"/>
                </a:solidFill>
              </a:rPr>
              <a:t>ce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>dobrovolný návrat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Ochrana osob bez státní příslušnosti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540" y="1538752"/>
            <a:ext cx="70084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994" y="441656"/>
            <a:ext cx="10515600" cy="104821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200" b="1" dirty="0"/>
              <a:t>Uprchlík podle mezinárodního práva </a:t>
            </a:r>
            <a:r>
              <a:rPr lang="cs-CZ" sz="4200" b="1" dirty="0">
                <a:solidFill>
                  <a:schemeClr val="tx1"/>
                </a:solidFill>
              </a:rPr>
              <a:t/>
            </a:r>
            <a:br>
              <a:rPr lang="cs-CZ" sz="4200" b="1" dirty="0">
                <a:solidFill>
                  <a:schemeClr val="tx1"/>
                </a:solidFill>
              </a:rPr>
            </a:br>
            <a:r>
              <a:rPr lang="cs-CZ" sz="4200" b="1" dirty="0" smtClean="0">
                <a:solidFill>
                  <a:schemeClr val="tx1"/>
                </a:solidFill>
              </a:rPr>
              <a:t/>
            </a:r>
            <a:br>
              <a:rPr lang="cs-CZ" sz="4200" b="1" dirty="0" smtClean="0">
                <a:solidFill>
                  <a:schemeClr val="tx1"/>
                </a:solidFill>
              </a:rPr>
            </a:br>
            <a:r>
              <a:rPr lang="cs-CZ" sz="3600" dirty="0" smtClean="0">
                <a:solidFill>
                  <a:schemeClr val="tx1"/>
                </a:solidFill>
              </a:rPr>
              <a:t>Úmluva </a:t>
            </a:r>
            <a:r>
              <a:rPr lang="cs-CZ" sz="3600" dirty="0">
                <a:solidFill>
                  <a:schemeClr val="tx1"/>
                </a:solidFill>
              </a:rPr>
              <a:t>o právním postavení uprchlíků (1951)</a:t>
            </a:r>
            <a:br>
              <a:rPr lang="cs-CZ" sz="3600" dirty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630" y="1997871"/>
            <a:ext cx="9761964" cy="4070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/>
              <a:t>Definice uprchlíka a důvody pro přiznání ochrany</a:t>
            </a:r>
            <a:r>
              <a:rPr lang="cs-CZ" sz="3000" dirty="0"/>
              <a:t>: </a:t>
            </a:r>
          </a:p>
          <a:p>
            <a:pPr lvl="1">
              <a:buNone/>
            </a:pPr>
            <a:r>
              <a:rPr lang="cs-CZ" dirty="0"/>
              <a:t>	…</a:t>
            </a:r>
            <a:r>
              <a:rPr lang="cs-CZ" i="1" dirty="0"/>
              <a:t>„osoba, která se nachází </a:t>
            </a:r>
            <a:r>
              <a:rPr lang="cs-CZ" b="1" i="1" dirty="0"/>
              <a:t>mimo svou vlast</a:t>
            </a:r>
            <a:r>
              <a:rPr lang="cs-CZ" i="1" dirty="0"/>
              <a:t> a má oprávněné obavy před </a:t>
            </a:r>
            <a:r>
              <a:rPr lang="cs-CZ" b="1" i="1" dirty="0"/>
              <a:t>pronásledováním</a:t>
            </a:r>
            <a:r>
              <a:rPr lang="cs-CZ" i="1" dirty="0"/>
              <a:t> z důvodů rasových, náboženských nebo národnostních nebo z důvodů příslušnosti k určitým společenským vrstvám </a:t>
            </a:r>
            <a:r>
              <a:rPr lang="cs-CZ" i="1" dirty="0" smtClean="0"/>
              <a:t>nebo   i </a:t>
            </a:r>
            <a:r>
              <a:rPr lang="cs-CZ" i="1" dirty="0"/>
              <a:t>zastávání určitých politických názorů, </a:t>
            </a:r>
            <a:r>
              <a:rPr lang="cs-CZ" b="1" i="1" dirty="0"/>
              <a:t>je neschopna přijmout, nebo vzhledem ke shora uvedeným obavám, odmítá ochranu své vlasti</a:t>
            </a:r>
            <a:r>
              <a:rPr lang="cs-CZ" dirty="0"/>
              <a:t>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39699"/>
            <a:ext cx="12108872" cy="1146175"/>
          </a:xfrm>
        </p:spPr>
        <p:txBody>
          <a:bodyPr/>
          <a:lstStyle/>
          <a:p>
            <a:r>
              <a:rPr lang="cs-CZ" dirty="0"/>
              <a:t>Důvody přiznání mezinárodní </a:t>
            </a:r>
            <a:r>
              <a:rPr lang="cs-CZ" dirty="0" smtClean="0"/>
              <a:t>ochrany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88" y="1256144"/>
            <a:ext cx="10515600" cy="411941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dirty="0"/>
              <a:t>kvůli obavě pronásledování z </a:t>
            </a:r>
            <a:r>
              <a:rPr lang="cs-CZ" dirty="0" smtClean="0"/>
              <a:t>důvodů:</a:t>
            </a:r>
            <a:endParaRPr lang="cs-CZ" dirty="0"/>
          </a:p>
          <a:p>
            <a:pPr>
              <a:defRPr/>
            </a:pPr>
            <a:r>
              <a:rPr lang="cs-CZ" dirty="0" smtClean="0"/>
              <a:t>rasových</a:t>
            </a:r>
            <a:endParaRPr lang="cs-CZ" dirty="0"/>
          </a:p>
          <a:p>
            <a:pPr>
              <a:defRPr/>
            </a:pPr>
            <a:r>
              <a:rPr lang="cs-CZ" dirty="0" smtClean="0"/>
              <a:t>národnostních </a:t>
            </a:r>
            <a:endParaRPr lang="cs-CZ" dirty="0"/>
          </a:p>
          <a:p>
            <a:pPr>
              <a:defRPr/>
            </a:pPr>
            <a:r>
              <a:rPr lang="cs-CZ" dirty="0" smtClean="0"/>
              <a:t>náboženských </a:t>
            </a:r>
            <a:endParaRPr lang="cs-CZ" dirty="0"/>
          </a:p>
          <a:p>
            <a:pPr>
              <a:defRPr/>
            </a:pPr>
            <a:r>
              <a:rPr lang="cs-CZ" dirty="0" smtClean="0"/>
              <a:t>příslušnosti </a:t>
            </a:r>
            <a:r>
              <a:rPr lang="cs-CZ" dirty="0"/>
              <a:t>k určité sociální skupině  </a:t>
            </a:r>
          </a:p>
          <a:p>
            <a:pPr>
              <a:defRPr/>
            </a:pPr>
            <a:r>
              <a:rPr lang="cs-CZ" dirty="0" smtClean="0"/>
              <a:t>zastávání politických názorů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1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025745" cy="822036"/>
          </a:xfrm>
        </p:spPr>
        <p:txBody>
          <a:bodyPr>
            <a:normAutofit/>
          </a:bodyPr>
          <a:lstStyle/>
          <a:p>
            <a:r>
              <a:rPr lang="cs-CZ" b="1" dirty="0" smtClean="0"/>
              <a:t>Použití pojmu uprchlík x migrant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280" y="1814472"/>
            <a:ext cx="5273510" cy="2690621"/>
          </a:xfrm>
        </p:spPr>
        <p:txBody>
          <a:bodyPr>
            <a:normAutofit/>
          </a:bodyPr>
          <a:lstStyle/>
          <a:p>
            <a:r>
              <a:rPr lang="cs-CZ" sz="2000" dirty="0"/>
              <a:t>Nejasný význam v médiích i laických </a:t>
            </a:r>
            <a:r>
              <a:rPr lang="cs-CZ" sz="2000" dirty="0" smtClean="0"/>
              <a:t>diskuzích</a:t>
            </a:r>
            <a:endParaRPr lang="cs-CZ" sz="2000" dirty="0"/>
          </a:p>
          <a:p>
            <a:r>
              <a:rPr lang="cs-CZ" sz="2000" dirty="0" smtClean="0"/>
              <a:t>Zaměňování pojmů </a:t>
            </a:r>
            <a:r>
              <a:rPr lang="cs-CZ" sz="2000" dirty="0"/>
              <a:t>migrant (cizinec) </a:t>
            </a:r>
            <a:r>
              <a:rPr lang="cs-CZ" sz="2000" dirty="0" smtClean="0"/>
              <a:t>s pojmem </a:t>
            </a:r>
            <a:r>
              <a:rPr lang="cs-CZ" sz="2000" dirty="0"/>
              <a:t>uprchlík (utečenec, běženec</a:t>
            </a:r>
            <a:r>
              <a:rPr lang="cs-CZ" sz="2000" dirty="0" smtClean="0"/>
              <a:t>)</a:t>
            </a:r>
            <a:endParaRPr lang="cs-CZ" sz="2000" dirty="0"/>
          </a:p>
          <a:p>
            <a:r>
              <a:rPr lang="cs-CZ" sz="2000" dirty="0"/>
              <a:t>Nesmyslné používání pojmů jako </a:t>
            </a:r>
            <a:r>
              <a:rPr lang="cs-CZ" sz="2000" dirty="0" smtClean="0"/>
              <a:t>„ekonomický uprchlík“</a:t>
            </a:r>
            <a:endParaRPr lang="en-US" sz="2000" dirty="0"/>
          </a:p>
          <a:p>
            <a:pPr marL="1349375" indent="0"/>
            <a:endParaRPr lang="cs-CZ" dirty="0"/>
          </a:p>
          <a:p>
            <a:endParaRPr lang="en-US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6533147" y="1814472"/>
            <a:ext cx="5160766" cy="25791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Definovaný termín v mezinárodním, evropském i českém právu - jde o přesně vymezený okruh osob, který určují jen k tomu oprávněné orgány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Uprchlíci jsou podmnožinou migrantů, je jich proto výrazně méně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u="sng" dirty="0" smtClean="0"/>
          </a:p>
          <a:p>
            <a:pPr marL="1528763" indent="-1528763">
              <a:buFont typeface="Arial" panose="020B0604020202020204" pitchFamily="34" charset="0"/>
              <a:buNone/>
            </a:pPr>
            <a:endParaRPr lang="cs-CZ" dirty="0" smtClean="0"/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1315088" y="4729504"/>
            <a:ext cx="9222058" cy="1233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8763" indent="-1528763" algn="ctr">
              <a:buNone/>
            </a:pPr>
            <a:r>
              <a:rPr lang="cs-CZ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PROBLÉM = </a:t>
            </a:r>
            <a:r>
              <a:rPr lang="cs-CZ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užívání slova ‘‘uprchlík‘‘ jako synonymum „migranta“ </a:t>
            </a:r>
          </a:p>
          <a:p>
            <a:pPr marL="1528763" indent="-1528763" algn="ctr">
              <a:buNone/>
            </a:pPr>
            <a:r>
              <a:rPr lang="cs-CZ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VÝSLEDEK = </a:t>
            </a:r>
            <a:r>
              <a:rPr lang="cs-CZ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nejistota, zmatek,  strach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u="sng" dirty="0" smtClean="0"/>
          </a:p>
          <a:p>
            <a:pPr marL="1528763" indent="-1528763">
              <a:buFont typeface="Arial" panose="020B0604020202020204" pitchFamily="34" charset="0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710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0"/>
            <a:ext cx="10515600" cy="828055"/>
          </a:xfrm>
        </p:spPr>
        <p:txBody>
          <a:bodyPr/>
          <a:lstStyle/>
          <a:p>
            <a:r>
              <a:rPr lang="cs-CZ" b="1" dirty="0" smtClean="0"/>
              <a:t>Shrnutí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915189"/>
            <a:ext cx="8506523" cy="509610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cs-CZ" sz="9600" b="1" dirty="0" smtClean="0"/>
              <a:t>Uprchlík:</a:t>
            </a:r>
            <a:endParaRPr lang="cs-CZ" sz="9600" b="1" dirty="0"/>
          </a:p>
          <a:p>
            <a:pPr marL="95250" indent="-9525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cs-CZ" sz="8000" dirty="0"/>
              <a:t>Termín vymezený Úmluvou z r 1951.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cs-CZ" sz="8000" dirty="0"/>
              <a:t>Termíny ‘‘ekonomický uprchlík‘‘, ‘‘běženec‘‘, apod.  neodpovídají žádným </a:t>
            </a:r>
            <a:r>
              <a:rPr lang="cs-CZ" sz="8000" dirty="0" smtClean="0"/>
              <a:t> obecně </a:t>
            </a:r>
            <a:r>
              <a:rPr lang="cs-CZ" sz="8000" dirty="0"/>
              <a:t>uznávaným termínům a nebo jsou s nimi přímo v rozporu.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cs-CZ" sz="9600" b="1" dirty="0"/>
              <a:t>Mezinárodní </a:t>
            </a:r>
            <a:r>
              <a:rPr lang="cs-CZ" sz="9600" b="1" dirty="0" smtClean="0"/>
              <a:t>ochrana:</a:t>
            </a:r>
            <a:endParaRPr lang="cs-CZ" sz="9600" b="1" dirty="0"/>
          </a:p>
          <a:p>
            <a:pPr marL="0" indent="1905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cs-CZ" sz="7200" dirty="0"/>
              <a:t> </a:t>
            </a:r>
            <a:r>
              <a:rPr lang="cs-CZ" sz="8000" dirty="0"/>
              <a:t>Nárok na mezinárodní ochranu vzniká za úzce vymezených podmínek.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cs-CZ" sz="8000" dirty="0"/>
              <a:t> Poměr mezi žádostmi a jejím </a:t>
            </a:r>
            <a:r>
              <a:rPr lang="cs-CZ" sz="8000" dirty="0" smtClean="0"/>
              <a:t>udělením </a:t>
            </a:r>
            <a:r>
              <a:rPr lang="cs-CZ" sz="8000" dirty="0"/>
              <a:t>tak může být značný.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cs-CZ" sz="8000" dirty="0"/>
              <a:t> Pro nárok na MO nehraje finanční situace žadatele žádnou roli.</a:t>
            </a:r>
          </a:p>
          <a:p>
            <a:pPr marL="0" inden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cs-CZ" sz="8000" dirty="0"/>
              <a:t> Chudoba, změny </a:t>
            </a:r>
            <a:r>
              <a:rPr lang="cs-CZ" sz="8000" dirty="0" smtClean="0"/>
              <a:t>klimatu, </a:t>
            </a:r>
            <a:r>
              <a:rPr lang="cs-CZ" sz="8000" dirty="0"/>
              <a:t>apod. jsou legitimními důvody k migraci, nárok </a:t>
            </a:r>
            <a:r>
              <a:rPr lang="cs-CZ" sz="8000" dirty="0" smtClean="0"/>
              <a:t>  na </a:t>
            </a:r>
            <a:r>
              <a:rPr lang="cs-CZ" sz="8000" dirty="0"/>
              <a:t>MO  díky nim však nevzniká.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Jak</a:t>
            </a:r>
            <a:r>
              <a:rPr lang="en-GB" b="1" dirty="0"/>
              <a:t> je to </a:t>
            </a:r>
            <a:r>
              <a:rPr lang="en-GB" b="1" dirty="0" err="1"/>
              <a:t>ve</a:t>
            </a:r>
            <a:r>
              <a:rPr lang="en-GB" b="1" dirty="0"/>
              <a:t> </a:t>
            </a:r>
            <a:r>
              <a:rPr lang="en-GB" b="1" dirty="0" err="1"/>
              <a:t>světě</a:t>
            </a:r>
            <a:r>
              <a:rPr lang="en-GB" b="1" dirty="0" smtClean="0"/>
              <a:t>?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45" y="886691"/>
            <a:ext cx="7813964" cy="49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8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41CAA362-B631-4410-82EB-A552E4DBD4AB}" vid="{2DCE15EA-1CCB-4616-985D-B104E0C01DE4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708</Words>
  <Application>Microsoft Office PowerPoint</Application>
  <PresentationFormat>Widescreen</PresentationFormat>
  <Paragraphs>137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Roboto</vt:lpstr>
      <vt:lpstr>Wingdings</vt:lpstr>
      <vt:lpstr>Theme1</vt:lpstr>
      <vt:lpstr>Custom Design</vt:lpstr>
      <vt:lpstr>Uprchlíci a migranti:  kdo je kdo?</vt:lpstr>
      <vt:lpstr>UNHCR</vt:lpstr>
      <vt:lpstr>Komu pomáháme?</vt:lpstr>
      <vt:lpstr>Aktivity UNHCR v ČR</vt:lpstr>
      <vt:lpstr> Uprchlík podle mezinárodního práva   Úmluva o právním postavení uprchlíků (1951) </vt:lpstr>
      <vt:lpstr>Důvody přiznání mezinárodní ochrany</vt:lpstr>
      <vt:lpstr>Použití pojmu uprchlík x migrant</vt:lpstr>
      <vt:lpstr>Shrnutí</vt:lpstr>
      <vt:lpstr>Jak je to ve světě?</vt:lpstr>
      <vt:lpstr>Země hostící nejvíce uprchlíků</vt:lpstr>
      <vt:lpstr>Migrační toky do Evropy</vt:lpstr>
      <vt:lpstr>A jak je to v České republice?</vt:lpstr>
      <vt:lpstr>Vývoj počtu žadatelů o azyl v ČR 2000 - 2015 </vt:lpstr>
      <vt:lpstr>Průběh řízení o mezinárodní ochraně</vt:lpstr>
      <vt:lpstr>Typy uprchlických zařízení</vt:lpstr>
      <vt:lpstr>Uprchlická zařízení v ČR</vt:lpstr>
      <vt:lpstr>Světový den uprchlíků – 20. června Příběhy uprchlíků na webu UNHCR</vt:lpstr>
      <vt:lpstr>Jak mohu pomoci</vt:lpstr>
      <vt:lpstr>Refufest – multicultural festival -PRAHA</vt:lpstr>
      <vt:lpstr>Odkazy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UNHCR</dc:title>
  <dc:creator>Ron Redmond</dc:creator>
  <cp:lastModifiedBy>Olga Landovska</cp:lastModifiedBy>
  <cp:revision>96</cp:revision>
  <cp:lastPrinted>2017-04-10T09:55:57Z</cp:lastPrinted>
  <dcterms:created xsi:type="dcterms:W3CDTF">2015-05-20T19:22:13Z</dcterms:created>
  <dcterms:modified xsi:type="dcterms:W3CDTF">2017-04-10T10:14:36Z</dcterms:modified>
</cp:coreProperties>
</file>