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</p:sldMasterIdLst>
  <p:handoutMasterIdLst>
    <p:handoutMasterId r:id="rId11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86A4-1260-47DD-9C11-3F48296361B1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E2EE-EA78-4E25-A051-FE4F5EF95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7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82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3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269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228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791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83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408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00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58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72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4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264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084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0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28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6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3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65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49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3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2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DC8EA4-CEBD-46D1-B33A-99B8F8704982}" type="datetimeFigureOut">
              <a:rPr lang="cs-CZ" smtClean="0"/>
              <a:t>2. 5. 2017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4B1E46-55AF-4A65-BA67-43B411F1A4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52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patologické jevy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Lojdová, Ph.D.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4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Očekávání od předmětu</a:t>
            </a:r>
            <a:endParaRPr lang="cs-CZ" dirty="0"/>
          </a:p>
        </p:txBody>
      </p:sp>
      <p:pic>
        <p:nvPicPr>
          <p:cNvPr id="2050" name="Picture 2" descr="Image result for černá ovce ve stád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1826484"/>
            <a:ext cx="7586662" cy="3928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50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• </a:t>
            </a:r>
            <a:r>
              <a:rPr lang="cs-CZ" dirty="0"/>
              <a:t>porozumění </a:t>
            </a:r>
            <a:r>
              <a:rPr lang="cs-CZ" b="1" dirty="0"/>
              <a:t>teoriím sociálních deviací</a:t>
            </a:r>
            <a:r>
              <a:rPr lang="cs-CZ" dirty="0"/>
              <a:t>: student chápe příčiny sociálních deviací v rovině biologické, psychologické, sociální a v jejich vzájemné provázanosti;</a:t>
            </a:r>
          </a:p>
          <a:p>
            <a:r>
              <a:rPr lang="cs-CZ" dirty="0"/>
              <a:t>• dovednost </a:t>
            </a:r>
            <a:r>
              <a:rPr lang="cs-CZ" b="1" dirty="0"/>
              <a:t>aplikovat teorie sociálních deviací na vysvětlení vzniku, průběhu a společenského hodnocení sociálně patologických jevů</a:t>
            </a:r>
            <a:r>
              <a:rPr lang="cs-CZ" dirty="0"/>
              <a:t>;</a:t>
            </a:r>
          </a:p>
          <a:p>
            <a:r>
              <a:rPr lang="cs-CZ" dirty="0"/>
              <a:t>• </a:t>
            </a:r>
            <a:r>
              <a:rPr lang="cs-CZ" b="1" dirty="0"/>
              <a:t>porozumění žákům a připravenost řešit problémy žáků </a:t>
            </a:r>
            <a:r>
              <a:rPr lang="cs-CZ" dirty="0"/>
              <a:t>spojené se sociálně patologickými jevy ve spolupráci s dalšími odborníky ve škole (školní poradenské pracoviště) a mimo školu (SVP, PPP, zařízení pro výkon ústavní a ochranné výchovy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7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budeme zabývat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Teoriemi sociálních deviací a vybraných sociálně patologických jevů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Kazuistikami z praxe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000" dirty="0" smtClean="0"/>
              <a:t>Preventivními aktivitami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614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přijde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Probační a mediační služba </a:t>
            </a:r>
            <a:endParaRPr lang="cs-CZ" sz="3200" b="1" dirty="0" smtClean="0"/>
          </a:p>
          <a:p>
            <a:endParaRPr lang="cs-CZ" sz="3200" dirty="0"/>
          </a:p>
          <a:p>
            <a:r>
              <a:rPr lang="cs-CZ" sz="3200" dirty="0" smtClean="0"/>
              <a:t>Probační </a:t>
            </a:r>
            <a:r>
              <a:rPr lang="cs-CZ" sz="3200" dirty="0"/>
              <a:t>a mediační služba usiluje o zprostředkování účinného a společensky prospěšného řešení konfliktů spojených s trestnou činností a současně organizuje a zajišťuje efektivní a důstojný výkon alternativních trestů a opatření s důrazem na zájmy poškozených, ochranu komunity a prevenci kriminality.</a:t>
            </a:r>
          </a:p>
        </p:txBody>
      </p:sp>
    </p:spTree>
    <p:extLst>
      <p:ext uri="{BB962C8B-B14F-4D97-AF65-F5344CB8AC3E}">
        <p14:creationId xmlns:p14="http://schemas.microsoft.com/office/powerpoint/2010/main" val="381686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Kdo přijde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4000" b="1" dirty="0" smtClean="0"/>
              <a:t>Podané ruce</a:t>
            </a:r>
          </a:p>
          <a:p>
            <a:endParaRPr lang="cs-CZ" dirty="0" smtClean="0"/>
          </a:p>
          <a:p>
            <a:r>
              <a:rPr lang="cs-CZ" dirty="0" smtClean="0"/>
              <a:t>Centrum </a:t>
            </a:r>
            <a:r>
              <a:rPr lang="cs-CZ" dirty="0"/>
              <a:t>prevence v Brně realizuje programy všeobecné, selektivní a indikované primární prevence. </a:t>
            </a:r>
          </a:p>
          <a:p>
            <a:endParaRPr lang="cs-CZ" dirty="0"/>
          </a:p>
          <a:p>
            <a:r>
              <a:rPr lang="cs-CZ" dirty="0"/>
              <a:t>Spolupracuje se školami v Jihomoravském kraji.</a:t>
            </a:r>
          </a:p>
        </p:txBody>
      </p:sp>
    </p:spTree>
    <p:extLst>
      <p:ext uri="{BB962C8B-B14F-4D97-AF65-F5344CB8AC3E}">
        <p14:creationId xmlns:p14="http://schemas.microsoft.com/office/powerpoint/2010/main" val="28815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přijde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 smtClean="0"/>
              <a:t>OSPOD</a:t>
            </a:r>
          </a:p>
          <a:p>
            <a:r>
              <a:rPr lang="cs-CZ" dirty="0"/>
              <a:t>Orgán sociálně-právní ochrany dětí (ve zkratce OSPOD) je opatrovníkem (zástupcem) dítěte v řízeních, jako je rozhodování o péči o děti, o výživném apod. OSPOD vyhledává ohrožené děti, je zodpovědný za preventivní opatření v rodinách, zprostředkovává náhradní rodinnou péči a vypracovává pro soud posudky a doporučení (např. aby byla nařízena výlučná nebo střídavá péče o dítě apod</a:t>
            </a:r>
            <a:r>
              <a:rPr lang="cs-CZ" dirty="0" smtClean="0"/>
              <a:t>.).</a:t>
            </a:r>
          </a:p>
          <a:p>
            <a:endParaRPr lang="cs-CZ" dirty="0"/>
          </a:p>
          <a:p>
            <a:r>
              <a:rPr lang="cs-CZ" dirty="0"/>
              <a:t>Kurátoři pro mládež řeší situace:</a:t>
            </a:r>
          </a:p>
          <a:p>
            <a:r>
              <a:rPr lang="cs-CZ" dirty="0"/>
              <a:t>•    Veškerá trestná činnost dětí, OSPOD je účastníkem všech trestních řízení se všemi právy a povinnostmi </a:t>
            </a:r>
          </a:p>
          <a:p>
            <a:r>
              <a:rPr lang="cs-CZ" dirty="0"/>
              <a:t>•    Veškeré přestupkové jednání dětí, OSPOD je účastníkem všech přestupkových řízení se všemi právy a povinnostmi </a:t>
            </a:r>
          </a:p>
          <a:p>
            <a:r>
              <a:rPr lang="cs-CZ" dirty="0"/>
              <a:t>•    Sociálně-patologické jevy ve školním prostředí – záškoláctví, nevhodné chování, agresivita, šikana </a:t>
            </a:r>
          </a:p>
          <a:p>
            <a:r>
              <a:rPr lang="cs-CZ" dirty="0"/>
              <a:t>•    Problematické chování dítěte v rodině – nerespektování rodičů, agresivita vůči rodičům, útěky z domova, toulky</a:t>
            </a:r>
          </a:p>
          <a:p>
            <a:r>
              <a:rPr lang="cs-CZ" dirty="0"/>
              <a:t>•    Zneužívání návykových látek</a:t>
            </a:r>
          </a:p>
          <a:p>
            <a:r>
              <a:rPr lang="cs-CZ" dirty="0"/>
              <a:t>•    Prostituce</a:t>
            </a:r>
          </a:p>
          <a:p>
            <a:r>
              <a:rPr lang="cs-CZ" dirty="0"/>
              <a:t>•    Další specifické formy závadového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41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budeme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4800" dirty="0" smtClean="0"/>
              <a:t>Aktivně </a:t>
            </a:r>
            <a:r>
              <a:rPr lang="cs-CZ" sz="4800" dirty="0" smtClean="0">
                <a:sym typeface="Wingdings" panose="05000000000000000000" pitchFamily="2" charset="2"/>
              </a:rPr>
              <a:t>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u="sng" dirty="0" smtClean="0"/>
              <a:t>Podmínky k ukončení </a:t>
            </a:r>
          </a:p>
          <a:p>
            <a:r>
              <a:rPr lang="cs-CZ" sz="2400" dirty="0" smtClean="0"/>
              <a:t>- docházka 75%</a:t>
            </a:r>
          </a:p>
          <a:p>
            <a:r>
              <a:rPr lang="cs-CZ" sz="2400" dirty="0" smtClean="0"/>
              <a:t>- plnění průběžných úkolů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129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44</TotalTime>
  <Words>359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Wingdings</vt:lpstr>
      <vt:lpstr>Wingdings 2</vt:lpstr>
      <vt:lpstr>HDOfficeLightV0</vt:lpstr>
      <vt:lpstr>Retrospektiva</vt:lpstr>
      <vt:lpstr>Sociálně patologické jevy</vt:lpstr>
      <vt:lpstr>Očekávání od předmětu</vt:lpstr>
      <vt:lpstr>Cíle předmětu</vt:lpstr>
      <vt:lpstr>Čím se budeme zabývat</vt:lpstr>
      <vt:lpstr>Kdo přijde</vt:lpstr>
      <vt:lpstr> Kdo přijde </vt:lpstr>
      <vt:lpstr>Kdo přijde</vt:lpstr>
      <vt:lpstr>Jak budeme pracovat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patologické jevy</dc:title>
  <dc:creator>Lojdova</dc:creator>
  <cp:lastModifiedBy>Lojdova</cp:lastModifiedBy>
  <cp:revision>5</cp:revision>
  <cp:lastPrinted>2017-02-23T08:10:27Z</cp:lastPrinted>
  <dcterms:created xsi:type="dcterms:W3CDTF">2017-02-23T07:28:46Z</dcterms:created>
  <dcterms:modified xsi:type="dcterms:W3CDTF">2017-05-02T13:44:50Z</dcterms:modified>
</cp:coreProperties>
</file>