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handoutMasterIdLst>
    <p:handoutMasterId r:id="rId34"/>
  </p:handoutMasterIdLst>
  <p:sldIdLst>
    <p:sldId id="256" r:id="rId2"/>
    <p:sldId id="277" r:id="rId3"/>
    <p:sldId id="279" r:id="rId4"/>
    <p:sldId id="301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0" r:id="rId16"/>
    <p:sldId id="316" r:id="rId17"/>
    <p:sldId id="302" r:id="rId18"/>
    <p:sldId id="303" r:id="rId19"/>
    <p:sldId id="304" r:id="rId20"/>
    <p:sldId id="317" r:id="rId21"/>
    <p:sldId id="318" r:id="rId22"/>
    <p:sldId id="319" r:id="rId23"/>
    <p:sldId id="287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320" r:id="rId32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1B4559-6B74-44F1-BCCE-752F088767CD}" type="datetimeFigureOut">
              <a:rPr lang="cs-CZ" smtClean="0"/>
              <a:pPr/>
              <a:t>2. 5. 2017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D54D38-E1EE-425E-8ACA-7724B00D3CE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5210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CB8D40-AD10-45B5-B719-B5FCDC6061D2}" type="datetimeFigureOut">
              <a:rPr lang="cs-CZ" smtClean="0"/>
              <a:t>2. 5. 2017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1241425"/>
            <a:ext cx="4465638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750" y="4778375"/>
            <a:ext cx="5335588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3BD06C-E4DF-4EFF-8E88-ADBDFF48A2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122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348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6C4FC1C-3DB2-4C61-9BCF-6B73623B2511}" type="slidenum">
              <a:rPr lang="cs-CZ" altLang="cs-CZ" smtClean="0"/>
              <a:pPr>
                <a:spcBef>
                  <a:spcPct val="0"/>
                </a:spcBef>
              </a:pPr>
              <a:t>5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984197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8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817B93E-1D1D-4268-9ADF-2B061BDFE452}" type="slidenum">
              <a:rPr lang="cs-CZ" altLang="cs-CZ" smtClean="0"/>
              <a:pPr>
                <a:spcBef>
                  <a:spcPct val="0"/>
                </a:spcBef>
              </a:pPr>
              <a:t>17</a:t>
            </a:fld>
            <a:endParaRPr lang="cs-CZ" altLang="cs-CZ" smtClean="0"/>
          </a:p>
        </p:txBody>
      </p:sp>
      <p:sp>
        <p:nvSpPr>
          <p:cNvPr id="204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6750" y="4716463"/>
            <a:ext cx="5334000" cy="44656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1749" name="Zástupný symbol pro zápatí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smtClean="0"/>
          </a:p>
        </p:txBody>
      </p:sp>
      <p:sp>
        <p:nvSpPr>
          <p:cNvPr id="31750" name="Zástupný symbol pro záhlaví 5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2615120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8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4177E84-2087-4E7F-9BA4-58AE20D9DA81}" type="slidenum">
              <a:rPr lang="cs-CZ" altLang="cs-CZ" smtClean="0"/>
              <a:pPr>
                <a:spcBef>
                  <a:spcPct val="0"/>
                </a:spcBef>
              </a:pPr>
              <a:t>18</a:t>
            </a:fld>
            <a:endParaRPr lang="cs-CZ" altLang="cs-CZ" smtClean="0"/>
          </a:p>
        </p:txBody>
      </p:sp>
      <p:sp>
        <p:nvSpPr>
          <p:cNvPr id="225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6750" y="4716463"/>
            <a:ext cx="5334000" cy="44656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3797" name="Zástupný symbol pro zápatí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smtClean="0"/>
          </a:p>
        </p:txBody>
      </p:sp>
      <p:sp>
        <p:nvSpPr>
          <p:cNvPr id="33798" name="Zástupný symbol pro záhlaví 5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2164628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8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520E885-AC52-4282-BB51-53B4782CACB5}" type="slidenum">
              <a:rPr lang="cs-CZ" altLang="cs-CZ" smtClean="0"/>
              <a:pPr>
                <a:spcBef>
                  <a:spcPct val="0"/>
                </a:spcBef>
              </a:pPr>
              <a:t>19</a:t>
            </a:fld>
            <a:endParaRPr lang="cs-CZ" altLang="cs-CZ" smtClean="0"/>
          </a:p>
        </p:txBody>
      </p:sp>
      <p:sp>
        <p:nvSpPr>
          <p:cNvPr id="245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6750" y="4716463"/>
            <a:ext cx="5334000" cy="44656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5845" name="Zástupný symbol pro zápatí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smtClean="0"/>
          </a:p>
        </p:txBody>
      </p:sp>
      <p:sp>
        <p:nvSpPr>
          <p:cNvPr id="35846" name="Zástupný symbol pro záhlaví 5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304410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10DA9A8-4129-47B6-9D97-6286B18B2B8B}" type="datetimeFigureOut">
              <a:rPr lang="cs-CZ" smtClean="0"/>
              <a:pPr/>
              <a:t>2. 5. 2017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A9A8-4129-47B6-9D97-6286B18B2B8B}" type="datetimeFigureOut">
              <a:rPr lang="cs-CZ" smtClean="0"/>
              <a:pPr/>
              <a:t>2. 5. 2017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A9A8-4129-47B6-9D97-6286B18B2B8B}" type="datetimeFigureOut">
              <a:rPr lang="cs-CZ" smtClean="0"/>
              <a:pPr/>
              <a:t>2. 5. 2017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0DA9A8-4129-47B6-9D97-6286B18B2B8B}" type="datetimeFigureOut">
              <a:rPr lang="cs-CZ" smtClean="0"/>
              <a:pPr/>
              <a:t>2. 5. 2017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10DA9A8-4129-47B6-9D97-6286B18B2B8B}" type="datetimeFigureOut">
              <a:rPr lang="cs-CZ" smtClean="0"/>
              <a:pPr/>
              <a:t>2. 5. 2017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A9A8-4129-47B6-9D97-6286B18B2B8B}" type="datetimeFigureOut">
              <a:rPr lang="cs-CZ" smtClean="0"/>
              <a:pPr/>
              <a:t>2. 5. 2017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A9A8-4129-47B6-9D97-6286B18B2B8B}" type="datetimeFigureOut">
              <a:rPr lang="cs-CZ" smtClean="0"/>
              <a:pPr/>
              <a:t>2. 5. 2017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0DA9A8-4129-47B6-9D97-6286B18B2B8B}" type="datetimeFigureOut">
              <a:rPr lang="cs-CZ" smtClean="0"/>
              <a:pPr/>
              <a:t>2. 5. 2017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A9A8-4129-47B6-9D97-6286B18B2B8B}" type="datetimeFigureOut">
              <a:rPr lang="cs-CZ" smtClean="0"/>
              <a:pPr/>
              <a:t>2. 5. 2017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0DA9A8-4129-47B6-9D97-6286B18B2B8B}" type="datetimeFigureOut">
              <a:rPr lang="cs-CZ" smtClean="0"/>
              <a:pPr/>
              <a:t>2. 5. 2017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0DA9A8-4129-47B6-9D97-6286B18B2B8B}" type="datetimeFigureOut">
              <a:rPr lang="cs-CZ" smtClean="0"/>
              <a:pPr/>
              <a:t>2. 5. 2017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10DA9A8-4129-47B6-9D97-6286B18B2B8B}" type="datetimeFigureOut">
              <a:rPr lang="cs-CZ" smtClean="0"/>
              <a:pPr/>
              <a:t>2. 5. 2017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rbisscholae.cz/archiv/2015/2015_1_05.pdf" TargetMode="External"/><Relationship Id="rId2" Type="http://schemas.openxmlformats.org/officeDocument/2006/relationships/hyperlink" Target="https://is.muni.cz/auth/th/8596/fss_d_a2?fakulta=1441;info=1;zpet=%2Fauth%2Fvyhledavani%2F%3Fsearch%3Dnen%C3%AD%20pas%C5%A5%C3%A1k%20jako%20pas%C5%A5%C3%A1k%26start%3D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/>
              <a:t>Problémy v chování a poruchy chování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Závěrem</a:t>
            </a: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92500" lnSpcReduction="20000"/>
          </a:bodyPr>
          <a:lstStyle/>
          <a:p>
            <a:pPr algn="ctr" eaLnBrk="1" hangingPunct="1">
              <a:defRPr/>
            </a:pPr>
            <a:r>
              <a:rPr lang="cs-CZ" sz="4400" dirty="0">
                <a:latin typeface="Arial" charset="0"/>
              </a:rPr>
              <a:t>Aktivní strategie k didaktickému diskursu</a:t>
            </a:r>
            <a:endParaRPr lang="cs-CZ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457200" y="1428750"/>
            <a:ext cx="8686800" cy="4972050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200" b="1" dirty="0">
                <a:latin typeface="+mn-lt"/>
              </a:rPr>
              <a:t>Rozporování obsahu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200" dirty="0">
                <a:latin typeface="+mn-lt"/>
              </a:rPr>
              <a:t>U porušování lidských práv jsme se dostali k holocaustu a rasismu. Dalo se očekávat, že se zvedne vlna nevole proti Romům ze strany žáků. Myslím, že jsem jim nedokázala vysvětlit, proč rasismus není správný, toto téma je pro mě složité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200" i="1" dirty="0">
                <a:latin typeface="+mn-lt"/>
              </a:rPr>
              <a:t>Otázky a komentáře žáků</a:t>
            </a:r>
            <a:r>
              <a:rPr lang="cs-CZ" sz="3200" dirty="0">
                <a:latin typeface="+mn-lt"/>
              </a:rPr>
              <a:t>: „Paní učitelko, já musím nesouhlasit, hrady a zámky nejsou státním majetkem, co restituce?“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200" b="1" dirty="0">
                <a:latin typeface="+mn-lt"/>
              </a:rPr>
              <a:t>Proměna obsahu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200" dirty="0">
                <a:latin typeface="+mn-lt"/>
              </a:rPr>
              <a:t>Zadala jsem jim samostatnou práci, která spočívala v tom, že měli na jednu půlku listu psát výhody, které jim chození do školy přináší a na druhou půlku nevýhody. Někteří žáci vypracovali úkol velmi hezky, ale jiní se vůbec nesnažili. Příkladem je Jenda, který měl v nevýhodách 5 bodů týkajících se učitelů (nenávidím některé učitele, zlí učitelé…)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3200" dirty="0">
              <a:latin typeface="+mn-lt"/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0" y="1143000"/>
            <a:ext cx="91440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151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92500" lnSpcReduction="20000"/>
          </a:bodyPr>
          <a:lstStyle/>
          <a:p>
            <a:pPr algn="ctr" eaLnBrk="1" hangingPunct="1">
              <a:defRPr/>
            </a:pPr>
            <a:r>
              <a:rPr lang="cs-CZ" sz="4400" dirty="0">
                <a:latin typeface="Arial" charset="0"/>
              </a:rPr>
              <a:t>Aktivní strategie k didaktickému diskursu</a:t>
            </a:r>
            <a:endParaRPr lang="cs-CZ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457200" y="1428750"/>
            <a:ext cx="8686800" cy="4972050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200" b="1" dirty="0">
                <a:latin typeface="+mn-lt"/>
              </a:rPr>
              <a:t>Rozporování obsahu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200" dirty="0">
                <a:latin typeface="+mn-lt"/>
              </a:rPr>
              <a:t>U porušování lidských práv jsme se dostali k holocaustu a rasismu. Dalo se očekávat, že se zvedne vlna nevole proti Romům ze strany žáků. Myslím, že jsem jim nedokázala vysvětlit, proč rasismus není správný, toto téma je pro mě složité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200" i="1" dirty="0">
                <a:latin typeface="+mn-lt"/>
              </a:rPr>
              <a:t>Otázky a komentáře žáků</a:t>
            </a:r>
            <a:r>
              <a:rPr lang="cs-CZ" sz="3200" dirty="0">
                <a:latin typeface="+mn-lt"/>
              </a:rPr>
              <a:t>: „Paní učitelko, já musím nesouhlasit, hrady a zámky nejsou státním majetkem, co restituce?“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200" b="1" dirty="0">
                <a:latin typeface="+mn-lt"/>
              </a:rPr>
              <a:t>Proměna obsahu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200" dirty="0">
                <a:latin typeface="+mn-lt"/>
              </a:rPr>
              <a:t>Zadala jsem jim samostatnou práci, která spočívala v tom, že měli na jednu půlku listu psát výhody, které jim chození do školy přináší a na druhou půlku nevýhody. Někteří žáci vypracovali úkol velmi hezky, ale jiní se vůbec nesnažili. Příkladem je Jenda, který měl v nevýhodách 5 bodů týkajících se učitelů (nenávidím některé učitele, zlí učitelé…)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3200" dirty="0">
              <a:latin typeface="+mn-lt"/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0" y="1325468"/>
            <a:ext cx="91440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650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Závěrem</a:t>
            </a: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92500" lnSpcReduction="20000"/>
          </a:bodyPr>
          <a:lstStyle/>
          <a:p>
            <a:pPr algn="ctr" eaLnBrk="1" hangingPunct="1">
              <a:defRPr/>
            </a:pPr>
            <a:r>
              <a:rPr lang="cs-CZ" sz="4400" dirty="0">
                <a:latin typeface="Arial" charset="0"/>
              </a:rPr>
              <a:t>Aktivní strategie k didaktickému diskursu</a:t>
            </a:r>
            <a:endParaRPr lang="cs-CZ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457200" y="1428750"/>
            <a:ext cx="8686800" cy="4972050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200" b="1" dirty="0">
                <a:latin typeface="+mn-lt"/>
              </a:rPr>
              <a:t>Rozporování obsahu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200" dirty="0">
                <a:latin typeface="+mn-lt"/>
              </a:rPr>
              <a:t>U porušování lidských práv jsme se dostali k holocaustu a rasismu. Dalo se očekávat, že se zvedne vlna nevole proti Romům ze strany žáků. Myslím, že jsem jim nedokázala vysvětlit, proč rasismus není správný, toto téma je pro mě složité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200" i="1" dirty="0">
                <a:latin typeface="+mn-lt"/>
              </a:rPr>
              <a:t>Otázky a komentáře žáků</a:t>
            </a:r>
            <a:r>
              <a:rPr lang="cs-CZ" sz="3200" dirty="0">
                <a:latin typeface="+mn-lt"/>
              </a:rPr>
              <a:t>: „Paní učitelko, já musím nesouhlasit, hrady a zámky nejsou státním majetkem, co restituce?“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200" b="1" dirty="0">
                <a:latin typeface="+mn-lt"/>
              </a:rPr>
              <a:t>Proměna obsahu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200" dirty="0">
                <a:latin typeface="+mn-lt"/>
              </a:rPr>
              <a:t>Zadala jsem jim samostatnou práci, která spočívala v tom, že měli na jednu půlku listu psát výhody, které jim chození do školy přináší a na druhou půlku nevýhody. Někteří žáci vypracovali úkol velmi hezky, ale jiní se vůbec nesnažili. Příkladem je Jenda, který měl v nevýhodách 5 bodů týkajících se učitelů (nenávidím některé učitele, zlí učitelé…)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3200" dirty="0">
              <a:latin typeface="+mn-lt"/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0" y="1143000"/>
            <a:ext cx="91440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6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cs-CZ" b="1" dirty="0" smtClean="0"/>
              <a:t>Vyjednávání výjimky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cs-CZ" dirty="0" smtClean="0"/>
              <a:t>	Já</a:t>
            </a:r>
            <a:r>
              <a:rPr lang="cs-CZ" dirty="0"/>
              <a:t>: „Toníčku, neběhej s plnou pusou po třídě, sedni si a najez se v klidu“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cs-CZ" dirty="0" smtClean="0"/>
              <a:t>	Tonda</a:t>
            </a:r>
            <a:r>
              <a:rPr lang="cs-CZ" dirty="0"/>
              <a:t>: „Ale já nemám plnou pusu, já ji mám poloprázdnou, takže to zvládám“ </a:t>
            </a:r>
            <a:endParaRPr lang="cs-CZ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cs-CZ" b="1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cs-CZ" b="1" dirty="0" smtClean="0"/>
              <a:t>Vyčnívat z davu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cs-CZ" dirty="0" smtClean="0"/>
              <a:t>	Když </a:t>
            </a:r>
            <a:r>
              <a:rPr lang="cs-CZ" dirty="0"/>
              <a:t>zlobil, přesadila ho paní učitelka přímo před katedru. Ještě se předtím rozčiloval, proč to dělá, protože on nic neudělal a na protest si nesedl do lavice, ale seděl napůl v uličce. Tak ho pí učitelka přiměla, aby si sedl do lavice, jak se patří a na protest celou hodinu nic nedělal</a:t>
            </a:r>
            <a:r>
              <a:rPr lang="cs-CZ" b="1" dirty="0"/>
              <a:t>. </a:t>
            </a:r>
            <a:endParaRPr lang="cs-CZ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-4676" y="0"/>
            <a:ext cx="9144000" cy="114300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92500" lnSpcReduction="20000"/>
          </a:bodyPr>
          <a:lstStyle/>
          <a:p>
            <a:pPr algn="ctr" eaLnBrk="1" hangingPunct="1">
              <a:defRPr/>
            </a:pPr>
            <a:r>
              <a:rPr lang="cs-CZ" sz="4400" dirty="0">
                <a:latin typeface="Arial" charset="0"/>
              </a:rPr>
              <a:t>Aktivní strategie k regulativnímu diskursu</a:t>
            </a:r>
            <a:endParaRPr lang="cs-CZ" sz="4400" dirty="0">
              <a:latin typeface="+mj-lt"/>
              <a:ea typeface="+mj-ea"/>
              <a:cs typeface="+mj-cs"/>
            </a:endParaRP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0" y="1353374"/>
            <a:ext cx="91440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98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/>
          </a:bodyPr>
          <a:lstStyle/>
          <a:p>
            <a:pPr algn="ctr" eaLnBrk="1" hangingPunct="1">
              <a:defRPr/>
            </a:pPr>
            <a:r>
              <a:rPr lang="cs-CZ" sz="4400" dirty="0">
                <a:latin typeface="Arial" charset="0"/>
              </a:rPr>
              <a:t>Agresivní strategie</a:t>
            </a:r>
            <a:endParaRPr lang="cs-CZ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57200" y="1314450"/>
            <a:ext cx="8472488" cy="5543550"/>
          </a:xfrm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200" b="1" dirty="0">
                <a:latin typeface="+mn-lt"/>
              </a:rPr>
              <a:t>K didaktickému diskursu – útok na obsah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200" dirty="0">
                <a:latin typeface="+mn-lt"/>
              </a:rPr>
              <a:t>	Dále dostali pracovní list týkající se národnostních menšin. Bylo těžké s nimi tento list dělat, na problematiku rasismu reagovali docela agresivně. 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cs-CZ" sz="3200" dirty="0">
              <a:latin typeface="+mn-lt"/>
            </a:endParaRP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200" b="1" dirty="0">
                <a:latin typeface="+mn-lt"/>
              </a:rPr>
              <a:t>K regulativnímu diskursu – útok na normy nebo jejich reprezentanty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cs-CZ" sz="3200" dirty="0">
                <a:latin typeface="+mn-lt"/>
              </a:rPr>
              <a:t>	Dle mého tam bylo několik okamžiků, kdy žáci překročili určitou mez kázně. Následná hodina OV už překročila hranice slušného chování a vyjadřování. Po přesazení žáka za velmi nevhodné chování v celé hodině spadla žákovi židlička a třískla o zem, načež žák prohlásil nebo skoro zařval: </a:t>
            </a:r>
            <a:r>
              <a:rPr lang="cs-CZ" sz="3200" dirty="0" err="1">
                <a:latin typeface="+mn-lt"/>
              </a:rPr>
              <a:t>zkurvená</a:t>
            </a:r>
            <a:r>
              <a:rPr lang="cs-CZ" sz="3200" dirty="0">
                <a:latin typeface="+mn-lt"/>
              </a:rPr>
              <a:t> židlička. Učitelka jen odvětila: Ondro, zamysli se nad svým chováním. Žák ještě dodal něco ve smyslu však si můžu říkat, co chci. Tím vše haslo.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endParaRPr lang="cs-CZ" sz="3200" dirty="0">
              <a:latin typeface="+mn-lt"/>
            </a:endParaRP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cs-CZ" sz="3200" dirty="0">
                <a:latin typeface="+mn-lt"/>
              </a:rPr>
              <a:t>	Uvědomuji si, že žák nedával pozor. Pak se zeptal, co má dělat doma, a protože se paní učitelka věnovala jinému žákovi, zopakovala jsem mu co říkala. A on na mě vystartoval, že nejsem žádná jeho učitelka, tak mu nemám co zadávat úkoly. Velice se rozzlobil a kopnul lavici na mě. Tato událost mě velice vyděsila. 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cs-CZ" sz="3200" dirty="0">
                <a:latin typeface="+mn-lt"/>
              </a:rPr>
              <a:t> 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3200" dirty="0">
              <a:latin typeface="+mn-lt"/>
            </a:endParaRPr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1360393"/>
            <a:ext cx="91440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638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/>
          </a:bodyPr>
          <a:lstStyle/>
          <a:p>
            <a:pPr algn="ctr" eaLnBrk="1" hangingPunct="1">
              <a:defRPr/>
            </a:pPr>
            <a:r>
              <a:rPr lang="cs-CZ" sz="4400" dirty="0">
                <a:latin typeface="Arial" charset="0"/>
              </a:rPr>
              <a:t>Shrnutí</a:t>
            </a:r>
            <a:endParaRPr lang="cs-CZ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200" dirty="0">
                <a:latin typeface="+mn-lt"/>
              </a:rPr>
              <a:t>Rezistentí strategie žáků se vyskytují v didaktickém i v regulativním diskursu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200" dirty="0">
                <a:latin typeface="+mn-lt"/>
              </a:rPr>
              <a:t>Resistentní strategie nabývají podob od pasivity přes aktivní resistenci po agresivitu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200" dirty="0">
                <a:latin typeface="+mn-lt"/>
              </a:rPr>
              <a:t>Přesto že lze vnímat resistentní strategie v rozporu s normami školy, mohou být také prostředkem rozvoje žáka, vyjádřením jeho individuálních potřeb a reakcí na strukturální nerovnosti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200" dirty="0">
                <a:latin typeface="+mn-lt"/>
              </a:rPr>
              <a:t>V deníkových záznamech rezistentní strategie často vykazovali ti žáci, kteří pracovali rychleji než ostatní, měli o problematice přehled a jevili o ni zájem, učitele se proto doptávali či relativizovali látku</a:t>
            </a:r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0" y="1143000"/>
            <a:ext cx="91440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172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 problémového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(</a:t>
            </a:r>
            <a:r>
              <a:rPr lang="cs-CZ" dirty="0" err="1" smtClean="0"/>
              <a:t>Cangelosi</a:t>
            </a:r>
            <a:r>
              <a:rPr lang="cs-CZ" dirty="0" smtClean="0"/>
              <a:t>, 2000)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64685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idx="1"/>
          </p:nvPr>
        </p:nvSpPr>
        <p:spPr>
          <a:xfrm>
            <a:off x="0" y="928688"/>
            <a:ext cx="8729663" cy="5129212"/>
          </a:xfrm>
        </p:spPr>
        <p:txBody>
          <a:bodyPr>
            <a:normAutofit lnSpcReduction="10000"/>
          </a:bodyPr>
          <a:lstStyle/>
          <a:p>
            <a:pPr marL="339725" indent="-339725" algn="just" eaLnBrk="1" fontAlgn="auto" hangingPunct="1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FontTx/>
              <a:buNone/>
              <a:tabLst>
                <a:tab pos="339725" algn="l"/>
                <a:tab pos="714375" algn="l"/>
                <a:tab pos="1433513" algn="l"/>
                <a:tab pos="2152650" algn="l"/>
                <a:tab pos="2871788" algn="l"/>
                <a:tab pos="3590925" algn="l"/>
                <a:tab pos="4310063" algn="l"/>
                <a:tab pos="5029200" algn="l"/>
                <a:tab pos="5748338" algn="l"/>
                <a:tab pos="6467475" algn="l"/>
                <a:tab pos="7186613" algn="l"/>
                <a:tab pos="7905750" algn="l"/>
                <a:tab pos="8624888" algn="l"/>
                <a:tab pos="9344025" algn="l"/>
                <a:tab pos="10063163" algn="l"/>
                <a:tab pos="10782300" algn="l"/>
              </a:tabLst>
              <a:defRPr/>
            </a:pPr>
            <a:endParaRPr lang="cs-CZ" sz="2400" dirty="0" smtClean="0"/>
          </a:p>
          <a:p>
            <a:pPr marL="339725" indent="-339725" algn="just" eaLnBrk="1" fontAlgn="auto" hangingPunct="1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FontTx/>
              <a:buNone/>
              <a:tabLst>
                <a:tab pos="339725" algn="l"/>
                <a:tab pos="714375" algn="l"/>
                <a:tab pos="1433513" algn="l"/>
                <a:tab pos="2152650" algn="l"/>
                <a:tab pos="2871788" algn="l"/>
                <a:tab pos="3590925" algn="l"/>
                <a:tab pos="4310063" algn="l"/>
                <a:tab pos="5029200" algn="l"/>
                <a:tab pos="5748338" algn="l"/>
                <a:tab pos="6467475" algn="l"/>
                <a:tab pos="7186613" algn="l"/>
                <a:tab pos="7905750" algn="l"/>
                <a:tab pos="8624888" algn="l"/>
                <a:tab pos="9344025" algn="l"/>
                <a:tab pos="10063163" algn="l"/>
                <a:tab pos="10782300" algn="l"/>
              </a:tabLst>
              <a:defRPr/>
            </a:pPr>
            <a:r>
              <a:rPr lang="cs-CZ" sz="2400" dirty="0" smtClean="0"/>
              <a:t>		</a:t>
            </a:r>
          </a:p>
          <a:p>
            <a:pPr marL="339725" indent="-339725" algn="just" eaLnBrk="1" fontAlgn="auto" hangingPunct="1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FontTx/>
              <a:buNone/>
              <a:tabLst>
                <a:tab pos="339725" algn="l"/>
                <a:tab pos="714375" algn="l"/>
                <a:tab pos="1433513" algn="l"/>
                <a:tab pos="2152650" algn="l"/>
                <a:tab pos="2871788" algn="l"/>
                <a:tab pos="3590925" algn="l"/>
                <a:tab pos="4310063" algn="l"/>
                <a:tab pos="5029200" algn="l"/>
                <a:tab pos="5748338" algn="l"/>
                <a:tab pos="6467475" algn="l"/>
                <a:tab pos="7186613" algn="l"/>
                <a:tab pos="7905750" algn="l"/>
                <a:tab pos="8624888" algn="l"/>
                <a:tab pos="9344025" algn="l"/>
                <a:tab pos="10063163" algn="l"/>
                <a:tab pos="10782300" algn="l"/>
              </a:tabLst>
              <a:defRPr/>
            </a:pPr>
            <a:r>
              <a:rPr lang="cs-CZ" sz="2400" dirty="0" smtClean="0"/>
              <a:t>		Paní učitelka Horáková vysvětluje 30-ti žákům 4. třídy některá pravidla psaní velkých písmen. Když začne psát na tabuli, slyší že si někteří žáci povídají.  Podívá se přes rameno a vidí Dana, Alici a Lídu, jak spolu diskutují. </a:t>
            </a:r>
            <a:r>
              <a:rPr lang="cs-CZ" sz="2400" i="1" dirty="0" smtClean="0"/>
              <a:t>„Hele, vy </a:t>
            </a:r>
            <a:r>
              <a:rPr lang="cs-CZ" sz="2400" i="1" dirty="0" err="1" smtClean="0"/>
              <a:t>povídalové</a:t>
            </a:r>
            <a:r>
              <a:rPr lang="cs-CZ" sz="2400" i="1" dirty="0" smtClean="0"/>
              <a:t>, přestaňte mluvit a dávejte pozor“</a:t>
            </a:r>
            <a:r>
              <a:rPr lang="cs-CZ" sz="2400" dirty="0" smtClean="0"/>
              <a:t>, říká a dopisuje větu. Dan, Alice a Lída si dále povídají, protože nepostřehli, co učitelka říkala, jelikož předem neupoutala jejich pozornost. Učitelka se pokračuje výkladu a po několika minutách se opět pokusí trojici utišit slovy: </a:t>
            </a:r>
            <a:r>
              <a:rPr lang="cs-CZ" sz="2400" i="1" dirty="0" smtClean="0"/>
              <a:t>„Už jsem vám říkala, abyste toho povídání nechali, tentokrát to myslím vážně“. </a:t>
            </a:r>
            <a:r>
              <a:rPr lang="cs-CZ" sz="2400" dirty="0" smtClean="0"/>
              <a:t>Dále pokračuje v probírání látky a děti si po chvíli opět povídají. </a:t>
            </a:r>
            <a:r>
              <a:rPr lang="cs-CZ" sz="2400" i="1" dirty="0" smtClean="0"/>
              <a:t>„Už ani slovo“, </a:t>
            </a:r>
            <a:r>
              <a:rPr lang="cs-CZ" sz="2400" dirty="0" smtClean="0"/>
              <a:t>řekne učitelka rázně. Učitelka Horáková pokračuje ve výkladu a děti si povídají až do konce hodiny. </a:t>
            </a:r>
          </a:p>
        </p:txBody>
      </p:sp>
      <p:sp>
        <p:nvSpPr>
          <p:cNvPr id="8195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FFFFFF"/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/>
            </a:pPr>
            <a:r>
              <a:rPr lang="cs-CZ" sz="3200" smtClean="0"/>
              <a:t>    Analýza nevhodných řešení nekázně I</a:t>
            </a:r>
          </a:p>
        </p:txBody>
      </p:sp>
      <p:sp>
        <p:nvSpPr>
          <p:cNvPr id="19460" name="Zástupný symbol pro číslo snímku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13575" y="6384925"/>
            <a:ext cx="2130425" cy="47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03743477-BB8C-4336-8FD6-282C154397DC}" type="slidenum">
              <a:rPr lang="cs-CZ" altLang="cs-CZ" sz="1000" smtClean="0">
                <a:latin typeface="Arial" panose="020B0604020202020204" pitchFamily="34" charset="0"/>
              </a:rPr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cs-CZ" altLang="cs-CZ" sz="1000" smtClean="0">
              <a:latin typeface="Arial" panose="020B0604020202020204" pitchFamily="34" charset="0"/>
            </a:endParaRPr>
          </a:p>
        </p:txBody>
      </p:sp>
      <p:cxnSp>
        <p:nvCxnSpPr>
          <p:cNvPr id="8" name="Přímá spojovací čára 7"/>
          <p:cNvCxnSpPr/>
          <p:nvPr/>
        </p:nvCxnSpPr>
        <p:spPr bwMode="auto">
          <a:xfrm>
            <a:off x="0" y="1357313"/>
            <a:ext cx="91440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13244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idx="1"/>
          </p:nvPr>
        </p:nvSpPr>
        <p:spPr>
          <a:xfrm>
            <a:off x="214313" y="1214438"/>
            <a:ext cx="8229600" cy="5129212"/>
          </a:xfrm>
        </p:spPr>
        <p:txBody>
          <a:bodyPr/>
          <a:lstStyle/>
          <a:p>
            <a:pPr marL="339725" indent="-339725" eaLnBrk="1" hangingPunct="1">
              <a:lnSpc>
                <a:spcPct val="90000"/>
              </a:lnSpc>
              <a:spcBef>
                <a:spcPts val="450"/>
              </a:spcBef>
              <a:buFontTx/>
              <a:buNone/>
              <a:tabLst>
                <a:tab pos="339725" algn="l"/>
                <a:tab pos="714375" algn="l"/>
                <a:tab pos="1433513" algn="l"/>
                <a:tab pos="2152650" algn="l"/>
                <a:tab pos="2871788" algn="l"/>
                <a:tab pos="3590925" algn="l"/>
                <a:tab pos="4310063" algn="l"/>
                <a:tab pos="5029200" algn="l"/>
                <a:tab pos="5748338" algn="l"/>
                <a:tab pos="6467475" algn="l"/>
                <a:tab pos="7186613" algn="l"/>
                <a:tab pos="7905750" algn="l"/>
                <a:tab pos="8624888" algn="l"/>
                <a:tab pos="9344025" algn="l"/>
                <a:tab pos="10063163" algn="l"/>
                <a:tab pos="10782300" algn="l"/>
              </a:tabLst>
            </a:pPr>
            <a:endParaRPr lang="cs-CZ" altLang="cs-CZ" sz="1800" dirty="0" smtClean="0"/>
          </a:p>
          <a:p>
            <a:pPr marL="339725" indent="-339725" algn="just" eaLnBrk="1" hangingPunct="1">
              <a:lnSpc>
                <a:spcPct val="90000"/>
              </a:lnSpc>
              <a:spcBef>
                <a:spcPts val="450"/>
              </a:spcBef>
              <a:buFontTx/>
              <a:buNone/>
              <a:tabLst>
                <a:tab pos="339725" algn="l"/>
                <a:tab pos="714375" algn="l"/>
                <a:tab pos="1433513" algn="l"/>
                <a:tab pos="2152650" algn="l"/>
                <a:tab pos="2871788" algn="l"/>
                <a:tab pos="3590925" algn="l"/>
                <a:tab pos="4310063" algn="l"/>
                <a:tab pos="5029200" algn="l"/>
                <a:tab pos="5748338" algn="l"/>
                <a:tab pos="6467475" algn="l"/>
                <a:tab pos="7186613" algn="l"/>
                <a:tab pos="7905750" algn="l"/>
                <a:tab pos="8624888" algn="l"/>
                <a:tab pos="9344025" algn="l"/>
                <a:tab pos="10063163" algn="l"/>
                <a:tab pos="10782300" algn="l"/>
              </a:tabLst>
            </a:pPr>
            <a:r>
              <a:rPr lang="cs-CZ" altLang="cs-CZ" sz="1800" dirty="0" smtClean="0"/>
              <a:t>		</a:t>
            </a:r>
            <a:r>
              <a:rPr lang="cs-CZ" altLang="cs-CZ" sz="2000" dirty="0" smtClean="0"/>
              <a:t>Při výuce slohu v osmé třídě rozdělil pan učitel Eger žáky do dvojic, ve kterých si vzájemně opravují slohové cvičení. Pan Eger si všimne, že Klára s Petrem pomlouvají  spolužačku Františku, místo aby pracovali na zadaném úkolu. V naději, že se hovor opět stočí k zadanému tématu pan učitel nezasahuje. Za několik minut si všimne, že pomlouvání se už přeneslo k sousední lavici a nyní tráví čtyři žáci čas pomlouváním Františky, která sedí na opačné straně učebny. Kromě starostí o to, aby se žáci věnovali učební činnosti , má ještě učitel obavy, aby Františka pomluvy nezaslechla. Jeho hněv začíná stoupat. Nahlas zařve: </a:t>
            </a:r>
            <a:r>
              <a:rPr lang="cs-CZ" altLang="cs-CZ" sz="2000" i="1" dirty="0" smtClean="0"/>
              <a:t>„Většině z vás jak je vidět nezáleží na tom, abyste měli práce opravené! Takže teď je všichni odevzdáte v takovém stavu, v jakém jsou a dostanete za ně známku!“</a:t>
            </a:r>
          </a:p>
          <a:p>
            <a:pPr marL="339725" indent="-339725" eaLnBrk="1" hangingPunct="1">
              <a:lnSpc>
                <a:spcPct val="90000"/>
              </a:lnSpc>
              <a:spcBef>
                <a:spcPts val="450"/>
              </a:spcBef>
              <a:buFontTx/>
              <a:buNone/>
              <a:tabLst>
                <a:tab pos="339725" algn="l"/>
                <a:tab pos="714375" algn="l"/>
                <a:tab pos="1433513" algn="l"/>
                <a:tab pos="2152650" algn="l"/>
                <a:tab pos="2871788" algn="l"/>
                <a:tab pos="3590925" algn="l"/>
                <a:tab pos="4310063" algn="l"/>
                <a:tab pos="5029200" algn="l"/>
                <a:tab pos="5748338" algn="l"/>
                <a:tab pos="6467475" algn="l"/>
                <a:tab pos="7186613" algn="l"/>
                <a:tab pos="7905750" algn="l"/>
                <a:tab pos="8624888" algn="l"/>
                <a:tab pos="9344025" algn="l"/>
                <a:tab pos="10063163" algn="l"/>
                <a:tab pos="10782300" algn="l"/>
              </a:tabLst>
            </a:pPr>
            <a:r>
              <a:rPr lang="cs-CZ" altLang="cs-CZ" sz="2000" dirty="0" smtClean="0"/>
              <a:t>		Většina žáků nemá tušení, proč učitel takto zakročil a považuje nemožnost dokončení úkolu za nespravedlivou. </a:t>
            </a:r>
          </a:p>
        </p:txBody>
      </p:sp>
      <p:sp>
        <p:nvSpPr>
          <p:cNvPr id="9219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FFFFFF"/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/>
            </a:pPr>
            <a:r>
              <a:rPr lang="cs-CZ" smtClean="0"/>
              <a:t>Analýza nevhodných řešení nekázně</a:t>
            </a:r>
          </a:p>
        </p:txBody>
      </p:sp>
      <p:sp>
        <p:nvSpPr>
          <p:cNvPr id="21508" name="Zástupný symbol pro číslo snímku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13575" y="6384925"/>
            <a:ext cx="2130425" cy="47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7D6B45C9-7F26-4FA7-90B9-9278198DD756}" type="slidenum">
              <a:rPr lang="cs-CZ" altLang="cs-CZ" sz="1000" smtClean="0">
                <a:latin typeface="Arial" panose="020B0604020202020204" pitchFamily="34" charset="0"/>
              </a:rPr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cs-CZ" altLang="cs-CZ" sz="1000" smtClean="0">
              <a:latin typeface="Arial" panose="020B0604020202020204" pitchFamily="34" charset="0"/>
            </a:endParaRPr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0" y="0"/>
            <a:ext cx="9144000" cy="141763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/>
            </a:pPr>
            <a:r>
              <a:rPr lang="cs-CZ" sz="3200" kern="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     Analýza nevhodných řešení nekázně II</a:t>
            </a:r>
          </a:p>
        </p:txBody>
      </p:sp>
      <p:cxnSp>
        <p:nvCxnSpPr>
          <p:cNvPr id="9" name="Přímá spojovací čára 8"/>
          <p:cNvCxnSpPr/>
          <p:nvPr/>
        </p:nvCxnSpPr>
        <p:spPr bwMode="auto">
          <a:xfrm>
            <a:off x="0" y="1357313"/>
            <a:ext cx="91440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08298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idx="1"/>
          </p:nvPr>
        </p:nvSpPr>
        <p:spPr>
          <a:xfrm>
            <a:off x="500063" y="1000125"/>
            <a:ext cx="8229600" cy="5129213"/>
          </a:xfrm>
        </p:spPr>
        <p:txBody>
          <a:bodyPr/>
          <a:lstStyle/>
          <a:p>
            <a:pPr marL="339725" indent="-339725" eaLnBrk="1" hangingPunct="1">
              <a:lnSpc>
                <a:spcPct val="90000"/>
              </a:lnSpc>
              <a:spcBef>
                <a:spcPts val="450"/>
              </a:spcBef>
              <a:buFontTx/>
              <a:buNone/>
              <a:tabLst>
                <a:tab pos="339725" algn="l"/>
                <a:tab pos="714375" algn="l"/>
                <a:tab pos="1433513" algn="l"/>
                <a:tab pos="2152650" algn="l"/>
                <a:tab pos="2871788" algn="l"/>
                <a:tab pos="3590925" algn="l"/>
                <a:tab pos="4310063" algn="l"/>
                <a:tab pos="5029200" algn="l"/>
                <a:tab pos="5748338" algn="l"/>
                <a:tab pos="6467475" algn="l"/>
                <a:tab pos="7186613" algn="l"/>
                <a:tab pos="7905750" algn="l"/>
                <a:tab pos="8624888" algn="l"/>
                <a:tab pos="9344025" algn="l"/>
                <a:tab pos="10063163" algn="l"/>
                <a:tab pos="10782300" algn="l"/>
              </a:tabLst>
            </a:pPr>
            <a:endParaRPr lang="cs-CZ" altLang="cs-CZ" sz="1800" dirty="0" smtClean="0"/>
          </a:p>
          <a:p>
            <a:pPr marL="339725" indent="-339725" eaLnBrk="1" hangingPunct="1">
              <a:lnSpc>
                <a:spcPct val="90000"/>
              </a:lnSpc>
              <a:spcBef>
                <a:spcPts val="450"/>
              </a:spcBef>
              <a:buFontTx/>
              <a:buNone/>
              <a:tabLst>
                <a:tab pos="339725" algn="l"/>
                <a:tab pos="714375" algn="l"/>
                <a:tab pos="1433513" algn="l"/>
                <a:tab pos="2152650" algn="l"/>
                <a:tab pos="2871788" algn="l"/>
                <a:tab pos="3590925" algn="l"/>
                <a:tab pos="4310063" algn="l"/>
                <a:tab pos="5029200" algn="l"/>
                <a:tab pos="5748338" algn="l"/>
                <a:tab pos="6467475" algn="l"/>
                <a:tab pos="7186613" algn="l"/>
                <a:tab pos="7905750" algn="l"/>
                <a:tab pos="8624888" algn="l"/>
                <a:tab pos="9344025" algn="l"/>
                <a:tab pos="10063163" algn="l"/>
                <a:tab pos="10782300" algn="l"/>
              </a:tabLst>
            </a:pPr>
            <a:endParaRPr lang="cs-CZ" altLang="cs-CZ" sz="1800" dirty="0" smtClean="0"/>
          </a:p>
          <a:p>
            <a:pPr marL="339725" indent="-339725" eaLnBrk="1" hangingPunct="1">
              <a:lnSpc>
                <a:spcPct val="90000"/>
              </a:lnSpc>
              <a:spcBef>
                <a:spcPts val="450"/>
              </a:spcBef>
              <a:buFontTx/>
              <a:buNone/>
              <a:tabLst>
                <a:tab pos="339725" algn="l"/>
                <a:tab pos="714375" algn="l"/>
                <a:tab pos="1433513" algn="l"/>
                <a:tab pos="2152650" algn="l"/>
                <a:tab pos="2871788" algn="l"/>
                <a:tab pos="3590925" algn="l"/>
                <a:tab pos="4310063" algn="l"/>
                <a:tab pos="5029200" algn="l"/>
                <a:tab pos="5748338" algn="l"/>
                <a:tab pos="6467475" algn="l"/>
                <a:tab pos="7186613" algn="l"/>
                <a:tab pos="7905750" algn="l"/>
                <a:tab pos="8624888" algn="l"/>
                <a:tab pos="9344025" algn="l"/>
                <a:tab pos="10063163" algn="l"/>
                <a:tab pos="10782300" algn="l"/>
              </a:tabLst>
            </a:pPr>
            <a:endParaRPr lang="cs-CZ" altLang="cs-CZ" sz="1800" dirty="0" smtClean="0"/>
          </a:p>
          <a:p>
            <a:pPr marL="339725" indent="-339725" algn="just" eaLnBrk="1" hangingPunct="1">
              <a:lnSpc>
                <a:spcPct val="90000"/>
              </a:lnSpc>
              <a:spcBef>
                <a:spcPts val="450"/>
              </a:spcBef>
              <a:buFontTx/>
              <a:buNone/>
              <a:tabLst>
                <a:tab pos="339725" algn="l"/>
                <a:tab pos="714375" algn="l"/>
                <a:tab pos="1433513" algn="l"/>
                <a:tab pos="2152650" algn="l"/>
                <a:tab pos="2871788" algn="l"/>
                <a:tab pos="3590925" algn="l"/>
                <a:tab pos="4310063" algn="l"/>
                <a:tab pos="5029200" algn="l"/>
                <a:tab pos="5748338" algn="l"/>
                <a:tab pos="6467475" algn="l"/>
                <a:tab pos="7186613" algn="l"/>
                <a:tab pos="7905750" algn="l"/>
                <a:tab pos="8624888" algn="l"/>
                <a:tab pos="9344025" algn="l"/>
                <a:tab pos="10063163" algn="l"/>
                <a:tab pos="10782300" algn="l"/>
              </a:tabLst>
            </a:pPr>
            <a:r>
              <a:rPr lang="cs-CZ" altLang="cs-CZ" sz="2000" dirty="0" smtClean="0"/>
              <a:t>	Pan učitel Šindelář na SOU stavebním naléhá, aby mu žáci odevzdali včas výpočty do matematiky. Roman v zadní lavici sotva slyšitelně zašeptá: „Ať si to spočítá sám, kretén!“.  Učitel zaslechne Romanovu poznámku a zařve na něj: „Co jsi to říkal?“ Roman mlčí a rozhlíží se po spolužácích. „Nejdřív se chceš převádět a teď nevíš co bys řekl“, pokračuje učitel. Roman sklopí hlavu a mlčí. „No tak, co jsi řekl?“. Roman se podívá na učitele a řekne: „Jsem říkal, jsem říkal, nic…“ Učitel mu odsekne: „Ani neumíš mluvit česky!“ Někteří žáci se začnou smát. Učitel je potěšen odezvou publika a usmívá se. Romanovi velmi záleží na tom, co si spolužáci myslí, proto se postaví a nahlas řekne: „Říkal jsem, že byste si to mohl spočítat sám, ale pak jsem si vzpomněl, že jste </a:t>
            </a:r>
            <a:r>
              <a:rPr lang="cs-CZ" altLang="cs-CZ" sz="2000" dirty="0" err="1" smtClean="0"/>
              <a:t>takovej</a:t>
            </a:r>
            <a:r>
              <a:rPr lang="cs-CZ" altLang="cs-CZ" sz="2000" dirty="0" smtClean="0"/>
              <a:t> idiot, že vám to musíme spočítat my!“</a:t>
            </a:r>
          </a:p>
        </p:txBody>
      </p:sp>
      <p:sp>
        <p:nvSpPr>
          <p:cNvPr id="10243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FFFFFF"/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/>
            </a:pPr>
            <a:r>
              <a:rPr lang="cs-CZ" sz="3200" smtClean="0"/>
              <a:t>        Analýza nevhodných řešení nekázně III</a:t>
            </a:r>
          </a:p>
        </p:txBody>
      </p:sp>
      <p:sp>
        <p:nvSpPr>
          <p:cNvPr id="23556" name="Zástupný symbol pro číslo snímku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13575" y="6384925"/>
            <a:ext cx="2130425" cy="47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FF6C2F6C-E586-4CC0-B8D6-BB8B76560427}" type="slidenum">
              <a:rPr lang="cs-CZ" altLang="cs-CZ" sz="1000" smtClean="0">
                <a:latin typeface="Arial" panose="020B0604020202020204" pitchFamily="34" charset="0"/>
              </a:rPr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cs-CZ" altLang="cs-CZ" sz="1000" smtClean="0">
              <a:latin typeface="Arial" panose="020B0604020202020204" pitchFamily="34" charset="0"/>
            </a:endParaRPr>
          </a:p>
        </p:txBody>
      </p:sp>
      <p:cxnSp>
        <p:nvCxnSpPr>
          <p:cNvPr id="8" name="Přímá spojovací čára 7"/>
          <p:cNvCxnSpPr/>
          <p:nvPr/>
        </p:nvCxnSpPr>
        <p:spPr bwMode="auto">
          <a:xfrm>
            <a:off x="0" y="1357313"/>
            <a:ext cx="91440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44733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  <a:defRPr/>
            </a:pPr>
            <a:r>
              <a:rPr lang="cs-CZ" dirty="0" smtClean="0"/>
              <a:t>Problémy v chování x poruchy chování</a:t>
            </a:r>
          </a:p>
          <a:p>
            <a:r>
              <a:rPr lang="cs-CZ" dirty="0" smtClean="0"/>
              <a:t>V psychiatrickém kontextu jsou poruchy chování definovány jako nemoc a jejich základní třídění najdeme v 10. revizi mezinárodní klasifikace nemocí (MKN)</a:t>
            </a:r>
          </a:p>
          <a:p>
            <a:r>
              <a:rPr lang="cs-CZ" dirty="0" smtClean="0"/>
              <a:t>Poruchy emocí nebo chování jsou chápány jako specifický typ postižení, jehož projevem je chování a emociální reakce žáka, které se odchylují od relevantních věkových a kulturně-etnických norem.</a:t>
            </a:r>
          </a:p>
          <a:p>
            <a:r>
              <a:rPr lang="cs-CZ" dirty="0" smtClean="0"/>
              <a:t>Ve speciálně pedagogické literatuře lze nalézt rozlišení žáků s problémy v chování a žáků s poruchami chování s odkazem na motivaci chování, na délku trvání „problémového“ chování a ve způsobech pedagogického vedení, které je považováno za efektivnější. Typ žáků </a:t>
            </a:r>
            <a:r>
              <a:rPr lang="pl-PL" dirty="0" smtClean="0"/>
              <a:t>s poruchami chování chápe jako ten závažnější </a:t>
            </a:r>
            <a:r>
              <a:rPr lang="cs-CZ" dirty="0" smtClean="0"/>
              <a:t>(Vojtová 2005).</a:t>
            </a:r>
          </a:p>
          <a:p>
            <a:pPr>
              <a:buNone/>
              <a:defRPr/>
            </a:pPr>
            <a:endParaRPr lang="cs-CZ" dirty="0" smtClean="0"/>
          </a:p>
          <a:p>
            <a:pPr>
              <a:buNone/>
              <a:defRPr/>
            </a:pPr>
            <a:r>
              <a:rPr lang="cs-CZ" b="1" u="sng" dirty="0" smtClean="0"/>
              <a:t>Nálepkování</a:t>
            </a:r>
          </a:p>
          <a:p>
            <a:pPr>
              <a:buNone/>
              <a:defRPr/>
            </a:pPr>
            <a:r>
              <a:rPr lang="cs-CZ" dirty="0" smtClean="0"/>
              <a:t>Problémový žák x žák s problémy v chování</a:t>
            </a:r>
          </a:p>
          <a:p>
            <a:pPr>
              <a:buNone/>
              <a:defRPr/>
            </a:pPr>
            <a:endParaRPr lang="cs-CZ" dirty="0" smtClean="0"/>
          </a:p>
          <a:p>
            <a:pPr>
              <a:buNone/>
              <a:defRPr/>
            </a:pPr>
            <a:endParaRPr lang="cs-CZ" dirty="0" smtClean="0"/>
          </a:p>
          <a:p>
            <a:pPr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3840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285750" y="1285875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514350" indent="-514350" eaLnBrk="1" fontAlgn="auto" hangingPunct="1">
              <a:spcBef>
                <a:spcPct val="0"/>
              </a:spcBef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r>
              <a:rPr lang="cs-CZ" sz="2800" dirty="0" smtClean="0"/>
              <a:t>1) </a:t>
            </a:r>
            <a:r>
              <a:rPr lang="cs-CZ" sz="2800" b="1" dirty="0" smtClean="0"/>
              <a:t>Popovídání</a:t>
            </a:r>
          </a:p>
          <a:p>
            <a:pPr marL="514350" indent="-514350" eaLnBrk="1" fontAlgn="auto" hangingPunct="1">
              <a:spcBef>
                <a:spcPct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cs-CZ" sz="2800" dirty="0" smtClean="0"/>
              <a:t>	- nedirektivní partnerský rozhovor na úrovni „dospělý – </a:t>
            </a:r>
            <a:r>
              <a:rPr lang="cs-CZ" sz="2800" dirty="0" err="1" smtClean="0"/>
              <a:t>dospělý</a:t>
            </a:r>
            <a:r>
              <a:rPr lang="cs-CZ" sz="2800" dirty="0" smtClean="0"/>
              <a:t>“</a:t>
            </a:r>
          </a:p>
          <a:p>
            <a:pPr marL="514350" indent="-514350" eaLnBrk="1" fontAlgn="auto" hangingPunct="1">
              <a:spcBef>
                <a:spcPct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cs-CZ" sz="2800" dirty="0" smtClean="0"/>
              <a:t>	- kladení otázek k věci a naslouchání</a:t>
            </a:r>
          </a:p>
          <a:p>
            <a:pPr marL="514350" indent="-514350" eaLnBrk="1" fontAlgn="auto" hangingPunct="1">
              <a:spcBef>
                <a:spcPct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cs-CZ" sz="2800" b="1" dirty="0" smtClean="0"/>
              <a:t>2) 	Pohovor</a:t>
            </a:r>
          </a:p>
          <a:p>
            <a:pPr marL="514350" indent="-514350" eaLnBrk="1" fontAlgn="auto" hangingPunct="1">
              <a:spcBef>
                <a:spcPct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cs-CZ" sz="2800" dirty="0" smtClean="0"/>
              <a:t>	- rozhovor na úrovni „rodič – „dospělý“</a:t>
            </a:r>
          </a:p>
          <a:p>
            <a:pPr marL="514350" indent="-514350" eaLnBrk="1" fontAlgn="auto" hangingPunct="1">
              <a:spcBef>
                <a:spcPct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cs-CZ" sz="2800" dirty="0" smtClean="0"/>
              <a:t>	- jasně stanovené cíle a důsledky, pokud žák chování nezmění</a:t>
            </a:r>
          </a:p>
          <a:p>
            <a:pPr marL="514350" indent="-514350" eaLnBrk="1" fontAlgn="auto" hangingPunct="1">
              <a:spcBef>
                <a:spcPct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cs-CZ" sz="2800" b="1" dirty="0" smtClean="0"/>
              <a:t>3)  Ostrá výtka</a:t>
            </a:r>
          </a:p>
          <a:p>
            <a:pPr marL="514350" indent="-514350" eaLnBrk="1" fontAlgn="auto" hangingPunct="1">
              <a:spcBef>
                <a:spcPct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cs-CZ" sz="2800" dirty="0" smtClean="0"/>
              <a:t>	- direktivní rodičovský přístup na úrovni „rodič“ – „dítě“</a:t>
            </a:r>
          </a:p>
          <a:p>
            <a:pPr marL="514350" indent="-514350" eaLnBrk="1" fontAlgn="auto" hangingPunct="1">
              <a:spcBef>
                <a:spcPct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cs-CZ" sz="2800" dirty="0" smtClean="0"/>
              <a:t>	- technika výslechu, opakující se otázky…</a:t>
            </a:r>
          </a:p>
        </p:txBody>
      </p:sp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914400" y="285750"/>
            <a:ext cx="82296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Obecné přístupy k řešení </a:t>
            </a:r>
            <a:r>
              <a:rPr lang="cs-CZ" dirty="0" smtClean="0"/>
              <a:t>nekázně </a:t>
            </a:r>
            <a:br>
              <a:rPr lang="cs-CZ" dirty="0" smtClean="0"/>
            </a:br>
            <a:r>
              <a:rPr lang="cs-CZ" dirty="0" smtClean="0"/>
              <a:t>(srov. Berne, 2011)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43161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r>
              <a:rPr lang="cs-CZ" altLang="cs-CZ" smtClean="0"/>
              <a:t>Řešení nekázně/nespolupráce prostřednictvím popovídání, pohovoru a ostré výtky</a:t>
            </a:r>
          </a:p>
        </p:txBody>
      </p:sp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mtClean="0"/>
              <a:t>Cvičení </a:t>
            </a:r>
          </a:p>
        </p:txBody>
      </p:sp>
    </p:spTree>
    <p:extLst>
      <p:ext uri="{BB962C8B-B14F-4D97-AF65-F5344CB8AC3E}">
        <p14:creationId xmlns:p14="http://schemas.microsoft.com/office/powerpoint/2010/main" val="67416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Poruchy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08655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Interpretace (</a:t>
            </a:r>
            <a:r>
              <a:rPr lang="cs-CZ" dirty="0"/>
              <a:t>Č</a:t>
            </a:r>
            <a:r>
              <a:rPr lang="cs-CZ" dirty="0" smtClean="0"/>
              <a:t>ervinka, 2009)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„Škola je prostě nuda… akorát se ta </a:t>
            </a:r>
            <a:r>
              <a:rPr lang="cs-CZ" dirty="0" smtClean="0"/>
              <a:t>ztrapňovat… strašně mě bavilo chodit za školu…“.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Bylo to totiž „vzrušující a zábavné.“</a:t>
            </a:r>
          </a:p>
          <a:p>
            <a:endParaRPr lang="cs-CZ" dirty="0" smtClean="0"/>
          </a:p>
          <a:p>
            <a:r>
              <a:rPr lang="cs-CZ" dirty="0" smtClean="0"/>
              <a:t>„</a:t>
            </a:r>
            <a:r>
              <a:rPr lang="cs-CZ" dirty="0" err="1" smtClean="0"/>
              <a:t>Bordel</a:t>
            </a:r>
            <a:r>
              <a:rPr lang="cs-CZ" dirty="0" smtClean="0"/>
              <a:t> se dělat musí“.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Interpretace problémového chování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„No </a:t>
            </a:r>
            <a:r>
              <a:rPr lang="cs-CZ" dirty="0" err="1" smtClean="0"/>
              <a:t>ňáký</a:t>
            </a:r>
            <a:r>
              <a:rPr lang="cs-CZ" dirty="0" smtClean="0"/>
              <a:t> [absence ve škole] mě taťka </a:t>
            </a:r>
            <a:r>
              <a:rPr lang="cs-CZ" dirty="0" err="1" smtClean="0"/>
              <a:t>vomlouval</a:t>
            </a:r>
            <a:r>
              <a:rPr lang="cs-CZ" dirty="0" smtClean="0"/>
              <a:t>… Se snažil </a:t>
            </a:r>
            <a:r>
              <a:rPr lang="cs-CZ" dirty="0" err="1" smtClean="0"/>
              <a:t>dycky</a:t>
            </a:r>
            <a:r>
              <a:rPr lang="cs-CZ" dirty="0" smtClean="0"/>
              <a:t> nějak vyjít vstříc… Ale prostě potom už řek’, že mi to </a:t>
            </a:r>
            <a:r>
              <a:rPr lang="cs-CZ" dirty="0" err="1" smtClean="0"/>
              <a:t>vomlouvat</a:t>
            </a:r>
            <a:r>
              <a:rPr lang="cs-CZ" dirty="0" smtClean="0"/>
              <a:t> nebude.“ „</a:t>
            </a:r>
            <a:r>
              <a:rPr lang="cs-CZ" dirty="0" err="1" smtClean="0"/>
              <a:t>Sme</a:t>
            </a:r>
            <a:r>
              <a:rPr lang="cs-CZ" dirty="0" smtClean="0"/>
              <a:t> měli </a:t>
            </a:r>
            <a:r>
              <a:rPr lang="cs-CZ" dirty="0" err="1" smtClean="0"/>
              <a:t>vomluvenky</a:t>
            </a:r>
            <a:r>
              <a:rPr lang="cs-CZ" dirty="0" smtClean="0"/>
              <a:t> od doktora… </a:t>
            </a:r>
            <a:r>
              <a:rPr lang="cs-CZ" dirty="0" err="1" smtClean="0"/>
              <a:t>Kámoši</a:t>
            </a:r>
            <a:r>
              <a:rPr lang="cs-CZ" dirty="0" smtClean="0"/>
              <a:t> měli razítka. To nějak měli písmenka, tak </a:t>
            </a:r>
            <a:r>
              <a:rPr lang="cs-CZ" dirty="0" err="1" smtClean="0"/>
              <a:t>sme</a:t>
            </a:r>
            <a:r>
              <a:rPr lang="cs-CZ" dirty="0" smtClean="0"/>
              <a:t> to skládali z písmenek… A potom… se na to </a:t>
            </a:r>
            <a:r>
              <a:rPr lang="cs-CZ" dirty="0" err="1" smtClean="0"/>
              <a:t>ňák</a:t>
            </a:r>
            <a:r>
              <a:rPr lang="cs-CZ" dirty="0" smtClean="0"/>
              <a:t> přišlo. Tak  </a:t>
            </a:r>
            <a:r>
              <a:rPr lang="cs-CZ" dirty="0" err="1" smtClean="0"/>
              <a:t>sme</a:t>
            </a:r>
            <a:r>
              <a:rPr lang="cs-CZ" dirty="0" smtClean="0"/>
              <a:t> toho nechali. A jinak </a:t>
            </a:r>
            <a:r>
              <a:rPr lang="cs-CZ" dirty="0" err="1" smtClean="0"/>
              <a:t>dycky</a:t>
            </a:r>
            <a:r>
              <a:rPr lang="cs-CZ" dirty="0" smtClean="0"/>
              <a:t> třeba </a:t>
            </a:r>
            <a:r>
              <a:rPr lang="cs-CZ" dirty="0" err="1" smtClean="0"/>
              <a:t>sme</a:t>
            </a:r>
            <a:r>
              <a:rPr lang="cs-CZ" dirty="0" smtClean="0"/>
              <a:t> šli na kožní, že </a:t>
            </a:r>
            <a:r>
              <a:rPr lang="cs-CZ" dirty="0" err="1" smtClean="0"/>
              <a:t>potřebujem</a:t>
            </a:r>
            <a:r>
              <a:rPr lang="cs-CZ" dirty="0" smtClean="0"/>
              <a:t> razítko… A </a:t>
            </a:r>
            <a:r>
              <a:rPr lang="cs-CZ" dirty="0" err="1" smtClean="0"/>
              <a:t>dycky</a:t>
            </a:r>
            <a:r>
              <a:rPr lang="cs-CZ" dirty="0" smtClean="0"/>
              <a:t> nám dali razítko. Ze začátku. Pak se na to ve škole přišlo… Volali tam… a už nám nedali. A to </a:t>
            </a:r>
            <a:r>
              <a:rPr lang="cs-CZ" dirty="0" err="1" smtClean="0"/>
              <a:t>sme</a:t>
            </a:r>
            <a:r>
              <a:rPr lang="cs-CZ" dirty="0" smtClean="0"/>
              <a:t> tam přišli a ‘už vám jako nedáme’, razítko.“ (P2)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Interpretace problémového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Já sem taky začínal… </a:t>
            </a:r>
            <a:r>
              <a:rPr lang="cs-CZ" dirty="0" err="1" smtClean="0"/>
              <a:t>bonbonama</a:t>
            </a:r>
            <a:r>
              <a:rPr lang="cs-CZ" dirty="0" smtClean="0"/>
              <a:t>… žvýkačky… dražší a dražší… Potom to skončilo až doma… </a:t>
            </a:r>
            <a:r>
              <a:rPr lang="cs-CZ" dirty="0" err="1" smtClean="0"/>
              <a:t>Čórováním</a:t>
            </a:r>
            <a:r>
              <a:rPr lang="cs-CZ" dirty="0" smtClean="0"/>
              <a:t> aut… ale je to úplně všechno stejný…  „Tak </a:t>
            </a:r>
            <a:r>
              <a:rPr lang="cs-CZ" dirty="0" err="1" smtClean="0"/>
              <a:t>dyž</a:t>
            </a:r>
            <a:r>
              <a:rPr lang="cs-CZ" dirty="0" smtClean="0"/>
              <a:t> má taťka prachy… </a:t>
            </a:r>
            <a:r>
              <a:rPr lang="cs-CZ" dirty="0" err="1" smtClean="0"/>
              <a:t>von</a:t>
            </a:r>
            <a:r>
              <a:rPr lang="cs-CZ" dirty="0" smtClean="0"/>
              <a:t> je </a:t>
            </a:r>
            <a:r>
              <a:rPr lang="cs-CZ" dirty="0" err="1" smtClean="0"/>
              <a:t>takovej</a:t>
            </a:r>
            <a:r>
              <a:rPr lang="cs-CZ" dirty="0" smtClean="0"/>
              <a:t> spíš… že nepočítá… tak je má v </a:t>
            </a:r>
            <a:r>
              <a:rPr lang="cs-CZ" dirty="0" err="1" smtClean="0"/>
              <a:t>kapsi</a:t>
            </a:r>
            <a:r>
              <a:rPr lang="cs-CZ" dirty="0" smtClean="0"/>
              <a:t> [u saka nebo kalhot, hozených přes židli].“ (P2)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 Třeba když </a:t>
            </a:r>
            <a:r>
              <a:rPr lang="cs-CZ" dirty="0" err="1" smtClean="0"/>
              <a:t>dete</a:t>
            </a:r>
            <a:r>
              <a:rPr lang="cs-CZ" dirty="0" smtClean="0"/>
              <a:t> jednou za školu… Tak už prostě frčíte… už </a:t>
            </a:r>
            <a:r>
              <a:rPr lang="cs-CZ" dirty="0" err="1" smtClean="0"/>
              <a:t>dete</a:t>
            </a:r>
            <a:r>
              <a:rPr lang="cs-CZ" dirty="0" smtClean="0"/>
              <a:t> pořád… Jednou zalžete a lže </a:t>
            </a:r>
            <a:r>
              <a:rPr lang="cs-CZ" dirty="0" err="1" smtClean="0"/>
              <a:t>furt</a:t>
            </a:r>
            <a:r>
              <a:rPr lang="cs-CZ" dirty="0" smtClean="0"/>
              <a:t>… Já </a:t>
            </a:r>
            <a:r>
              <a:rPr lang="cs-CZ" dirty="0" err="1" smtClean="0"/>
              <a:t>nevim</a:t>
            </a:r>
            <a:r>
              <a:rPr lang="cs-CZ" dirty="0" smtClean="0"/>
              <a:t>… prostě sklouznete do toho… úplně se vám to líbí. (P14)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Interpretace problémového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Vzal jsem si peníze… </a:t>
            </a:r>
            <a:r>
              <a:rPr lang="cs-CZ" dirty="0" err="1" smtClean="0"/>
              <a:t>Sme</a:t>
            </a:r>
            <a:r>
              <a:rPr lang="cs-CZ" dirty="0" smtClean="0"/>
              <a:t> šli </a:t>
            </a:r>
            <a:r>
              <a:rPr lang="cs-CZ" dirty="0" err="1" smtClean="0"/>
              <a:t>dycky</a:t>
            </a:r>
            <a:r>
              <a:rPr lang="cs-CZ" dirty="0" smtClean="0"/>
              <a:t> si někam sednout… Tak sem si mohl  jít sednout kamkoli… Byl sem prostě výš než ostatní. Když člověk nemá peníze nebo cigára. To nemůže jít do hospody, vůbec nikam a </a:t>
            </a:r>
            <a:r>
              <a:rPr lang="cs-CZ" dirty="0" err="1" smtClean="0"/>
              <a:t>apsťák</a:t>
            </a:r>
            <a:r>
              <a:rPr lang="cs-CZ" dirty="0" smtClean="0"/>
              <a:t> [sic] to je na hovno… A občas se taky potřebuju vytáhnout před </a:t>
            </a:r>
            <a:r>
              <a:rPr lang="cs-CZ" dirty="0" err="1" smtClean="0"/>
              <a:t>klukama</a:t>
            </a:r>
            <a:r>
              <a:rPr lang="cs-CZ" dirty="0" smtClean="0"/>
              <a:t>… i před </a:t>
            </a:r>
            <a:r>
              <a:rPr lang="cs-CZ" dirty="0" err="1" smtClean="0"/>
              <a:t>holkama</a:t>
            </a:r>
            <a:r>
              <a:rPr lang="cs-CZ" dirty="0" smtClean="0"/>
              <a:t>… Když člověk nemá peníze, tak tu svoji vysněnou lásku nemůže nikam pozvat ani jí nabídnout cigaretu… Před </a:t>
            </a:r>
            <a:r>
              <a:rPr lang="cs-CZ" dirty="0" err="1" smtClean="0"/>
              <a:t>kámošema</a:t>
            </a:r>
            <a:r>
              <a:rPr lang="cs-CZ" dirty="0" smtClean="0"/>
              <a:t> </a:t>
            </a:r>
            <a:r>
              <a:rPr lang="cs-CZ" dirty="0" err="1" smtClean="0"/>
              <a:t>nějakejch</a:t>
            </a:r>
            <a:r>
              <a:rPr lang="cs-CZ" dirty="0" smtClean="0"/>
              <a:t> 50 korun nemůžu vytáhnout, to by se mi vysmáli do obličeje. (P2)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Co mám ty </a:t>
            </a:r>
            <a:r>
              <a:rPr lang="cs-CZ" dirty="0" err="1" smtClean="0"/>
              <a:t>kámoše</a:t>
            </a:r>
            <a:r>
              <a:rPr lang="cs-CZ" dirty="0" smtClean="0"/>
              <a:t>… tak to sou všechno podnikatelé [míněno: děti podnikatelů]… a ty prachy </a:t>
            </a:r>
            <a:r>
              <a:rPr lang="cs-CZ" dirty="0" err="1" smtClean="0"/>
              <a:t>maj</a:t>
            </a:r>
            <a:r>
              <a:rPr lang="cs-CZ" dirty="0" smtClean="0"/>
              <a:t> taky a </a:t>
            </a:r>
            <a:r>
              <a:rPr lang="cs-CZ" dirty="0" err="1" smtClean="0"/>
              <a:t>nemusejou</a:t>
            </a:r>
            <a:r>
              <a:rPr lang="cs-CZ" dirty="0" smtClean="0"/>
              <a:t> je krást. (P2)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Interpretace problémového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	Jeden z </a:t>
            </a:r>
            <a:r>
              <a:rPr lang="cs-CZ" dirty="0" err="1" smtClean="0"/>
              <a:t>participantů</a:t>
            </a:r>
            <a:r>
              <a:rPr lang="cs-CZ" dirty="0" smtClean="0"/>
              <a:t> popisoval, jak pokaždé, kdy se doma pohádal </a:t>
            </a:r>
            <a:r>
              <a:rPr lang="pt-BR" dirty="0" smtClean="0"/>
              <a:t>s rodiči, šel ven a tam se „zhulil“ (konzumoval marihuanu). Jiný zase popisoval</a:t>
            </a:r>
          </a:p>
          <a:p>
            <a:pPr>
              <a:buNone/>
            </a:pPr>
            <a:r>
              <a:rPr lang="cs-CZ" dirty="0" smtClean="0"/>
              <a:t>	svou večerní konzumaci za účelem uvolnění, aby se mu lépe spalo. Obdobné interpretace nabízeli i další z konzumentů marihuany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„Se jen tak poflakujeme nebo sedíme v parku na </a:t>
            </a:r>
          </a:p>
          <a:p>
            <a:pPr>
              <a:buNone/>
            </a:pPr>
            <a:r>
              <a:rPr lang="cs-CZ" dirty="0" smtClean="0"/>
              <a:t>	lavičce a </a:t>
            </a:r>
            <a:r>
              <a:rPr lang="cs-CZ" dirty="0" err="1" smtClean="0"/>
              <a:t>hulíme</a:t>
            </a:r>
            <a:r>
              <a:rPr lang="cs-CZ" dirty="0" smtClean="0"/>
              <a:t> </a:t>
            </a:r>
            <a:r>
              <a:rPr lang="cs-CZ" dirty="0" err="1" smtClean="0"/>
              <a:t>ganju</a:t>
            </a:r>
            <a:r>
              <a:rPr lang="cs-CZ" dirty="0" smtClean="0"/>
              <a:t>“</a:t>
            </a:r>
          </a:p>
          <a:p>
            <a:pPr>
              <a:buFont typeface="Wingdings"/>
              <a:buNone/>
            </a:pPr>
            <a:endParaRPr lang="cs-CZ" dirty="0" smtClean="0"/>
          </a:p>
          <a:p>
            <a:pPr>
              <a:buFont typeface="Wingdings"/>
              <a:buNone/>
            </a:pPr>
            <a:r>
              <a:rPr lang="cs-CZ" dirty="0" smtClean="0"/>
              <a:t>	„Každý má užívat, dokud je </a:t>
            </a:r>
            <a:r>
              <a:rPr lang="cs-CZ" dirty="0" err="1" smtClean="0"/>
              <a:t>mladej</a:t>
            </a:r>
            <a:r>
              <a:rPr lang="cs-CZ" dirty="0" smtClean="0"/>
              <a:t>.“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Interpretace problémového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AutoNum type="arabicParenR"/>
            </a:pPr>
            <a:r>
              <a:rPr lang="cs-CZ" dirty="0" smtClean="0"/>
              <a:t>Jaké problémové chování se vyskytlo v uvedených ukázkách?</a:t>
            </a:r>
          </a:p>
          <a:p>
            <a:pPr marL="457200" indent="-457200">
              <a:buAutoNum type="arabicParenR"/>
            </a:pPr>
            <a:r>
              <a:rPr lang="cs-CZ" dirty="0" smtClean="0"/>
              <a:t>Jaký význam mělo toto problémové chování pro jeho aktéry?</a:t>
            </a:r>
          </a:p>
          <a:p>
            <a:pPr marL="457200" indent="-457200">
              <a:buAutoNum type="arabicParenR"/>
            </a:pPr>
            <a:r>
              <a:rPr lang="cs-CZ" dirty="0" smtClean="0"/>
              <a:t>Jak aktéři problémové chování legitimizovali?</a:t>
            </a:r>
          </a:p>
          <a:p>
            <a:pPr marL="457200" indent="-457200">
              <a:buAutoNum type="arabicParenR"/>
            </a:pPr>
            <a:r>
              <a:rPr lang="cs-CZ" dirty="0" smtClean="0"/>
              <a:t>Kdo a jak ovlivnil problémové chování?</a:t>
            </a:r>
          </a:p>
          <a:p>
            <a:pPr marL="457200" indent="-457200">
              <a:buAutoNum type="arabicParenR"/>
            </a:pPr>
            <a:r>
              <a:rPr lang="cs-CZ" dirty="0" smtClean="0"/>
              <a:t>Kdo a jak mohl ovlivnit problémové chování?</a:t>
            </a:r>
          </a:p>
          <a:p>
            <a:pPr marL="457200" indent="-457200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 problémového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Ve škole</a:t>
            </a:r>
          </a:p>
          <a:p>
            <a:pPr>
              <a:buNone/>
            </a:pPr>
            <a:r>
              <a:rPr lang="cs-CZ" dirty="0" smtClean="0"/>
              <a:t> - učitel, třídní učitel, výchovný poradce, metodik prevence, školní psycholog, školní speciální pedagog</a:t>
            </a:r>
          </a:p>
          <a:p>
            <a:r>
              <a:rPr lang="cs-CZ" dirty="0" smtClean="0"/>
              <a:t>Mimo školu</a:t>
            </a:r>
          </a:p>
          <a:p>
            <a:pPr>
              <a:buFontTx/>
              <a:buChar char="-"/>
            </a:pPr>
            <a:r>
              <a:rPr lang="cs-CZ" dirty="0" smtClean="0"/>
              <a:t>spolupráce s rodinou</a:t>
            </a:r>
          </a:p>
          <a:p>
            <a:pPr>
              <a:buFontTx/>
              <a:buChar char="-"/>
            </a:pPr>
            <a:r>
              <a:rPr lang="cs-CZ" dirty="0" smtClean="0"/>
              <a:t>spolupráce s poradenskými zařízeními v resortu MŠMT: PPP, SVP</a:t>
            </a:r>
          </a:p>
          <a:p>
            <a:pPr>
              <a:buFontTx/>
              <a:buChar char="-"/>
            </a:pPr>
            <a:r>
              <a:rPr lang="cs-CZ" dirty="0" smtClean="0"/>
              <a:t>zařízení pro výkon ústavní a ochranné výchovy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Diagnostický ústav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Dětský domov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Dětský domov se školou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Výchovný ústav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Cliff</a:t>
            </a:r>
            <a:r>
              <a:rPr lang="cs-CZ" dirty="0" smtClean="0"/>
              <a:t> </a:t>
            </a:r>
            <a:r>
              <a:rPr lang="cs-CZ" dirty="0" err="1" smtClean="0"/>
              <a:t>Evans</a:t>
            </a:r>
            <a:r>
              <a:rPr lang="cs-CZ" dirty="0" smtClean="0"/>
              <a:t>: Skutečný příběh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Jaké nálepky </a:t>
            </a:r>
            <a:r>
              <a:rPr lang="cs-CZ" dirty="0" err="1" smtClean="0"/>
              <a:t>Cliff</a:t>
            </a:r>
            <a:r>
              <a:rPr lang="cs-CZ" dirty="0" smtClean="0"/>
              <a:t> </a:t>
            </a:r>
            <a:r>
              <a:rPr lang="cs-CZ" dirty="0" err="1" smtClean="0"/>
              <a:t>Evans</a:t>
            </a:r>
            <a:r>
              <a:rPr lang="cs-CZ" dirty="0" smtClean="0"/>
              <a:t> dostal?</a:t>
            </a:r>
          </a:p>
          <a:p>
            <a:r>
              <a:rPr lang="cs-CZ" dirty="0" smtClean="0"/>
              <a:t>Jak ovlivnily jeho životní dráhu?</a:t>
            </a:r>
          </a:p>
          <a:p>
            <a:r>
              <a:rPr lang="cs-CZ" dirty="0" smtClean="0"/>
              <a:t>Kdo tyto nálepky uděloval?</a:t>
            </a:r>
          </a:p>
          <a:p>
            <a:r>
              <a:rPr lang="cs-CZ" dirty="0" smtClean="0"/>
              <a:t>Jak byste definovali agenty sociální kontroly?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k semináři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AutoNum type="arabicParenR"/>
            </a:pPr>
            <a:r>
              <a:rPr lang="cs-CZ" dirty="0" smtClean="0"/>
              <a:t>Vysvětlete rozdíl mezi problémovým chováním a poruchami chování.</a:t>
            </a:r>
          </a:p>
          <a:p>
            <a:pPr marL="457200" indent="-457200">
              <a:buAutoNum type="arabicParenR"/>
            </a:pPr>
            <a:r>
              <a:rPr lang="cs-CZ" dirty="0" smtClean="0"/>
              <a:t>Uveďte příklady problémového chování, se kterým se učitel může setkat.</a:t>
            </a:r>
          </a:p>
          <a:p>
            <a:pPr marL="457200" indent="-457200">
              <a:buAutoNum type="arabicParenR"/>
            </a:pPr>
            <a:r>
              <a:rPr lang="cs-CZ" dirty="0" smtClean="0"/>
              <a:t>Popište proces tvorby pravidel třídy.</a:t>
            </a:r>
          </a:p>
          <a:p>
            <a:pPr marL="457200" indent="-457200">
              <a:buAutoNum type="arabicParenR"/>
            </a:pPr>
            <a:r>
              <a:rPr lang="cs-CZ" dirty="0" smtClean="0"/>
              <a:t>S kým může učitel spolupracovat v řešení problémového chování svých žáků?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Berne, E. (2011). </a:t>
            </a:r>
            <a:r>
              <a:rPr lang="cs-CZ" i="1" dirty="0"/>
              <a:t>Jak si lidé hrají</a:t>
            </a:r>
            <a:r>
              <a:rPr lang="cs-CZ" dirty="0"/>
              <a:t>. Praha: Portál.</a:t>
            </a:r>
          </a:p>
          <a:p>
            <a:r>
              <a:rPr lang="cs-CZ" dirty="0" err="1"/>
              <a:t>Cangelosi</a:t>
            </a:r>
            <a:r>
              <a:rPr lang="cs-CZ" dirty="0"/>
              <a:t>, J. S. (2000). </a:t>
            </a:r>
            <a:r>
              <a:rPr lang="cs-CZ" i="1" dirty="0"/>
              <a:t>Strategie řízení třídy: jak získat a udržet spolupráci žáků při výuce</a:t>
            </a:r>
            <a:r>
              <a:rPr lang="cs-CZ" dirty="0"/>
              <a:t> (Vyd. 3.). Praha: Portál.</a:t>
            </a:r>
            <a:endParaRPr lang="cs-CZ" dirty="0" smtClean="0"/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dirty="0" smtClean="0"/>
              <a:t>Červinka, K. (2009). Není </a:t>
            </a:r>
            <a:r>
              <a:rPr lang="cs-CZ" sz="2400" dirty="0"/>
              <a:t>pasťák jako pasťák: Vhled do zkušenosti klientů preventivně výchovného </a:t>
            </a:r>
            <a:r>
              <a:rPr lang="cs-CZ" sz="2400" dirty="0" smtClean="0"/>
              <a:t>zařízení (disertační práce):</a:t>
            </a:r>
            <a:endParaRPr lang="cs-CZ" sz="2400" dirty="0"/>
          </a:p>
          <a:p>
            <a:pPr lvl="1"/>
            <a:r>
              <a:rPr lang="cs-CZ" dirty="0">
                <a:hlinkClick r:id="rId2"/>
              </a:rPr>
              <a:t>https://is.muni.cz/auth/th/8596/fss_d_a2?fakulta=1441;info=1;zpet=%</a:t>
            </a:r>
            <a:r>
              <a:rPr lang="cs-CZ" dirty="0" smtClean="0">
                <a:hlinkClick r:id="rId2"/>
              </a:rPr>
              <a:t>2Fauth%2Fvyhledavani%2F%3Fsearch%3Dnen%C3%AD%20pas%C5%A5%C3%A1k%20jako%20pas%C5%A5%C3%A1k%26start%3D1</a:t>
            </a:r>
            <a:endParaRPr lang="cs-CZ" dirty="0" smtClean="0"/>
          </a:p>
          <a:p>
            <a:r>
              <a:rPr lang="cs-CZ" dirty="0"/>
              <a:t>Lojdová, K. (2015). Není nekázeň jako nekázeň: Rezistentní chování žáků jako projev moci ve školní třídě. Orbis </a:t>
            </a:r>
            <a:r>
              <a:rPr lang="cs-CZ" dirty="0" err="1"/>
              <a:t>scholae</a:t>
            </a:r>
            <a:r>
              <a:rPr lang="cs-CZ" dirty="0"/>
              <a:t>, 9(1), 103–117:</a:t>
            </a:r>
          </a:p>
          <a:p>
            <a:pPr lvl="1"/>
            <a:r>
              <a:rPr lang="cs-CZ" dirty="0">
                <a:hlinkClick r:id="rId3"/>
              </a:rPr>
              <a:t>http://www.orbisscholae.cz/archiv/2015/2015_1_05.pdf</a:t>
            </a:r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6658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v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Žákovská rezistence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0518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63" y="1714500"/>
            <a:ext cx="8229600" cy="4525963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cs-CZ" dirty="0" smtClean="0"/>
              <a:t>Neochota učit se, odmítání školy, neangažovanost a apatie, neplnění požadavků, vzpurnost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cs-CZ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cs-CZ" dirty="0" smtClean="0"/>
              <a:t>Opozitní žákovské chování, které zahrnuje soutěžení o moc a zpochybňuje </a:t>
            </a:r>
            <a:r>
              <a:rPr lang="cs-CZ" dirty="0" err="1" smtClean="0"/>
              <a:t>legitimu</a:t>
            </a:r>
            <a:r>
              <a:rPr lang="cs-CZ" dirty="0" smtClean="0"/>
              <a:t> školy obecně a konkrétně legitimitu dílčích instrukcí (McLaren, 1985)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cs-CZ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cs-CZ" dirty="0" smtClean="0"/>
              <a:t>Projevy nekázně nejsou vždy rezistencí, přestože se obojí projevuje podobně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85860"/>
          </a:xfrm>
          <a:solidFill>
            <a:schemeClr val="bg1"/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Definice rezistence ve škole</a:t>
            </a:r>
            <a:endParaRPr lang="cs-CZ" dirty="0"/>
          </a:p>
        </p:txBody>
      </p:sp>
      <p:cxnSp>
        <p:nvCxnSpPr>
          <p:cNvPr id="6" name="Přímá spojovací čára 5"/>
          <p:cNvCxnSpPr/>
          <p:nvPr/>
        </p:nvCxnSpPr>
        <p:spPr>
          <a:xfrm>
            <a:off x="0" y="1285875"/>
            <a:ext cx="91440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82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obsah 2"/>
          <p:cNvSpPr>
            <a:spLocks noGrp="1"/>
          </p:cNvSpPr>
          <p:nvPr>
            <p:ph idx="1"/>
          </p:nvPr>
        </p:nvSpPr>
        <p:spPr>
          <a:xfrm>
            <a:off x="428625" y="1285875"/>
            <a:ext cx="8501063" cy="5286375"/>
          </a:xfrm>
        </p:spPr>
        <p:txBody>
          <a:bodyPr/>
          <a:lstStyle/>
          <a:p>
            <a:pPr eaLnBrk="1" hangingPunct="1">
              <a:buFont typeface="Wingdings 3" panose="05040102010807070707" pitchFamily="18" charset="2"/>
              <a:buNone/>
            </a:pPr>
            <a:r>
              <a:rPr lang="cs-CZ" altLang="cs-CZ" smtClean="0"/>
              <a:t>Znaky rezistentního nebo opozičního chování Miles: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cs-CZ" altLang="cs-CZ" smtClean="0"/>
              <a:t>	1. odmítá rutiny a úkoly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cs-CZ" altLang="cs-CZ" smtClean="0"/>
              <a:t>	2. cítí se být nepochopen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cs-CZ" altLang="cs-CZ" smtClean="0"/>
              <a:t>	3. hádá se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cs-CZ" altLang="cs-CZ" smtClean="0"/>
              <a:t>	4. je mrzutý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cs-CZ" altLang="cs-CZ" smtClean="0"/>
              <a:t>	5. kritizuje nebo nerespektuje autority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cs-CZ" altLang="cs-CZ" smtClean="0"/>
              <a:t>	6. k ostatním se chová rozhořčeně nebo zatrpkle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cs-CZ" altLang="cs-CZ" smtClean="0"/>
              <a:t>	7. Verbálně a fyzicky vzpurný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cs-CZ" altLang="cs-CZ" smtClean="0"/>
              <a:t>	8. pesimistické a negativní postoje</a:t>
            </a:r>
          </a:p>
          <a:p>
            <a:pPr eaLnBrk="1" hangingPunct="1"/>
            <a:endParaRPr lang="cs-CZ" altLang="cs-CZ" smtClean="0"/>
          </a:p>
          <a:p>
            <a:pPr eaLnBrk="1" hangingPunct="1">
              <a:buFont typeface="Wingdings 3" panose="05040102010807070707" pitchFamily="18" charset="2"/>
              <a:buNone/>
            </a:pPr>
            <a:endParaRPr lang="cs-CZ" altLang="cs-CZ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Teorie rezistence ve škole</a:t>
            </a:r>
            <a:endParaRPr lang="cs-CZ" dirty="0"/>
          </a:p>
        </p:txBody>
      </p:sp>
      <p:cxnSp>
        <p:nvCxnSpPr>
          <p:cNvPr id="6" name="Přímá spojovací čára 5"/>
          <p:cNvCxnSpPr/>
          <p:nvPr/>
        </p:nvCxnSpPr>
        <p:spPr>
          <a:xfrm>
            <a:off x="0" y="1143000"/>
            <a:ext cx="91440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229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972425" cy="5257800"/>
          </a:xfrm>
        </p:spPr>
        <p:txBody>
          <a:bodyPr>
            <a:normAutofit/>
          </a:bodyPr>
          <a:lstStyle/>
          <a:p>
            <a:pPr marL="514350" indent="-514350" algn="just" eaLnBrk="1" fontAlgn="auto" hangingPunct="1">
              <a:spcAft>
                <a:spcPts val="0"/>
              </a:spcAft>
              <a:buFont typeface="Arial" pitchFamily="34" charset="0"/>
              <a:buAutoNum type="alphaLcParenR"/>
              <a:defRPr/>
            </a:pPr>
            <a:r>
              <a:rPr lang="cs-CZ" dirty="0" smtClean="0"/>
              <a:t>Rezistentní strategie jsou v rozporu s normami instituce školy a v rozporu s akademickým úspěchem, žáci mohou být označkováni jako neschopní učit se - brzdí rozvoj žáka 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Arial" pitchFamily="34" charset="0"/>
              <a:buAutoNum type="alphaLcParenR"/>
              <a:defRPr/>
            </a:pPr>
            <a:r>
              <a:rPr lang="cs-CZ" dirty="0" smtClean="0"/>
              <a:t>Revolucionáři a kritičtí myslitelé byli často hybateli dějin. Rezistentí strategie není </a:t>
            </a:r>
            <a:r>
              <a:rPr lang="cs-CZ" dirty="0" err="1" smtClean="0"/>
              <a:t>prvoplánovité</a:t>
            </a:r>
            <a:r>
              <a:rPr lang="cs-CZ" dirty="0" smtClean="0"/>
              <a:t> rušení, ale reakce na sociální nerovnosti manifestované ve škole. Žáci kteří proti nerovnostem revoltují rozvíjí sami sebe - podporuje rozvoj žáka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cs-CZ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Dvojí pohled na rezistenci žáků</a:t>
            </a:r>
            <a:endParaRPr lang="cs-CZ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0" y="1143000"/>
            <a:ext cx="91440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729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50" cy="4972050"/>
          </a:xfrm>
        </p:spPr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Výsledky – rezistentní strategie</a:t>
            </a:r>
            <a:endParaRPr lang="cs-CZ" dirty="0"/>
          </a:p>
        </p:txBody>
      </p:sp>
      <p:cxnSp>
        <p:nvCxnSpPr>
          <p:cNvPr id="4" name="Přímá spojovací čára 3"/>
          <p:cNvCxnSpPr/>
          <p:nvPr/>
        </p:nvCxnSpPr>
        <p:spPr>
          <a:xfrm>
            <a:off x="0" y="1143000"/>
            <a:ext cx="91440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5" name="Zástupný symbol pro obsah 3"/>
          <p:cNvGraphicFramePr>
            <a:graphicFrameLocks/>
          </p:cNvGraphicFramePr>
          <p:nvPr/>
        </p:nvGraphicFramePr>
        <p:xfrm>
          <a:off x="457200" y="1600200"/>
          <a:ext cx="8329614" cy="49920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76538"/>
                <a:gridCol w="2776538"/>
                <a:gridCol w="2776538"/>
              </a:tblGrid>
              <a:tr h="1188684">
                <a:tc>
                  <a:txBody>
                    <a:bodyPr/>
                    <a:lstStyle/>
                    <a:p>
                      <a:r>
                        <a:rPr lang="cs-CZ" sz="2400" i="1" dirty="0" smtClean="0"/>
                        <a:t>Typ</a:t>
                      </a:r>
                      <a:r>
                        <a:rPr lang="cs-CZ" sz="2400" i="1" baseline="0" dirty="0" smtClean="0"/>
                        <a:t> rezistentní strategie/ diskurs</a:t>
                      </a:r>
                      <a:endParaRPr lang="cs-CZ" sz="2400" i="1" dirty="0"/>
                    </a:p>
                  </a:txBody>
                  <a:tcPr marT="45711" marB="45711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Didaktický diskurs</a:t>
                      </a:r>
                      <a:endParaRPr lang="cs-CZ" sz="2400" b="1" dirty="0"/>
                    </a:p>
                  </a:txBody>
                  <a:tcPr marT="45711" marB="45711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Regulativní</a:t>
                      </a:r>
                      <a:r>
                        <a:rPr lang="cs-CZ" sz="2400" b="1" baseline="0" dirty="0" smtClean="0"/>
                        <a:t> diskurs</a:t>
                      </a:r>
                      <a:endParaRPr lang="cs-CZ" sz="2400" b="1" dirty="0"/>
                    </a:p>
                  </a:txBody>
                  <a:tcPr marT="45711" marB="45711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602986">
                <a:tc>
                  <a:txBody>
                    <a:bodyPr/>
                    <a:lstStyle/>
                    <a:p>
                      <a:r>
                        <a:rPr lang="cs-CZ" sz="2400" b="1" dirty="0" smtClean="0"/>
                        <a:t>Pasivní strategie</a:t>
                      </a:r>
                      <a:endParaRPr lang="cs-CZ" sz="2400" b="1" dirty="0"/>
                    </a:p>
                  </a:txBody>
                  <a:tcPr marT="45711" marB="45711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ignorace</a:t>
                      </a:r>
                      <a:r>
                        <a:rPr lang="cs-CZ" sz="2400" baseline="0" dirty="0" smtClean="0"/>
                        <a:t> obsahu</a:t>
                      </a:r>
                      <a:endParaRPr lang="cs-CZ" sz="24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ignorace</a:t>
                      </a:r>
                      <a:r>
                        <a:rPr lang="cs-CZ" sz="2400" baseline="0" dirty="0" smtClean="0"/>
                        <a:t> učitele </a:t>
                      </a:r>
                      <a:endParaRPr lang="cs-CZ" sz="2400" dirty="0"/>
                    </a:p>
                  </a:txBody>
                  <a:tcPr marT="45711" marB="45711"/>
                </a:tc>
              </a:tr>
              <a:tr h="1188684">
                <a:tc rowSpan="2">
                  <a:txBody>
                    <a:bodyPr/>
                    <a:lstStyle/>
                    <a:p>
                      <a:r>
                        <a:rPr lang="cs-CZ" sz="2400" b="1" dirty="0" smtClean="0"/>
                        <a:t>Aktivní strategie</a:t>
                      </a:r>
                    </a:p>
                  </a:txBody>
                  <a:tcPr marT="45711" marB="45711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rozporování</a:t>
                      </a:r>
                      <a:r>
                        <a:rPr lang="cs-CZ" sz="2400" baseline="0" dirty="0" smtClean="0"/>
                        <a:t> obsahu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vyjednávání</a:t>
                      </a:r>
                      <a:r>
                        <a:rPr lang="cs-CZ" sz="2400" baseline="0" dirty="0" smtClean="0"/>
                        <a:t> výjimky</a:t>
                      </a:r>
                    </a:p>
                    <a:p>
                      <a:pPr algn="ctr"/>
                      <a:endParaRPr lang="cs-CZ" sz="2400" dirty="0"/>
                    </a:p>
                  </a:txBody>
                  <a:tcPr marT="45711" marB="45711"/>
                </a:tc>
              </a:tr>
              <a:tr h="602986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proměna</a:t>
                      </a:r>
                      <a:r>
                        <a:rPr lang="cs-CZ" sz="2400" baseline="0" dirty="0" smtClean="0"/>
                        <a:t> obsahu</a:t>
                      </a:r>
                      <a:endParaRPr lang="cs-CZ" sz="24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vyčnívat</a:t>
                      </a:r>
                      <a:r>
                        <a:rPr lang="cs-CZ" sz="2400" baseline="0" dirty="0" smtClean="0"/>
                        <a:t> z davu</a:t>
                      </a:r>
                      <a:endParaRPr lang="cs-CZ" sz="2400" dirty="0"/>
                    </a:p>
                  </a:txBody>
                  <a:tcPr marT="45711" marB="45711"/>
                </a:tc>
              </a:tr>
              <a:tr h="11886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dirty="0" smtClean="0"/>
                        <a:t>Agresivní strategie</a:t>
                      </a:r>
                    </a:p>
                    <a:p>
                      <a:endParaRPr lang="cs-CZ" sz="2400" b="1" dirty="0"/>
                    </a:p>
                  </a:txBody>
                  <a:tcPr marT="45711" marB="45711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útok na obsah</a:t>
                      </a:r>
                      <a:endParaRPr lang="cs-CZ" sz="24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útok na normy nebo jejich reprezentanty</a:t>
                      </a:r>
                      <a:endParaRPr lang="cs-CZ" sz="2400" dirty="0"/>
                    </a:p>
                  </a:txBody>
                  <a:tcPr marT="45711" marB="4571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6499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58175" cy="4829175"/>
          </a:xfrm>
        </p:spPr>
        <p:txBody>
          <a:bodyPr>
            <a:normAutofit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b="1" dirty="0" smtClean="0"/>
              <a:t>K didaktickému diskursu: ignorace obsahu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cs-CZ" dirty="0" smtClean="0"/>
              <a:t>	Pan </a:t>
            </a:r>
            <a:r>
              <a:rPr lang="cs-CZ" dirty="0"/>
              <a:t>učitel žákům ukazuje zdroj, HDD, základní desku, procesor atd. Většinu komponentů nechá kolovat a žáci si je tak mohou prohlédnout. Všímám si, že kluci tak činí se zaujetím, naproti tomu holky to moc nezajímá. </a:t>
            </a:r>
            <a:endParaRPr lang="cs-CZ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cs-CZ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b="1" dirty="0" smtClean="0"/>
              <a:t>K regulativnímu diskursu: ignorace učitele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cs-CZ" dirty="0" smtClean="0"/>
              <a:t>	Bohužel </a:t>
            </a:r>
            <a:r>
              <a:rPr lang="cs-CZ" dirty="0"/>
              <a:t>některé dívky se mezi sebou bavily velmi hlasitě a napomínání nemělo úspěch. Když jsem se ptal učitelů, tak jsem se dozvěděl že tyto dívky jsou známá firma, a jejich ignorace učitelů je na velmi vysoké úrovni.</a:t>
            </a:r>
            <a:endParaRPr lang="cs-CZ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cs-CZ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Pasivní strategie</a:t>
            </a:r>
            <a:endParaRPr lang="cs-CZ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0" y="1143000"/>
            <a:ext cx="91440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615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574</TotalTime>
  <Words>1070</Words>
  <Application>Microsoft Office PowerPoint</Application>
  <PresentationFormat>Předvádění na obrazovce (4:3)</PresentationFormat>
  <Paragraphs>190</Paragraphs>
  <Slides>31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8" baseType="lpstr">
      <vt:lpstr>Arial</vt:lpstr>
      <vt:lpstr>Calibri</vt:lpstr>
      <vt:lpstr>Century Schoolbook</vt:lpstr>
      <vt:lpstr>Wingdings</vt:lpstr>
      <vt:lpstr>Wingdings 2</vt:lpstr>
      <vt:lpstr>Wingdings 3</vt:lpstr>
      <vt:lpstr>Arkýř</vt:lpstr>
      <vt:lpstr>Problémy v chování a poruchy chování</vt:lpstr>
      <vt:lpstr>Terminologie</vt:lpstr>
      <vt:lpstr>Cliff Evans: Skutečný příběh</vt:lpstr>
      <vt:lpstr>Problémy v chování</vt:lpstr>
      <vt:lpstr>Definice rezistence ve škole</vt:lpstr>
      <vt:lpstr>Teorie rezistence ve škole</vt:lpstr>
      <vt:lpstr>Dvojí pohled na rezistenci žáků</vt:lpstr>
      <vt:lpstr>Výsledky – rezistentní strategie</vt:lpstr>
      <vt:lpstr>Pasivní strategie</vt:lpstr>
      <vt:lpstr>Závěrem</vt:lpstr>
      <vt:lpstr>Prezentace aplikace PowerPoint</vt:lpstr>
      <vt:lpstr>Závěrem</vt:lpstr>
      <vt:lpstr>Prezentace aplikace PowerPoint</vt:lpstr>
      <vt:lpstr>Prezentace aplikace PowerPoint</vt:lpstr>
      <vt:lpstr>Prezentace aplikace PowerPoint</vt:lpstr>
      <vt:lpstr>Řešení problémového chování</vt:lpstr>
      <vt:lpstr>    Analýza nevhodných řešení nekázně I</vt:lpstr>
      <vt:lpstr>Analýza nevhodných řešení nekázně</vt:lpstr>
      <vt:lpstr>        Analýza nevhodných řešení nekázně III</vt:lpstr>
      <vt:lpstr>Obecné přístupy k řešení nekázně  (srov. Berne, 2011)</vt:lpstr>
      <vt:lpstr>Cvičení </vt:lpstr>
      <vt:lpstr>Poruchy chování</vt:lpstr>
      <vt:lpstr>Interpretace (Červinka, 2009)</vt:lpstr>
      <vt:lpstr>  Interpretace problémového chování </vt:lpstr>
      <vt:lpstr>Interpretace problémového chování</vt:lpstr>
      <vt:lpstr>Interpretace problémového chování</vt:lpstr>
      <vt:lpstr>Interpretace problémového chování</vt:lpstr>
      <vt:lpstr>Interpretace problémového chování</vt:lpstr>
      <vt:lpstr>Řešení problémového chování</vt:lpstr>
      <vt:lpstr>Otázky k semináři</vt:lpstr>
      <vt:lpstr>Zdroje</vt:lpstr>
    </vt:vector>
  </TitlesOfParts>
  <Company>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Šikana</dc:title>
  <dc:creator>X</dc:creator>
  <cp:lastModifiedBy>Lojdova</cp:lastModifiedBy>
  <cp:revision>50</cp:revision>
  <dcterms:created xsi:type="dcterms:W3CDTF">2012-11-19T18:02:41Z</dcterms:created>
  <dcterms:modified xsi:type="dcterms:W3CDTF">2017-05-02T13:54:18Z</dcterms:modified>
</cp:coreProperties>
</file>