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03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3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99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0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2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7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2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41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6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11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77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DEC54-A168-41C8-9B3D-F2C00579D7BF}" type="datetimeFigureOut">
              <a:rPr lang="cs-CZ" smtClean="0"/>
              <a:t>23.04.2017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FD2C9-587A-4BC7-A9B4-791969EB7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1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ac.cz/data/Postup_tvorby_lekc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umim.cz/uploads/Metodika_Co_umim_ucite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Důkazy o učení žáků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K čemu je potřebujeme a jak s nimi pracujeme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850" y="4181475"/>
            <a:ext cx="46863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Co je to d</a:t>
            </a:r>
            <a:r>
              <a:rPr lang="cs-CZ" b="1" dirty="0" smtClean="0">
                <a:solidFill>
                  <a:srgbClr val="00B0F0"/>
                </a:solidFill>
              </a:rPr>
              <a:t>ůkaz </a:t>
            </a:r>
            <a:r>
              <a:rPr lang="cs-CZ" b="1" dirty="0">
                <a:solidFill>
                  <a:srgbClr val="00B0F0"/>
                </a:solidFill>
              </a:rPr>
              <a:t>(</a:t>
            </a:r>
            <a:r>
              <a:rPr lang="cs-CZ" b="1" dirty="0" smtClean="0">
                <a:solidFill>
                  <a:srgbClr val="00B0F0"/>
                </a:solidFill>
              </a:rPr>
              <a:t>evidence</a:t>
            </a:r>
            <a:r>
              <a:rPr lang="cs-CZ" b="1" dirty="0" smtClean="0">
                <a:solidFill>
                  <a:srgbClr val="00B0F0"/>
                </a:solidFill>
              </a:rPr>
              <a:t>) o učení?</a:t>
            </a:r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něco, co vidím a na co mohu ukázat prstem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sym typeface="Wingdings" panose="05000000000000000000" pitchFamily="2" charset="2"/>
              </a:rPr>
              <a:t>d</a:t>
            </a:r>
            <a:r>
              <a:rPr lang="cs-CZ" dirty="0" smtClean="0"/>
              <a:t>okládá, že to, co o učení říkám, se opravdu stalo nebo nestalo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</a:t>
            </a:r>
            <a:r>
              <a:rPr lang="cs-CZ" dirty="0" smtClean="0"/>
              <a:t>louží mi (učiteli) jako východisko pro další práci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</a:t>
            </a:r>
            <a:r>
              <a:rPr lang="cs-CZ" dirty="0" smtClean="0"/>
              <a:t>louží žákovi pro stanovení dalších kroků a úkolů v procesu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ukazuje, kde se dítě nachází na cestě k cíli, nikoli to, zda dítě bylo či nebylo úspěšné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5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Proč je dobré pracovat s důkazy?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u</a:t>
            </a:r>
            <a:r>
              <a:rPr lang="cs-CZ" dirty="0" smtClean="0"/>
              <a:t>čí nás (učitele i žáky), co je dobře odvedená práce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</a:t>
            </a:r>
            <a:r>
              <a:rPr lang="cs-CZ" dirty="0" smtClean="0"/>
              <a:t>yužíváme je k formativnímu hodnocení – rozumím tomu, co dítě zvládá, jak se projevu a přizpůsobuji tomu svou výuku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mtClean="0"/>
              <a:t>porozumíme </a:t>
            </a:r>
            <a:r>
              <a:rPr lang="cs-CZ" dirty="0" smtClean="0"/>
              <a:t>lépe tomu, jak asi žáci přemýšlejí a jak se učí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porozumění tomu, kam jsme se žáky došli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Kdy má smysl analyzovat důkazy?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když nám jde o </a:t>
            </a:r>
            <a:r>
              <a:rPr lang="cs-CZ" b="1" dirty="0" smtClean="0">
                <a:solidFill>
                  <a:srgbClr val="00B0F0"/>
                </a:solidFill>
              </a:rPr>
              <a:t>proces, </a:t>
            </a:r>
            <a:r>
              <a:rPr lang="cs-CZ" dirty="0" smtClean="0"/>
              <a:t> (jak dítě postupuje, když něco řeší, tedy když se učí), ne o výsledek (kdy jsou předem stanovena správná řešení)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když existuje </a:t>
            </a:r>
            <a:r>
              <a:rPr lang="cs-CZ" b="1" dirty="0" smtClean="0">
                <a:solidFill>
                  <a:srgbClr val="00B0F0"/>
                </a:solidFill>
              </a:rPr>
              <a:t>více než jedno správné řešení</a:t>
            </a:r>
            <a:r>
              <a:rPr lang="cs-CZ" dirty="0" smtClean="0"/>
              <a:t> (správně položené otázky!)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když jsou stanovena </a:t>
            </a:r>
            <a:r>
              <a:rPr lang="cs-CZ" b="1" dirty="0" smtClean="0">
                <a:solidFill>
                  <a:srgbClr val="00B0F0"/>
                </a:solidFill>
              </a:rPr>
              <a:t>kvalitativní kritéria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Žák splnil kritérium: </a:t>
            </a:r>
            <a:r>
              <a:rPr lang="cs-CZ" sz="2400" dirty="0" smtClean="0"/>
              <a:t>že jeho textu bude propojovat text s jinými texty, s jeho zkušenostmi se světem.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Žák splnil kritérium tím, že: </a:t>
            </a:r>
            <a:r>
              <a:rPr lang="cs-CZ" sz="2400" dirty="0" smtClean="0"/>
              <a:t>….žák píše, že v dnešní době se často mezinárodní politika uchyluje k blokádám a že si na to vzpomněl při četbě o „bostonském pití čaje“ (to je propojení text a dnešní svět)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356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Jaká je vazba mezi cílem a zdrojem důkazů?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1: žák s využitím správných termínů popisuje, co vidí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	Zdroj důkazu:</a:t>
            </a:r>
            <a:r>
              <a:rPr lang="cs-CZ" sz="2400" dirty="0" smtClean="0"/>
              <a:t> </a:t>
            </a:r>
            <a:r>
              <a:rPr lang="cs-CZ" sz="2400" i="1" dirty="0"/>
              <a:t>ž</a:t>
            </a:r>
            <a:r>
              <a:rPr lang="cs-CZ" sz="2400" i="1" dirty="0" smtClean="0"/>
              <a:t>ákův popis demonstrovaného pokusu v pracovním listu</a:t>
            </a:r>
          </a:p>
          <a:p>
            <a:r>
              <a:rPr lang="cs-CZ" dirty="0" smtClean="0"/>
              <a:t>Cíl 2: žák neverbálně vyjádří pocit z literárního textu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	Zdroj </a:t>
            </a:r>
            <a:r>
              <a:rPr lang="cs-CZ" sz="2400" b="1" dirty="0">
                <a:solidFill>
                  <a:srgbClr val="00B0F0"/>
                </a:solidFill>
              </a:rPr>
              <a:t>důkazu</a:t>
            </a:r>
            <a:r>
              <a:rPr lang="cs-CZ" sz="2400" b="1" dirty="0" smtClean="0">
                <a:solidFill>
                  <a:srgbClr val="00B0F0"/>
                </a:solidFill>
              </a:rPr>
              <a:t>: </a:t>
            </a:r>
            <a:r>
              <a:rPr lang="cs-CZ" sz="2400" i="1" dirty="0" smtClean="0"/>
              <a:t>ilustrace k přečtenému textu</a:t>
            </a:r>
            <a:endParaRPr lang="cs-CZ" dirty="0" smtClean="0"/>
          </a:p>
          <a:p>
            <a:r>
              <a:rPr lang="cs-CZ" dirty="0" smtClean="0"/>
              <a:t>Cíl 3: žák vlastními slovy formuluje, jak přemýšlí o problematice dětských práv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F0"/>
                </a:solidFill>
              </a:rPr>
              <a:t>	Zdroj důkazu:</a:t>
            </a:r>
            <a:r>
              <a:rPr lang="cs-CZ" sz="2400" dirty="0" smtClean="0"/>
              <a:t> </a:t>
            </a:r>
            <a:r>
              <a:rPr lang="cs-CZ" sz="2400" i="1" dirty="0" smtClean="0"/>
              <a:t>doplnění nedokončených vět v pracovním listu nebo v sešitu; příklad: Po zhlédnutí dokumentu Děti ze stanice Leningradská a po práci s Úmluvou o právech dítěte jsem si uvědomil/a…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27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Cvičení: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cíl vyučovací hodiny – cíl slovy žáka – zdroj důkazů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B0F0"/>
                </a:solidFill>
              </a:rPr>
              <a:t>Cíl VH</a:t>
            </a:r>
            <a:r>
              <a:rPr lang="cs-CZ" dirty="0" smtClean="0"/>
              <a:t>: žák upravuje výrazy a určuje jejich hodnotu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F0"/>
                </a:solidFill>
              </a:rPr>
              <a:t>Cíl VH slovy žáka:</a:t>
            </a:r>
            <a:r>
              <a:rPr lang="cs-CZ" dirty="0" smtClean="0"/>
              <a:t> najdu nejjednodušší způsob pro vypočítání příkladů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F0"/>
                </a:solidFill>
              </a:rPr>
              <a:t>Důkaz: </a:t>
            </a:r>
          </a:p>
          <a:p>
            <a:pPr marL="0" indent="0">
              <a:buNone/>
            </a:pPr>
            <a:r>
              <a:rPr lang="cs-CZ" dirty="0" smtClean="0"/>
              <a:t>- žák bez zásahu učitele vyvozuje zápis výrazu</a:t>
            </a:r>
          </a:p>
          <a:p>
            <a:pPr>
              <a:buFontTx/>
              <a:buChar char="-"/>
            </a:pPr>
            <a:r>
              <a:rPr lang="cs-CZ" dirty="0" smtClean="0"/>
              <a:t>žák bez zásahu učitele rozepisuje (do pracovního sešitu, do pracovního listu) složitější výrazy a zjednodušuje je</a:t>
            </a:r>
          </a:p>
        </p:txBody>
      </p:sp>
    </p:spTree>
    <p:extLst>
      <p:ext uri="{BB962C8B-B14F-4D97-AF65-F5344CB8AC3E}">
        <p14:creationId xmlns:p14="http://schemas.microsoft.com/office/powerpoint/2010/main" val="38564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Jak pracovat s důkazy při přípravě na hodinu?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již při formulaci cíle vyučovací hodiny uvažujeme o tom, jakými důkazy ověříme realizaci cíle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na závěr hodiny zařadíme úkol, jehož vypracování poslouží jako důkaz o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ž</a:t>
            </a:r>
            <a:r>
              <a:rPr lang="cs-CZ" dirty="0" smtClean="0"/>
              <a:t>ák jeho vypracováním prokáže, že nové informace/učivo pochopil a že jimi obohatil své porozumění tématu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z</a:t>
            </a:r>
            <a:r>
              <a:rPr lang="cs-CZ" dirty="0" smtClean="0"/>
              <a:t>ajímavou ukázku přípravy od dr. </a:t>
            </a:r>
            <a:r>
              <a:rPr lang="cs-CZ" dirty="0" err="1" smtClean="0"/>
              <a:t>Hausenblase</a:t>
            </a:r>
            <a:r>
              <a:rPr lang="cs-CZ" dirty="0" smtClean="0"/>
              <a:t> naleznete na </a:t>
            </a:r>
            <a:r>
              <a:rPr lang="cs-CZ" dirty="0" smtClean="0">
                <a:hlinkClick r:id="rId2"/>
              </a:rPr>
              <a:t>http://www.ptac.cz/data/Postup_tvorby_lekce.pdf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Důkazy o učení jinak: aplikace Co umím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propojuje formální a neformální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obsahuje portfolio důkazů o tom, co se dítěti podařilo zvládnout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rozvíjí silné stránky jedince a podporuje jeho zdravé sebevědomí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důkazy jsou rozděleny do osmi oblastí: </a:t>
            </a:r>
            <a:r>
              <a:rPr lang="cs-CZ" sz="2000" dirty="0" smtClean="0"/>
              <a:t>1. komunikace, 2. svět kolem mě, 3. informační a komunikační technologie, 4. umění, 5. já a lidé kolem mě, 6. manuální zručnost, 7. příroda, 8. sport a zdraví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zahrnuje i metodickou příručku pro učitele a pro rodiče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u="sng" dirty="0" smtClean="0">
                <a:solidFill>
                  <a:srgbClr val="0563C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http://www.coumim.cz/uploads/Metodika_Co_umim_ucitel.pdf</a:t>
            </a:r>
            <a:endParaRPr lang="cs-CZ" u="sng" dirty="0" smtClean="0">
              <a:solidFill>
                <a:srgbClr val="0563C1"/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512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Times New Roman</vt:lpstr>
      <vt:lpstr>Wingdings</vt:lpstr>
      <vt:lpstr>Motiv Office</vt:lpstr>
      <vt:lpstr>Důkazy o učení žáků</vt:lpstr>
      <vt:lpstr>Co je to důkaz (evidence) o učení? </vt:lpstr>
      <vt:lpstr>Proč je dobré pracovat s důkazy?</vt:lpstr>
      <vt:lpstr>Kdy má smysl analyzovat důkazy?</vt:lpstr>
      <vt:lpstr>Jaká je vazba mezi cílem a zdrojem důkazů?</vt:lpstr>
      <vt:lpstr>Cvičení: cíl vyučovací hodiny – cíl slovy žáka – zdroj důkazů</vt:lpstr>
      <vt:lpstr>Jak pracovat s důkazy při přípravě na hodinu?</vt:lpstr>
      <vt:lpstr>Důkazy o učení jinak: aplikace Co umím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Důkazy o učení</dc:title>
  <dc:creator>Pravdova</dc:creator>
  <cp:lastModifiedBy>Pravdova</cp:lastModifiedBy>
  <cp:revision>15</cp:revision>
  <dcterms:created xsi:type="dcterms:W3CDTF">2017-04-23T16:12:20Z</dcterms:created>
  <dcterms:modified xsi:type="dcterms:W3CDTF">2017-04-23T18:11:57Z</dcterms:modified>
</cp:coreProperties>
</file>