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59" r:id="rId4"/>
    <p:sldId id="261" r:id="rId5"/>
    <p:sldId id="266" r:id="rId6"/>
    <p:sldId id="265" r:id="rId7"/>
    <p:sldId id="268" r:id="rId8"/>
    <p:sldId id="260" r:id="rId9"/>
    <p:sldId id="267" r:id="rId10"/>
    <p:sldId id="25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FFCCFF"/>
    <a:srgbClr val="CCFFFF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řední styl 4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70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2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35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49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56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83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8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940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01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83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40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8B42-5FAD-458B-B0F0-D3C44EA55F23}" type="datetimeFigureOut">
              <a:rPr lang="cs-CZ" smtClean="0"/>
              <a:t>13.12.2016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6308-81D3-48B4-91F5-F305EDBFFBE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1105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VYUČOVÁNÍ A UČENÍ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A/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 cíle výuky</a:t>
            </a:r>
          </a:p>
          <a:p>
            <a:r>
              <a:rPr lang="cs-CZ" sz="1400" dirty="0" smtClean="0"/>
              <a:t>b/ klíčové kompetence</a:t>
            </a:r>
          </a:p>
          <a:p>
            <a:r>
              <a:rPr lang="cs-CZ" sz="1400" dirty="0" smtClean="0"/>
              <a:t>c/ výukové strategie učitele</a:t>
            </a:r>
          </a:p>
          <a:p>
            <a:r>
              <a:rPr lang="cs-CZ" sz="1400" dirty="0" smtClean="0"/>
              <a:t>d/ učební strategie žáka</a:t>
            </a:r>
          </a:p>
          <a:p>
            <a:r>
              <a:rPr lang="cs-CZ" sz="1400" dirty="0" smtClean="0"/>
              <a:t>e/ kritéria hodnocení</a:t>
            </a:r>
          </a:p>
          <a:p>
            <a:r>
              <a:rPr lang="cs-CZ" sz="1400" dirty="0" smtClean="0"/>
              <a:t>f/ reflexe výuky</a:t>
            </a:r>
          </a:p>
          <a:p>
            <a:endParaRPr lang="cs-CZ" sz="1400" dirty="0"/>
          </a:p>
          <a:p>
            <a:endParaRPr lang="cs-CZ" sz="140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B/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sz="1400" dirty="0" smtClean="0"/>
              <a:t>a/průběh výuky</a:t>
            </a:r>
          </a:p>
          <a:p>
            <a:r>
              <a:rPr lang="cs-CZ" sz="1400" dirty="0" smtClean="0"/>
              <a:t>b/ učební styl učitele</a:t>
            </a:r>
          </a:p>
          <a:p>
            <a:r>
              <a:rPr lang="cs-CZ" sz="1400" dirty="0" smtClean="0"/>
              <a:t>c/ výukové metody</a:t>
            </a:r>
          </a:p>
          <a:p>
            <a:r>
              <a:rPr lang="cs-CZ" sz="1400" dirty="0"/>
              <a:t>d</a:t>
            </a:r>
            <a:r>
              <a:rPr lang="cs-CZ" sz="1400" dirty="0" smtClean="0"/>
              <a:t>/ formy vyučování</a:t>
            </a:r>
          </a:p>
          <a:p>
            <a:r>
              <a:rPr lang="cs-CZ" sz="1400" dirty="0" smtClean="0"/>
              <a:t>e/ individuální přístup k žákovi</a:t>
            </a:r>
          </a:p>
          <a:p>
            <a:r>
              <a:rPr lang="cs-CZ" sz="1400" dirty="0"/>
              <a:t>f</a:t>
            </a:r>
            <a:r>
              <a:rPr lang="cs-CZ" sz="1400" dirty="0" smtClean="0"/>
              <a:t>/příznivé </a:t>
            </a:r>
            <a:r>
              <a:rPr lang="cs-CZ" sz="1400" dirty="0" smtClean="0"/>
              <a:t>prostředí třídy</a:t>
            </a:r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40546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t"/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978380"/>
              </p:ext>
            </p:extLst>
          </p:nvPr>
        </p:nvGraphicFramePr>
        <p:xfrm>
          <a:off x="323528" y="1052736"/>
          <a:ext cx="8231387" cy="4693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{16D9F66E-5EB9-4882-86FB-DCBF35E3C3E4}</a:tableStyleId>
              </a:tblPr>
              <a:tblGrid>
                <a:gridCol w="2664296"/>
                <a:gridCol w="5567091"/>
              </a:tblGrid>
              <a:tr h="601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cap="all" dirty="0">
                          <a:effectLst/>
                        </a:rPr>
                        <a:t>jaké </a:t>
                      </a:r>
                      <a:r>
                        <a:rPr lang="cs-CZ" sz="2000" cap="all" dirty="0" smtClean="0">
                          <a:effectLst/>
                        </a:rPr>
                        <a:t>požadavky vyplývají na </a:t>
                      </a:r>
                      <a:r>
                        <a:rPr lang="cs-CZ" sz="2000" cap="all" dirty="0">
                          <a:effectLst/>
                        </a:rPr>
                        <a:t>učitele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559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 žák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Nové požadavky na žáka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</a:t>
                      </a:r>
                      <a:r>
                        <a:rPr lang="cs-CZ" sz="2000" dirty="0" smtClean="0">
                          <a:effectLst/>
                        </a:rPr>
                        <a:t>změnil </a:t>
                      </a:r>
                      <a:r>
                        <a:rPr lang="cs-CZ" sz="2000" dirty="0">
                          <a:effectLst/>
                        </a:rPr>
                        <a:t>vztah s rodiči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Jak se změnily vztahy s kolegy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V čem se změnila moje práce</a:t>
                      </a:r>
                      <a:endParaRPr lang="cs-CZ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6503" marR="9650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06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pPr algn="l"/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Literatura:</a:t>
            </a:r>
            <a:endParaRPr lang="cs-CZ" sz="2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093915"/>
          </a:xfrm>
        </p:spPr>
        <p:txBody>
          <a:bodyPr>
            <a:normAutofit/>
          </a:bodyPr>
          <a:lstStyle/>
          <a:p>
            <a:r>
              <a:rPr lang="cs-CZ" sz="1800" dirty="0"/>
              <a:t>Pasch, M. et al. (1998). </a:t>
            </a:r>
            <a:r>
              <a:rPr lang="cs-CZ" sz="1800" i="1" dirty="0"/>
              <a:t>Od vzdělávacího programu k vyučovací hodině.</a:t>
            </a:r>
            <a:r>
              <a:rPr lang="cs-CZ" sz="1800" dirty="0"/>
              <a:t> Praha: Portál.</a:t>
            </a:r>
          </a:p>
          <a:p>
            <a:r>
              <a:rPr lang="cs-CZ" sz="1800" dirty="0"/>
              <a:t>Janík, </a:t>
            </a:r>
            <a:r>
              <a:rPr lang="cs-CZ" sz="1800" dirty="0" err="1"/>
              <a:t>T.,Maňák</a:t>
            </a:r>
            <a:r>
              <a:rPr lang="cs-CZ" sz="1800" dirty="0"/>
              <a:t>, </a:t>
            </a:r>
            <a:r>
              <a:rPr lang="cs-CZ" sz="1800" dirty="0" err="1"/>
              <a:t>J.,Knecht</a:t>
            </a:r>
            <a:r>
              <a:rPr lang="cs-CZ" sz="1800" dirty="0"/>
              <a:t>, P. (2009). </a:t>
            </a:r>
            <a:r>
              <a:rPr lang="cs-CZ" sz="1800" i="1" dirty="0"/>
              <a:t>Cíle a obsahy školního vzdělávání a metodologie jejich utváření</a:t>
            </a:r>
            <a:r>
              <a:rPr lang="cs-CZ" sz="1800" dirty="0"/>
              <a:t>. Brno: </a:t>
            </a:r>
            <a:r>
              <a:rPr lang="cs-CZ" sz="1800" dirty="0" err="1"/>
              <a:t>Paido</a:t>
            </a:r>
            <a:r>
              <a:rPr lang="cs-CZ" sz="1800" dirty="0"/>
              <a:t>. </a:t>
            </a:r>
          </a:p>
          <a:p>
            <a:r>
              <a:rPr lang="cs-CZ" sz="1800" dirty="0"/>
              <a:t>Skalková, J. (2007).  </a:t>
            </a:r>
            <a:r>
              <a:rPr lang="cs-CZ" sz="1800" i="1" dirty="0"/>
              <a:t>Obecná didaktika</a:t>
            </a:r>
            <a:r>
              <a:rPr lang="cs-CZ" sz="1800" dirty="0"/>
              <a:t>. Praha: </a:t>
            </a:r>
            <a:r>
              <a:rPr lang="cs-CZ" sz="1800" dirty="0" err="1"/>
              <a:t>Grada</a:t>
            </a:r>
            <a:r>
              <a:rPr lang="cs-CZ" sz="1800" dirty="0"/>
              <a:t>.</a:t>
            </a:r>
          </a:p>
          <a:p>
            <a:endParaRPr 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193600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Příprava učitele na vyučování</a:t>
            </a:r>
            <a:br>
              <a:rPr lang="cs-CZ" sz="2800" b="1" dirty="0" smtClean="0"/>
            </a:br>
            <a:r>
              <a:rPr lang="cs-CZ" sz="2200" dirty="0" smtClean="0"/>
              <a:t>kompetence učitele</a:t>
            </a:r>
            <a:endParaRPr lang="cs-CZ" sz="2200" dirty="0"/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722729"/>
              </p:ext>
            </p:extLst>
          </p:nvPr>
        </p:nvGraphicFramePr>
        <p:xfrm>
          <a:off x="611560" y="1340768"/>
          <a:ext cx="8229600" cy="47548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32172"/>
                <a:gridCol w="1656060"/>
                <a:gridCol w="6141368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kern="1200" dirty="0" smtClean="0">
                          <a:effectLst/>
                        </a:rPr>
                        <a:t>Didaktické</a:t>
                      </a:r>
                      <a:endParaRPr lang="cs-CZ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sleduje vývoj a způsoby uplatňování oborů v praxi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oborové znalosti přetváří ve vzdělávací cíle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cs-CZ" sz="1800" kern="1200" dirty="0" smtClean="0">
                          <a:effectLst/>
                        </a:rPr>
                        <a:t>ke vzdělávacím cílům vybírá a strukturuje vzdělávací obsah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cs-CZ" sz="18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Metodické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 vybírá metody, postupy vzhledem ke zvoleným </a:t>
                      </a:r>
                      <a:r>
                        <a:rPr lang="cs-CZ" sz="1800" kern="1200" dirty="0" err="1" smtClean="0">
                          <a:effectLst/>
                        </a:rPr>
                        <a:t>vzděl</a:t>
                      </a:r>
                      <a:r>
                        <a:rPr lang="cs-CZ" sz="1800" kern="1200" dirty="0" smtClean="0">
                          <a:effectLst/>
                        </a:rPr>
                        <a:t>. cílům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- používá metody, které motivují k učení a přispívají k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cs-CZ" sz="1800" kern="1200" dirty="0" smtClean="0">
                          <a:effectLst/>
                        </a:rPr>
                        <a:t>  osobnostnímu rozvoji a aktivnímu zapojení žáka do výuky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kern="1200" dirty="0" smtClean="0">
                          <a:effectLst/>
                        </a:rPr>
                        <a:t>Diagnostické evaluační</a:t>
                      </a:r>
                      <a:endParaRPr lang="cs-CZ" sz="20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zjišťuje vzdělávací potřeby žáků, jejich individuální pokrok 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stanovuje kritéria, pravidla a způsoby hodnocení žáků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reflektuje úspěšnost vyučování a učení žáků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kern="1200" dirty="0" smtClean="0">
                          <a:effectLst/>
                        </a:rPr>
                        <a:t>Komunikační organizační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kern="1200" dirty="0" smtClean="0">
                          <a:effectLst/>
                        </a:rPr>
                        <a:t>- řídí a koordinuje činnosti skupin žáků i jednotlivců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formuluje jeho pravidla a vede žáky k jejich dodržování</a:t>
                      </a:r>
                    </a:p>
                    <a:p>
                      <a:r>
                        <a:rPr lang="cs-CZ" sz="1800" kern="1200" dirty="0" smtClean="0">
                          <a:effectLst/>
                        </a:rPr>
                        <a:t>- řeší konflikty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71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ál 4"/>
          <p:cNvSpPr/>
          <p:nvPr/>
        </p:nvSpPr>
        <p:spPr>
          <a:xfrm>
            <a:off x="899592" y="2816932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3310919" y="4149080"/>
            <a:ext cx="2592288" cy="914400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REALIZACE</a:t>
            </a:r>
            <a:endParaRPr lang="cs-CZ" dirty="0"/>
          </a:p>
        </p:txBody>
      </p:sp>
      <p:sp>
        <p:nvSpPr>
          <p:cNvPr id="7" name="Ovál 6"/>
          <p:cNvSpPr/>
          <p:nvPr/>
        </p:nvSpPr>
        <p:spPr>
          <a:xfrm>
            <a:off x="6060860" y="3040151"/>
            <a:ext cx="2592288" cy="914400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3275856" y="1125120"/>
            <a:ext cx="2592288" cy="9144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000" b="1" dirty="0" smtClean="0"/>
              <a:t>PLÁNOVÁNÍ VÝUKY</a:t>
            </a:r>
            <a:endParaRPr lang="cs-CZ" sz="2000" b="1" dirty="0"/>
          </a:p>
        </p:txBody>
      </p:sp>
      <p:cxnSp>
        <p:nvCxnSpPr>
          <p:cNvPr id="10" name="Přímá spojnice se šipkou 9"/>
          <p:cNvCxnSpPr>
            <a:endCxn id="7" idx="1"/>
          </p:cNvCxnSpPr>
          <p:nvPr/>
        </p:nvCxnSpPr>
        <p:spPr>
          <a:xfrm>
            <a:off x="4607063" y="2039520"/>
            <a:ext cx="1833429" cy="11345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4607063" y="2021187"/>
            <a:ext cx="0" cy="20379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8" idx="4"/>
            <a:endCxn id="5" idx="7"/>
          </p:cNvCxnSpPr>
          <p:nvPr/>
        </p:nvCxnSpPr>
        <p:spPr>
          <a:xfrm flipH="1">
            <a:off x="3112248" y="2039520"/>
            <a:ext cx="1459752" cy="9113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855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337282"/>
              </p:ext>
            </p:extLst>
          </p:nvPr>
        </p:nvGraphicFramePr>
        <p:xfrm>
          <a:off x="323528" y="955328"/>
          <a:ext cx="7991776" cy="50474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2675958"/>
                <a:gridCol w="4228543"/>
                <a:gridCol w="1087275"/>
              </a:tblGrid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TÉMA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CÍL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75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STRATEGIE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199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VYUČOVACÍ PROCES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</a:t>
                      </a:r>
                      <a:r>
                        <a:rPr lang="cs-CZ" sz="1800" dirty="0" smtClean="0">
                          <a:effectLst/>
                        </a:rPr>
                        <a:t>motivace</a:t>
                      </a:r>
                      <a:endParaRPr lang="cs-CZ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-seznámení s učivem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-upevňování </a:t>
                      </a:r>
                      <a:r>
                        <a:rPr lang="cs-CZ" sz="1800" dirty="0">
                          <a:effectLst/>
                        </a:rPr>
                        <a:t>učiva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opakování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r>
                        <a:rPr lang="cs-CZ" sz="1800" dirty="0" smtClean="0">
                          <a:effectLst/>
                        </a:rPr>
                        <a:t>-</a:t>
                      </a:r>
                      <a:r>
                        <a:rPr lang="cs-CZ" sz="1800" dirty="0">
                          <a:effectLst/>
                        </a:rPr>
                        <a:t>aplikace, </a:t>
                      </a:r>
                      <a:r>
                        <a:rPr lang="cs-CZ" sz="1800" dirty="0" smtClean="0">
                          <a:effectLst/>
                        </a:rPr>
                        <a:t>využití</a:t>
                      </a:r>
                      <a:endParaRPr lang="cs-CZ" sz="1800" dirty="0">
                        <a:effectLst/>
                      </a:endParaRPr>
                    </a:p>
                  </a:txBody>
                  <a:tcPr marL="58032" marR="58032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METODY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144923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KRITÉRIA PRO 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6136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ZKOUŠENÍ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HODNOCENÍ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  <a:tr h="7874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POZNÁMKY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-kázeň ve výuce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8032" marR="58032" marT="0" marB="0"/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23528" y="332656"/>
            <a:ext cx="2592288" cy="432048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33265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předmět, ročník, datum</a:t>
            </a:r>
            <a:endParaRPr lang="cs-CZ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8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Diagram 3"/>
          <p:cNvGrpSpPr>
            <a:grpSpLocks/>
          </p:cNvGrpSpPr>
          <p:nvPr/>
        </p:nvGrpSpPr>
        <p:grpSpPr bwMode="auto">
          <a:xfrm>
            <a:off x="2182072" y="350807"/>
            <a:ext cx="6048375" cy="5686341"/>
            <a:chOff x="1429" y="703"/>
            <a:chExt cx="2858" cy="2858"/>
          </a:xfrm>
        </p:grpSpPr>
        <p:sp>
          <p:nvSpPr>
            <p:cNvPr id="20" name="_s6148"/>
            <p:cNvSpPr>
              <a:spLocks noChangeArrowheads="1" noTextEdit="1"/>
            </p:cNvSpPr>
            <p:nvPr/>
          </p:nvSpPr>
          <p:spPr bwMode="auto">
            <a:xfrm>
              <a:off x="1500" y="1114"/>
              <a:ext cx="2036" cy="2036"/>
            </a:xfrm>
            <a:custGeom>
              <a:avLst/>
              <a:gdLst>
                <a:gd name="G0" fmla="+- 2700 0 0"/>
                <a:gd name="G1" fmla="+- 21600 0 2700"/>
                <a:gd name="G2" fmla="+- 21600 0 27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2700" y="10800"/>
                  </a:moveTo>
                  <a:cubicBezTo>
                    <a:pt x="2700" y="15274"/>
                    <a:pt x="6326" y="18900"/>
                    <a:pt x="10800" y="18900"/>
                  </a:cubicBezTo>
                  <a:cubicBezTo>
                    <a:pt x="15274" y="18900"/>
                    <a:pt x="18900" y="15274"/>
                    <a:pt x="18900" y="10800"/>
                  </a:cubicBezTo>
                  <a:cubicBezTo>
                    <a:pt x="18900" y="6326"/>
                    <a:pt x="15274" y="2700"/>
                    <a:pt x="10800" y="2700"/>
                  </a:cubicBezTo>
                  <a:cubicBezTo>
                    <a:pt x="6326" y="2700"/>
                    <a:pt x="2700" y="6326"/>
                    <a:pt x="2700" y="10800"/>
                  </a:cubicBezTo>
                  <a:close/>
                </a:path>
              </a:pathLst>
            </a:custGeom>
            <a:solidFill>
              <a:srgbClr val="FDFD6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1" name="_s6149"/>
            <p:cNvSpPr>
              <a:spLocks/>
            </p:cNvSpPr>
            <p:nvPr/>
          </p:nvSpPr>
          <p:spPr bwMode="auto">
            <a:xfrm>
              <a:off x="3809" y="1587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528"/>
                <a:gd name="adj5" fmla="val 201106"/>
                <a:gd name="adj6" fmla="val -9828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D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obohacování ostatními vlivy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uvnitř a vně životního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prostředí</a:t>
              </a:r>
            </a:p>
          </p:txBody>
        </p:sp>
        <p:sp>
          <p:nvSpPr>
            <p:cNvPr id="22" name="_s6150"/>
            <p:cNvSpPr>
              <a:spLocks noChangeArrowheads="1" noTextEdit="1"/>
            </p:cNvSpPr>
            <p:nvPr/>
          </p:nvSpPr>
          <p:spPr bwMode="auto">
            <a:xfrm>
              <a:off x="1755" y="1369"/>
              <a:ext cx="1527" cy="1527"/>
            </a:xfrm>
            <a:custGeom>
              <a:avLst/>
              <a:gdLst>
                <a:gd name="G0" fmla="+- 3600 0 0"/>
                <a:gd name="G1" fmla="+- 21600 0 3600"/>
                <a:gd name="G2" fmla="+- 21600 0 36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3600" y="10800"/>
                  </a:moveTo>
                  <a:cubicBezTo>
                    <a:pt x="3600" y="14776"/>
                    <a:pt x="6824" y="18000"/>
                    <a:pt x="10800" y="18000"/>
                  </a:cubicBezTo>
                  <a:cubicBezTo>
                    <a:pt x="14776" y="18000"/>
                    <a:pt x="18000" y="14776"/>
                    <a:pt x="18000" y="10800"/>
                  </a:cubicBezTo>
                  <a:cubicBezTo>
                    <a:pt x="18000" y="6824"/>
                    <a:pt x="14776" y="3600"/>
                    <a:pt x="10800" y="3600"/>
                  </a:cubicBezTo>
                  <a:cubicBezTo>
                    <a:pt x="6824" y="3600"/>
                    <a:pt x="3600" y="6824"/>
                    <a:pt x="3600" y="10800"/>
                  </a:cubicBezTo>
                  <a:close/>
                </a:path>
              </a:pathLst>
            </a:custGeom>
            <a:solidFill>
              <a:srgbClr val="AEF4A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3" name="_s6151"/>
            <p:cNvSpPr>
              <a:spLocks/>
            </p:cNvSpPr>
            <p:nvPr/>
          </p:nvSpPr>
          <p:spPr bwMode="auto">
            <a:xfrm>
              <a:off x="3809" y="1316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343"/>
                <a:gd name="adj5" fmla="val 301106"/>
                <a:gd name="adj6" fmla="val -16069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citlivost zdrojů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 objevování</a:t>
              </a: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životního prostředí</a:t>
              </a:r>
            </a:p>
          </p:txBody>
        </p:sp>
        <p:sp>
          <p:nvSpPr>
            <p:cNvPr id="24" name="_s6152"/>
            <p:cNvSpPr>
              <a:spLocks noChangeArrowheads="1" noTextEdit="1"/>
            </p:cNvSpPr>
            <p:nvPr/>
          </p:nvSpPr>
          <p:spPr bwMode="auto">
            <a:xfrm>
              <a:off x="2009" y="1623"/>
              <a:ext cx="1018" cy="101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EDB1EA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5" name="_s6153"/>
            <p:cNvSpPr>
              <a:spLocks/>
            </p:cNvSpPr>
            <p:nvPr/>
          </p:nvSpPr>
          <p:spPr bwMode="auto">
            <a:xfrm>
              <a:off x="3809" y="1045"/>
              <a:ext cx="407" cy="271"/>
            </a:xfrm>
            <a:prstGeom prst="callout2">
              <a:avLst>
                <a:gd name="adj1" fmla="val 22292"/>
                <a:gd name="adj2" fmla="val -8856"/>
                <a:gd name="adj3" fmla="val 22292"/>
                <a:gd name="adj4" fmla="val -17343"/>
                <a:gd name="adj5" fmla="val 401106"/>
                <a:gd name="adj6" fmla="val -2233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B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uvolnění a ovládnutí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osobních zdrojů</a:t>
              </a:r>
            </a:p>
          </p:txBody>
        </p:sp>
        <p:sp>
          <p:nvSpPr>
            <p:cNvPr id="26" name="_s6154"/>
            <p:cNvSpPr>
              <a:spLocks noChangeArrowheads="1" noTextEdit="1"/>
            </p:cNvSpPr>
            <p:nvPr/>
          </p:nvSpPr>
          <p:spPr bwMode="auto">
            <a:xfrm>
              <a:off x="2264" y="1878"/>
              <a:ext cx="509" cy="509"/>
            </a:xfrm>
            <a:prstGeom prst="ellipse">
              <a:avLst/>
            </a:prstGeom>
            <a:solidFill>
              <a:srgbClr val="A1E1F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27" name="_s6155"/>
            <p:cNvSpPr>
              <a:spLocks/>
            </p:cNvSpPr>
            <p:nvPr/>
          </p:nvSpPr>
          <p:spPr bwMode="auto">
            <a:xfrm>
              <a:off x="3809" y="774"/>
              <a:ext cx="407" cy="271"/>
            </a:xfrm>
            <a:prstGeom prst="callout2">
              <a:avLst>
                <a:gd name="adj1" fmla="val 22361"/>
                <a:gd name="adj2" fmla="val -8856"/>
                <a:gd name="adj3" fmla="val 22361"/>
                <a:gd name="adj4" fmla="val -17157"/>
                <a:gd name="adj5" fmla="val 501106"/>
                <a:gd name="adj6" fmla="val -31695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A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objevení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rPr>
                <a:t>vnitřních zdrojů</a:t>
              </a:r>
            </a:p>
          </p:txBody>
        </p:sp>
      </p:grpSp>
      <p:sp>
        <p:nvSpPr>
          <p:cNvPr id="3" name="Line 12"/>
          <p:cNvSpPr>
            <a:spLocks noChangeShapeType="1"/>
          </p:cNvSpPr>
          <p:nvPr/>
        </p:nvSpPr>
        <p:spPr bwMode="auto">
          <a:xfrm flipH="1">
            <a:off x="3059113" y="3644900"/>
            <a:ext cx="1152525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4859338" y="3644900"/>
            <a:ext cx="1009650" cy="1439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5" name="Line 15"/>
          <p:cNvSpPr>
            <a:spLocks noChangeShapeType="1"/>
          </p:cNvSpPr>
          <p:nvPr/>
        </p:nvSpPr>
        <p:spPr bwMode="auto">
          <a:xfrm flipH="1">
            <a:off x="2124075" y="3213100"/>
            <a:ext cx="18002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6" name="Line 16"/>
          <p:cNvSpPr>
            <a:spLocks noChangeShapeType="1"/>
          </p:cNvSpPr>
          <p:nvPr/>
        </p:nvSpPr>
        <p:spPr bwMode="auto">
          <a:xfrm>
            <a:off x="5076825" y="3213100"/>
            <a:ext cx="17272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V="1">
            <a:off x="4788025" y="735643"/>
            <a:ext cx="1328614" cy="19980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 flipH="1" flipV="1">
            <a:off x="4245768" y="706322"/>
            <a:ext cx="73025" cy="193058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 flipV="1">
            <a:off x="2627313" y="1557338"/>
            <a:ext cx="1439862" cy="136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 sz="2000" b="1"/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1538707" y="5315010"/>
            <a:ext cx="18501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1.pozornost</a:t>
            </a: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6116638" y="5515065"/>
            <a:ext cx="154882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   2. smysly</a:t>
            </a:r>
          </a:p>
        </p:txBody>
      </p:sp>
      <p:sp>
        <p:nvSpPr>
          <p:cNvPr id="12" name="Text Box 23"/>
          <p:cNvSpPr txBox="1">
            <a:spLocks noChangeArrowheads="1"/>
          </p:cNvSpPr>
          <p:nvPr/>
        </p:nvSpPr>
        <p:spPr bwMode="auto">
          <a:xfrm>
            <a:off x="6856413" y="3690938"/>
            <a:ext cx="23358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/>
              <a:t>3. obrazotvornost</a:t>
            </a:r>
          </a:p>
        </p:txBody>
      </p:sp>
      <p:sp>
        <p:nvSpPr>
          <p:cNvPr id="13" name="Text Box 24"/>
          <p:cNvSpPr txBox="1">
            <a:spLocks noChangeArrowheads="1"/>
          </p:cNvSpPr>
          <p:nvPr/>
        </p:nvSpPr>
        <p:spPr bwMode="auto">
          <a:xfrm>
            <a:off x="6000760" y="350808"/>
            <a:ext cx="16065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4. fyzické já</a:t>
            </a:r>
          </a:p>
        </p:txBody>
      </p:sp>
      <p:sp>
        <p:nvSpPr>
          <p:cNvPr id="14" name="Text Box 25"/>
          <p:cNvSpPr txBox="1">
            <a:spLocks noChangeArrowheads="1"/>
          </p:cNvSpPr>
          <p:nvPr/>
        </p:nvSpPr>
        <p:spPr bwMode="auto">
          <a:xfrm>
            <a:off x="4026856" y="350807"/>
            <a:ext cx="104996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5. řeč</a:t>
            </a:r>
          </a:p>
        </p:txBody>
      </p:sp>
      <p:sp>
        <p:nvSpPr>
          <p:cNvPr id="15" name="Text Box 26"/>
          <p:cNvSpPr txBox="1">
            <a:spLocks noChangeArrowheads="1"/>
          </p:cNvSpPr>
          <p:nvPr/>
        </p:nvSpPr>
        <p:spPr bwMode="auto">
          <a:xfrm>
            <a:off x="1214852" y="1082705"/>
            <a:ext cx="90922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6. city</a:t>
            </a:r>
          </a:p>
        </p:txBody>
      </p:sp>
      <p:sp>
        <p:nvSpPr>
          <p:cNvPr id="16" name="Text Box 27"/>
          <p:cNvSpPr txBox="1">
            <a:spLocks noChangeArrowheads="1"/>
          </p:cNvSpPr>
          <p:nvPr/>
        </p:nvSpPr>
        <p:spPr bwMode="auto">
          <a:xfrm>
            <a:off x="395536" y="3321050"/>
            <a:ext cx="136447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2000" b="1" dirty="0"/>
              <a:t>7. intelekt</a:t>
            </a:r>
          </a:p>
        </p:txBody>
      </p:sp>
      <p:sp>
        <p:nvSpPr>
          <p:cNvPr id="28" name="Ovál 27"/>
          <p:cNvSpPr/>
          <p:nvPr/>
        </p:nvSpPr>
        <p:spPr>
          <a:xfrm>
            <a:off x="242562" y="156326"/>
            <a:ext cx="3104681" cy="824402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  <a:p>
            <a:pPr algn="ctr"/>
            <a:r>
              <a:rPr lang="cs-CZ" dirty="0"/>
              <a:t>p</a:t>
            </a:r>
            <a:r>
              <a:rPr lang="cs-CZ" dirty="0" smtClean="0"/>
              <a:t>oznání žákovy osobnosti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50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val 7"/>
          <p:cNvSpPr>
            <a:spLocks noChangeArrowheads="1"/>
          </p:cNvSpPr>
          <p:nvPr/>
        </p:nvSpPr>
        <p:spPr bwMode="auto">
          <a:xfrm>
            <a:off x="1619250" y="620713"/>
            <a:ext cx="5256213" cy="5184775"/>
          </a:xfrm>
          <a:prstGeom prst="ellipse">
            <a:avLst/>
          </a:prstGeom>
          <a:solidFill>
            <a:srgbClr val="F16FB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5" name="Oval 8"/>
          <p:cNvSpPr>
            <a:spLocks noChangeArrowheads="1"/>
          </p:cNvSpPr>
          <p:nvPr/>
        </p:nvSpPr>
        <p:spPr bwMode="auto">
          <a:xfrm>
            <a:off x="4356100" y="2781300"/>
            <a:ext cx="914400" cy="914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6" name="Oval 9"/>
          <p:cNvSpPr>
            <a:spLocks noChangeArrowheads="1"/>
          </p:cNvSpPr>
          <p:nvPr/>
        </p:nvSpPr>
        <p:spPr bwMode="auto">
          <a:xfrm>
            <a:off x="2339975" y="1341438"/>
            <a:ext cx="3816350" cy="3744912"/>
          </a:xfrm>
          <a:prstGeom prst="ellipse">
            <a:avLst/>
          </a:prstGeom>
          <a:solidFill>
            <a:srgbClr val="7872F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sz="1000"/>
          </a:p>
        </p:txBody>
      </p:sp>
      <p:sp>
        <p:nvSpPr>
          <p:cNvPr id="3077" name="Oval 10"/>
          <p:cNvSpPr>
            <a:spLocks noChangeArrowheads="1"/>
          </p:cNvSpPr>
          <p:nvPr/>
        </p:nvSpPr>
        <p:spPr bwMode="auto">
          <a:xfrm>
            <a:off x="2916238" y="1989138"/>
            <a:ext cx="2665412" cy="2519362"/>
          </a:xfrm>
          <a:prstGeom prst="ellipse">
            <a:avLst/>
          </a:prstGeom>
          <a:solidFill>
            <a:srgbClr val="E9E937"/>
          </a:solidFill>
          <a:ln w="9525">
            <a:solidFill>
              <a:srgbClr val="F2F71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8" name="Oval 11"/>
          <p:cNvSpPr>
            <a:spLocks noChangeArrowheads="1"/>
          </p:cNvSpPr>
          <p:nvPr/>
        </p:nvSpPr>
        <p:spPr bwMode="auto">
          <a:xfrm>
            <a:off x="3779838" y="2708275"/>
            <a:ext cx="914400" cy="914400"/>
          </a:xfrm>
          <a:prstGeom prst="ellipse">
            <a:avLst/>
          </a:prstGeom>
          <a:solidFill>
            <a:srgbClr val="DCFBA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079" name="Line 12"/>
          <p:cNvSpPr>
            <a:spLocks noChangeShapeType="1"/>
          </p:cNvSpPr>
          <p:nvPr/>
        </p:nvSpPr>
        <p:spPr bwMode="auto">
          <a:xfrm>
            <a:off x="4356100" y="3213100"/>
            <a:ext cx="273685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0" name="Text Box 13"/>
          <p:cNvSpPr txBox="1">
            <a:spLocks noChangeArrowheads="1"/>
          </p:cNvSpPr>
          <p:nvPr/>
        </p:nvSpPr>
        <p:spPr bwMode="auto">
          <a:xfrm>
            <a:off x="7451725" y="5708650"/>
            <a:ext cx="15081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KOGNITIVNÍ STYL</a:t>
            </a:r>
          </a:p>
        </p:txBody>
      </p:sp>
      <p:sp>
        <p:nvSpPr>
          <p:cNvPr id="3081" name="Line 14"/>
          <p:cNvSpPr>
            <a:spLocks noChangeShapeType="1"/>
          </p:cNvSpPr>
          <p:nvPr/>
        </p:nvSpPr>
        <p:spPr bwMode="auto">
          <a:xfrm>
            <a:off x="5148263" y="3213100"/>
            <a:ext cx="2160587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2" name="Text Box 15"/>
          <p:cNvSpPr txBox="1">
            <a:spLocks noChangeArrowheads="1"/>
          </p:cNvSpPr>
          <p:nvPr/>
        </p:nvSpPr>
        <p:spPr bwMode="auto">
          <a:xfrm>
            <a:off x="7524750" y="4149725"/>
            <a:ext cx="1439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STYL UČENÍ</a:t>
            </a:r>
          </a:p>
        </p:txBody>
      </p:sp>
      <p:sp>
        <p:nvSpPr>
          <p:cNvPr id="3083" name="Line 16"/>
          <p:cNvSpPr>
            <a:spLocks noChangeShapeType="1"/>
          </p:cNvSpPr>
          <p:nvPr/>
        </p:nvSpPr>
        <p:spPr bwMode="auto">
          <a:xfrm>
            <a:off x="5795963" y="2781300"/>
            <a:ext cx="1655762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4" name="Text Box 17"/>
          <p:cNvSpPr txBox="1">
            <a:spLocks noChangeArrowheads="1"/>
          </p:cNvSpPr>
          <p:nvPr/>
        </p:nvSpPr>
        <p:spPr bwMode="auto">
          <a:xfrm>
            <a:off x="7451725" y="2682875"/>
            <a:ext cx="1455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STRATEGIE UČENÍ</a:t>
            </a:r>
          </a:p>
        </p:txBody>
      </p:sp>
      <p:sp>
        <p:nvSpPr>
          <p:cNvPr id="3085" name="Line 18"/>
          <p:cNvSpPr>
            <a:spLocks noChangeShapeType="1"/>
          </p:cNvSpPr>
          <p:nvPr/>
        </p:nvSpPr>
        <p:spPr bwMode="auto">
          <a:xfrm flipV="1">
            <a:off x="6011863" y="1557338"/>
            <a:ext cx="1008062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086" name="Text Box 19"/>
          <p:cNvSpPr txBox="1">
            <a:spLocks noChangeArrowheads="1"/>
          </p:cNvSpPr>
          <p:nvPr/>
        </p:nvSpPr>
        <p:spPr bwMode="auto">
          <a:xfrm>
            <a:off x="7288213" y="1362075"/>
            <a:ext cx="14779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/>
              <a:t>METODY </a:t>
            </a:r>
          </a:p>
          <a:p>
            <a:pPr eaLnBrk="1" hangingPunct="1"/>
            <a:r>
              <a:rPr lang="cs-CZ" sz="1200" b="1"/>
              <a:t>TECHNIKY UČENÍ</a:t>
            </a:r>
          </a:p>
        </p:txBody>
      </p:sp>
      <p:sp>
        <p:nvSpPr>
          <p:cNvPr id="3087" name="Text Box 20"/>
          <p:cNvSpPr txBox="1">
            <a:spLocks noChangeArrowheads="1"/>
          </p:cNvSpPr>
          <p:nvPr/>
        </p:nvSpPr>
        <p:spPr bwMode="auto">
          <a:xfrm>
            <a:off x="735013" y="280988"/>
            <a:ext cx="65801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s-CZ" sz="1200" b="1" dirty="0"/>
              <a:t>VZTAH NAŠEHO VROZENÉHO ZPŮSOBU POZNÁVÁNÍ /KOGNITIVNÍHO STYLU/ K UČENÍ</a:t>
            </a:r>
          </a:p>
        </p:txBody>
      </p:sp>
      <p:sp>
        <p:nvSpPr>
          <p:cNvPr id="16" name="Ovál 15"/>
          <p:cNvSpPr/>
          <p:nvPr/>
        </p:nvSpPr>
        <p:spPr>
          <a:xfrm>
            <a:off x="242562" y="764704"/>
            <a:ext cx="2097413" cy="576734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121917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979712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zapamatovat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004048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aplikovat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491880" y="5085184"/>
            <a:ext cx="1512168" cy="1562472"/>
          </a:xfrm>
          <a:prstGeom prst="rect">
            <a:avLst/>
          </a:prstGeom>
          <a:solidFill>
            <a:srgbClr val="1CEB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porozumět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3484527" y="373081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tvořit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84527" y="1935553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hodnotit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3491880" y="3522712"/>
            <a:ext cx="1512168" cy="15624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analyzovat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11560" y="373081"/>
            <a:ext cx="2509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/>
              <a:t>Bloomova</a:t>
            </a:r>
            <a:r>
              <a:rPr lang="cs-CZ" sz="2000" b="1" dirty="0" smtClean="0"/>
              <a:t> taxonomie </a:t>
            </a:r>
          </a:p>
          <a:p>
            <a:r>
              <a:rPr lang="cs-CZ" sz="2000" b="1" dirty="0"/>
              <a:t>k</a:t>
            </a:r>
            <a:r>
              <a:rPr lang="cs-CZ" sz="2000" b="1" dirty="0" smtClean="0"/>
              <a:t>ognitivních cílů</a:t>
            </a:r>
            <a:endParaRPr lang="cs-CZ" sz="2000" b="1" dirty="0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1722826" y="6741368"/>
            <a:ext cx="558547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652120" y="476672"/>
            <a:ext cx="0" cy="43924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6372199" y="246636"/>
            <a:ext cx="2232249" cy="480388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REALIZACE</a:t>
            </a:r>
          </a:p>
        </p:txBody>
      </p:sp>
    </p:spTree>
    <p:extLst>
      <p:ext uri="{BB962C8B-B14F-4D97-AF65-F5344CB8AC3E}">
        <p14:creationId xmlns:p14="http://schemas.microsoft.com/office/powerpoint/2010/main" val="390246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539552" y="215595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9" name="Ovál 8"/>
          <p:cNvSpPr/>
          <p:nvPr/>
        </p:nvSpPr>
        <p:spPr>
          <a:xfrm>
            <a:off x="2552789" y="3354092"/>
            <a:ext cx="1113284" cy="4140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MĚSTO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3900176" y="3389096"/>
            <a:ext cx="1224136" cy="22977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000" b="1" dirty="0" smtClean="0">
                <a:solidFill>
                  <a:schemeClr val="tx1"/>
                </a:solidFill>
              </a:rPr>
              <a:t>DOPRAVA</a:t>
            </a:r>
            <a:endParaRPr lang="cs-CZ" sz="1000" b="1" dirty="0">
              <a:solidFill>
                <a:schemeClr val="tx1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97133" y="3361832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1427698" y="3687303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67744" y="4121078"/>
            <a:ext cx="1008112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793448" y="4062498"/>
            <a:ext cx="1198416" cy="25202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00" b="1" dirty="0" smtClean="0">
                <a:solidFill>
                  <a:schemeClr val="tx1"/>
                </a:solidFill>
              </a:rPr>
              <a:t>UBYTOVÁNÍ</a:t>
            </a:r>
            <a:endParaRPr lang="cs-CZ" sz="900" b="1" dirty="0">
              <a:solidFill>
                <a:schemeClr val="tx1"/>
              </a:solidFill>
            </a:endParaRPr>
          </a:p>
        </p:txBody>
      </p:sp>
      <p:cxnSp>
        <p:nvCxnSpPr>
          <p:cNvPr id="15" name="Přímá spojnice se šipkou 14"/>
          <p:cNvCxnSpPr/>
          <p:nvPr/>
        </p:nvCxnSpPr>
        <p:spPr>
          <a:xfrm flipV="1">
            <a:off x="3619236" y="3493985"/>
            <a:ext cx="312488" cy="671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stCxn id="9" idx="5"/>
            <a:endCxn id="14" idx="1"/>
          </p:cNvCxnSpPr>
          <p:nvPr/>
        </p:nvCxnSpPr>
        <p:spPr>
          <a:xfrm>
            <a:off x="3503036" y="3707502"/>
            <a:ext cx="465916" cy="3919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039917" y="3848566"/>
            <a:ext cx="0" cy="284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>
            <a:stCxn id="9" idx="3"/>
            <a:endCxn id="12" idx="6"/>
          </p:cNvCxnSpPr>
          <p:nvPr/>
        </p:nvCxnSpPr>
        <p:spPr>
          <a:xfrm flipH="1">
            <a:off x="2435810" y="3707502"/>
            <a:ext cx="280016" cy="1058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stCxn id="9" idx="2"/>
            <a:endCxn id="11" idx="6"/>
          </p:cNvCxnSpPr>
          <p:nvPr/>
        </p:nvCxnSpPr>
        <p:spPr>
          <a:xfrm flipH="1" flipV="1">
            <a:off x="2405245" y="3487846"/>
            <a:ext cx="147544" cy="732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ál 19"/>
          <p:cNvSpPr/>
          <p:nvPr/>
        </p:nvSpPr>
        <p:spPr>
          <a:xfrm>
            <a:off x="5410944" y="3569439"/>
            <a:ext cx="102845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vlaková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1" name="Ovál 20"/>
          <p:cNvSpPr/>
          <p:nvPr/>
        </p:nvSpPr>
        <p:spPr>
          <a:xfrm>
            <a:off x="5410944" y="3876711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vál 21"/>
          <p:cNvSpPr/>
          <p:nvPr/>
        </p:nvSpPr>
        <p:spPr>
          <a:xfrm>
            <a:off x="5288935" y="3089163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3" name="Ovál 22"/>
          <p:cNvSpPr/>
          <p:nvPr/>
        </p:nvSpPr>
        <p:spPr>
          <a:xfrm>
            <a:off x="6521848" y="4132721"/>
            <a:ext cx="1506536" cy="228742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státní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4" name="Ovál 23"/>
          <p:cNvSpPr/>
          <p:nvPr/>
        </p:nvSpPr>
        <p:spPr>
          <a:xfrm>
            <a:off x="6144703" y="3320834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osobní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25" name="Ovál 24"/>
          <p:cNvSpPr/>
          <p:nvPr/>
        </p:nvSpPr>
        <p:spPr>
          <a:xfrm>
            <a:off x="5210606" y="4286479"/>
            <a:ext cx="914400" cy="299933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nice se šipkou 25"/>
          <p:cNvCxnSpPr>
            <a:stCxn id="10" idx="6"/>
            <a:endCxn id="20" idx="2"/>
          </p:cNvCxnSpPr>
          <p:nvPr/>
        </p:nvCxnSpPr>
        <p:spPr>
          <a:xfrm>
            <a:off x="5124312" y="3503981"/>
            <a:ext cx="286632" cy="215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10" idx="7"/>
            <a:endCxn id="22" idx="2"/>
          </p:cNvCxnSpPr>
          <p:nvPr/>
        </p:nvCxnSpPr>
        <p:spPr>
          <a:xfrm flipV="1">
            <a:off x="4945041" y="3239130"/>
            <a:ext cx="343894" cy="1836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stCxn id="14" idx="6"/>
          </p:cNvCxnSpPr>
          <p:nvPr/>
        </p:nvCxnSpPr>
        <p:spPr>
          <a:xfrm>
            <a:off x="4991864" y="4188512"/>
            <a:ext cx="557860" cy="140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0" idx="6"/>
          </p:cNvCxnSpPr>
          <p:nvPr/>
        </p:nvCxnSpPr>
        <p:spPr>
          <a:xfrm>
            <a:off x="5124312" y="3503981"/>
            <a:ext cx="1086989" cy="235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20" idx="5"/>
          </p:cNvCxnSpPr>
          <p:nvPr/>
        </p:nvCxnSpPr>
        <p:spPr>
          <a:xfrm>
            <a:off x="6288781" y="3825448"/>
            <a:ext cx="399120" cy="1588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>
            <a:stCxn id="20" idx="5"/>
            <a:endCxn id="23" idx="1"/>
          </p:cNvCxnSpPr>
          <p:nvPr/>
        </p:nvCxnSpPr>
        <p:spPr>
          <a:xfrm>
            <a:off x="6288781" y="3825448"/>
            <a:ext cx="453694" cy="3407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ál 32"/>
          <p:cNvSpPr/>
          <p:nvPr/>
        </p:nvSpPr>
        <p:spPr>
          <a:xfrm>
            <a:off x="6898102" y="3532415"/>
            <a:ext cx="1202290" cy="235723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lokální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34" name="Ovál 33"/>
          <p:cNvSpPr/>
          <p:nvPr/>
        </p:nvSpPr>
        <p:spPr>
          <a:xfrm>
            <a:off x="5410943" y="4775957"/>
            <a:ext cx="1210815" cy="227645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/>
          <p:cNvSpPr/>
          <p:nvPr/>
        </p:nvSpPr>
        <p:spPr>
          <a:xfrm>
            <a:off x="6621758" y="3825449"/>
            <a:ext cx="1406626" cy="20122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mezinárodní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4602713" y="4329335"/>
            <a:ext cx="607893" cy="214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899592" y="4485943"/>
            <a:ext cx="1098839" cy="176698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1931754" y="4523201"/>
            <a:ext cx="907904" cy="139440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vál 38"/>
          <p:cNvSpPr/>
          <p:nvPr/>
        </p:nvSpPr>
        <p:spPr>
          <a:xfrm>
            <a:off x="1770572" y="4790628"/>
            <a:ext cx="1269345" cy="212974"/>
          </a:xfrm>
          <a:prstGeom prst="ellipse">
            <a:avLst/>
          </a:prstGeom>
          <a:solidFill>
            <a:srgbClr val="FF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06474" y="4203321"/>
            <a:ext cx="1008112" cy="252028"/>
          </a:xfrm>
          <a:prstGeom prst="ellipse">
            <a:avLst/>
          </a:prstGeom>
          <a:solidFill>
            <a:srgbClr val="A9EDB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se šipkou 42"/>
          <p:cNvCxnSpPr>
            <a:stCxn id="12" idx="4"/>
          </p:cNvCxnSpPr>
          <p:nvPr/>
        </p:nvCxnSpPr>
        <p:spPr>
          <a:xfrm>
            <a:off x="1931754" y="3939331"/>
            <a:ext cx="0" cy="281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ál 43"/>
          <p:cNvSpPr/>
          <p:nvPr/>
        </p:nvSpPr>
        <p:spPr>
          <a:xfrm>
            <a:off x="3738867" y="202584"/>
            <a:ext cx="1550068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POJEM</a:t>
            </a:r>
            <a:endParaRPr lang="cs-CZ" dirty="0"/>
          </a:p>
        </p:txBody>
      </p:sp>
      <p:sp>
        <p:nvSpPr>
          <p:cNvPr id="45" name="Ovál 44"/>
          <p:cNvSpPr/>
          <p:nvPr/>
        </p:nvSpPr>
        <p:spPr>
          <a:xfrm>
            <a:off x="2771800" y="2526781"/>
            <a:ext cx="3096344" cy="538297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POJMOVÁ MAPA</a:t>
            </a:r>
            <a:endParaRPr lang="cs-CZ" dirty="0"/>
          </a:p>
        </p:txBody>
      </p:sp>
      <p:sp>
        <p:nvSpPr>
          <p:cNvPr id="46" name="Ovál 45"/>
          <p:cNvSpPr/>
          <p:nvPr/>
        </p:nvSpPr>
        <p:spPr>
          <a:xfrm>
            <a:off x="5086716" y="861855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ategorie věcí, myšlenek</a:t>
            </a:r>
            <a:endParaRPr lang="cs-CZ" sz="1600" dirty="0"/>
          </a:p>
        </p:txBody>
      </p:sp>
      <p:sp>
        <p:nvSpPr>
          <p:cNvPr id="47" name="Ovál 46"/>
          <p:cNvSpPr/>
          <p:nvPr/>
        </p:nvSpPr>
        <p:spPr>
          <a:xfrm>
            <a:off x="2573127" y="1400152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 smtClean="0"/>
              <a:t>společné podstatné vlastnosti</a:t>
            </a:r>
            <a:endParaRPr lang="cs-CZ" sz="1600" dirty="0"/>
          </a:p>
        </p:txBody>
      </p:sp>
      <p:sp>
        <p:nvSpPr>
          <p:cNvPr id="48" name="Ovál 47"/>
          <p:cNvSpPr/>
          <p:nvPr/>
        </p:nvSpPr>
        <p:spPr>
          <a:xfrm>
            <a:off x="89804" y="754397"/>
            <a:ext cx="3622771" cy="538297"/>
          </a:xfrm>
          <a:prstGeom prst="ellipse">
            <a:avLst/>
          </a:prstGeom>
          <a:solidFill>
            <a:srgbClr val="FFCC66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k</a:t>
            </a:r>
            <a:r>
              <a:rPr lang="cs-CZ" sz="1600" dirty="0" smtClean="0"/>
              <a:t>onkrétní</a:t>
            </a:r>
          </a:p>
          <a:p>
            <a:pPr algn="ctr"/>
            <a:r>
              <a:rPr lang="cs-CZ" sz="1600" dirty="0" smtClean="0"/>
              <a:t>abstraktní</a:t>
            </a:r>
            <a:endParaRPr lang="cs-CZ" sz="1600" dirty="0"/>
          </a:p>
        </p:txBody>
      </p:sp>
      <p:cxnSp>
        <p:nvCxnSpPr>
          <p:cNvPr id="53" name="Přímá spojnice se šipkou 52"/>
          <p:cNvCxnSpPr/>
          <p:nvPr/>
        </p:nvCxnSpPr>
        <p:spPr>
          <a:xfrm>
            <a:off x="5210606" y="647736"/>
            <a:ext cx="537370" cy="186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>
            <a:off x="4392656" y="768710"/>
            <a:ext cx="0" cy="523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>
            <a:off x="3131840" y="636500"/>
            <a:ext cx="418668" cy="132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ál 58"/>
          <p:cNvSpPr/>
          <p:nvPr/>
        </p:nvSpPr>
        <p:spPr>
          <a:xfrm>
            <a:off x="2613649" y="5981638"/>
            <a:ext cx="3622771" cy="538297"/>
          </a:xfrm>
          <a:prstGeom prst="ellipse">
            <a:avLst/>
          </a:prstGeom>
          <a:solidFill>
            <a:srgbClr val="CC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dirty="0"/>
              <a:t>m</a:t>
            </a:r>
            <a:r>
              <a:rPr lang="cs-CZ" sz="1600" dirty="0" smtClean="0"/>
              <a:t>yšlenkový proces</a:t>
            </a:r>
            <a:endParaRPr lang="cs-CZ" sz="1600" dirty="0"/>
          </a:p>
        </p:txBody>
      </p:sp>
      <p:cxnSp>
        <p:nvCxnSpPr>
          <p:cNvPr id="61" name="Přímá spojnice se šipkou 60"/>
          <p:cNvCxnSpPr>
            <a:stCxn id="45" idx="4"/>
          </p:cNvCxnSpPr>
          <p:nvPr/>
        </p:nvCxnSpPr>
        <p:spPr>
          <a:xfrm>
            <a:off x="4319972" y="3065078"/>
            <a:ext cx="72684" cy="3063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Přímá spojnice se šipkou 72"/>
          <p:cNvCxnSpPr>
            <a:endCxn id="34" idx="0"/>
          </p:cNvCxnSpPr>
          <p:nvPr/>
        </p:nvCxnSpPr>
        <p:spPr>
          <a:xfrm>
            <a:off x="5548602" y="4549323"/>
            <a:ext cx="467749" cy="2266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>
            <a:stCxn id="40" idx="5"/>
            <a:endCxn id="39" idx="1"/>
          </p:cNvCxnSpPr>
          <p:nvPr/>
        </p:nvCxnSpPr>
        <p:spPr>
          <a:xfrm>
            <a:off x="1866951" y="4418440"/>
            <a:ext cx="89512" cy="403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Přímá spojnice se šipkou 95"/>
          <p:cNvCxnSpPr>
            <a:stCxn id="20" idx="5"/>
            <a:endCxn id="33" idx="2"/>
          </p:cNvCxnSpPr>
          <p:nvPr/>
        </p:nvCxnSpPr>
        <p:spPr>
          <a:xfrm flipV="1">
            <a:off x="6288781" y="3650277"/>
            <a:ext cx="609321" cy="175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ál 116"/>
          <p:cNvSpPr/>
          <p:nvPr/>
        </p:nvSpPr>
        <p:spPr>
          <a:xfrm>
            <a:off x="7876511" y="3762050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8" name="Ovál 117"/>
          <p:cNvSpPr/>
          <p:nvPr/>
        </p:nvSpPr>
        <p:spPr>
          <a:xfrm>
            <a:off x="8252792" y="3859901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9" name="Ovál 118"/>
          <p:cNvSpPr/>
          <p:nvPr/>
        </p:nvSpPr>
        <p:spPr>
          <a:xfrm>
            <a:off x="7795592" y="3957808"/>
            <a:ext cx="457200" cy="169209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6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211960" y="476672"/>
            <a:ext cx="1847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200" b="1" dirty="0"/>
          </a:p>
        </p:txBody>
      </p:sp>
      <p:sp>
        <p:nvSpPr>
          <p:cNvPr id="4" name="Ovál 3"/>
          <p:cNvSpPr/>
          <p:nvPr/>
        </p:nvSpPr>
        <p:spPr>
          <a:xfrm>
            <a:off x="1297485" y="1791709"/>
            <a:ext cx="1816026" cy="415304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dosažení cíle</a:t>
            </a:r>
          </a:p>
        </p:txBody>
      </p:sp>
      <p:sp>
        <p:nvSpPr>
          <p:cNvPr id="5" name="Ovál 4"/>
          <p:cNvSpPr/>
          <p:nvPr/>
        </p:nvSpPr>
        <p:spPr>
          <a:xfrm>
            <a:off x="5775785" y="1791709"/>
            <a:ext cx="2033073" cy="405037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procesu učení</a:t>
            </a:r>
            <a:endParaRPr lang="cs-CZ" sz="1200" b="1" dirty="0"/>
          </a:p>
        </p:txBody>
      </p:sp>
      <p:sp>
        <p:nvSpPr>
          <p:cNvPr id="6" name="Ovál 5"/>
          <p:cNvSpPr/>
          <p:nvPr/>
        </p:nvSpPr>
        <p:spPr>
          <a:xfrm>
            <a:off x="1534864" y="2589935"/>
            <a:ext cx="1387318" cy="333228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vědomosti</a:t>
            </a:r>
            <a:endParaRPr lang="cs-CZ" sz="1200" b="1" dirty="0"/>
          </a:p>
        </p:txBody>
      </p:sp>
      <p:sp>
        <p:nvSpPr>
          <p:cNvPr id="8" name="Ovál 7"/>
          <p:cNvSpPr/>
          <p:nvPr/>
        </p:nvSpPr>
        <p:spPr>
          <a:xfrm>
            <a:off x="1527053" y="3031284"/>
            <a:ext cx="1433490" cy="338473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dovednosti</a:t>
            </a:r>
            <a:endParaRPr lang="cs-CZ" sz="1200" b="1" dirty="0"/>
          </a:p>
        </p:txBody>
      </p:sp>
      <p:sp>
        <p:nvSpPr>
          <p:cNvPr id="9" name="Ovál 8"/>
          <p:cNvSpPr/>
          <p:nvPr/>
        </p:nvSpPr>
        <p:spPr>
          <a:xfrm>
            <a:off x="1564514" y="3515784"/>
            <a:ext cx="1368152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postoje</a:t>
            </a:r>
            <a:endParaRPr lang="cs-CZ" sz="1200" b="1" dirty="0"/>
          </a:p>
        </p:txBody>
      </p:sp>
      <p:sp>
        <p:nvSpPr>
          <p:cNvPr id="10" name="Ovál 9"/>
          <p:cNvSpPr/>
          <p:nvPr/>
        </p:nvSpPr>
        <p:spPr>
          <a:xfrm>
            <a:off x="1573832" y="3981438"/>
            <a:ext cx="1329821" cy="266465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hodnoty</a:t>
            </a:r>
            <a:endParaRPr lang="cs-CZ" sz="1200" b="1" dirty="0"/>
          </a:p>
        </p:txBody>
      </p:sp>
      <p:sp>
        <p:nvSpPr>
          <p:cNvPr id="11" name="Ovál 10"/>
          <p:cNvSpPr/>
          <p:nvPr/>
        </p:nvSpPr>
        <p:spPr>
          <a:xfrm>
            <a:off x="6178059" y="2649106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motivace</a:t>
            </a:r>
            <a:endParaRPr lang="cs-CZ" sz="1200" b="1" dirty="0"/>
          </a:p>
        </p:txBody>
      </p:sp>
      <p:sp>
        <p:nvSpPr>
          <p:cNvPr id="12" name="Ovál 11"/>
          <p:cNvSpPr/>
          <p:nvPr/>
        </p:nvSpPr>
        <p:spPr>
          <a:xfrm>
            <a:off x="6211316" y="3015530"/>
            <a:ext cx="1327900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expozice</a:t>
            </a:r>
            <a:endParaRPr lang="cs-CZ" sz="1200" b="1" dirty="0"/>
          </a:p>
        </p:txBody>
      </p:sp>
      <p:sp>
        <p:nvSpPr>
          <p:cNvPr id="13" name="Ovál 12"/>
          <p:cNvSpPr/>
          <p:nvPr/>
        </p:nvSpPr>
        <p:spPr>
          <a:xfrm>
            <a:off x="6211316" y="3649016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hodnocení</a:t>
            </a:r>
            <a:endParaRPr lang="cs-CZ" sz="1200" b="1" dirty="0"/>
          </a:p>
        </p:txBody>
      </p:sp>
      <p:sp>
        <p:nvSpPr>
          <p:cNvPr id="14" name="Ovál 13"/>
          <p:cNvSpPr/>
          <p:nvPr/>
        </p:nvSpPr>
        <p:spPr>
          <a:xfrm>
            <a:off x="6194906" y="3348193"/>
            <a:ext cx="1401429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fixace</a:t>
            </a:r>
            <a:endParaRPr lang="cs-CZ" sz="1200" b="1" dirty="0"/>
          </a:p>
        </p:txBody>
      </p:sp>
      <p:sp>
        <p:nvSpPr>
          <p:cNvPr id="15" name="Ovál 14"/>
          <p:cNvSpPr/>
          <p:nvPr/>
        </p:nvSpPr>
        <p:spPr>
          <a:xfrm>
            <a:off x="6194907" y="4077072"/>
            <a:ext cx="1401428" cy="274451"/>
          </a:xfrm>
          <a:prstGeom prst="ellipse">
            <a:avLst/>
          </a:prstGeom>
          <a:solidFill>
            <a:schemeClr val="bg1"/>
          </a:solidFill>
          <a:ln>
            <a:solidFill>
              <a:srgbClr val="FF99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200" b="1" dirty="0" smtClean="0"/>
              <a:t>aplikace</a:t>
            </a:r>
            <a:endParaRPr lang="cs-CZ" sz="1200" b="1" dirty="0"/>
          </a:p>
        </p:txBody>
      </p:sp>
      <p:cxnSp>
        <p:nvCxnSpPr>
          <p:cNvPr id="17" name="Přímá spojnice se šipkou 16"/>
          <p:cNvCxnSpPr/>
          <p:nvPr/>
        </p:nvCxnSpPr>
        <p:spPr>
          <a:xfrm>
            <a:off x="5219828" y="1294734"/>
            <a:ext cx="801793" cy="548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>
            <a:endCxn id="4" idx="7"/>
          </p:cNvCxnSpPr>
          <p:nvPr/>
        </p:nvCxnSpPr>
        <p:spPr>
          <a:xfrm flipH="1">
            <a:off x="2847560" y="1269534"/>
            <a:ext cx="819981" cy="582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4" idx="4"/>
          </p:cNvCxnSpPr>
          <p:nvPr/>
        </p:nvCxnSpPr>
        <p:spPr>
          <a:xfrm>
            <a:off x="2205498" y="2207013"/>
            <a:ext cx="1" cy="2996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6786676" y="2334622"/>
            <a:ext cx="1" cy="236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3291682" y="442685"/>
            <a:ext cx="2592288" cy="914400"/>
          </a:xfrm>
          <a:prstGeom prst="ellipse">
            <a:avLst/>
          </a:prstGeom>
          <a:solidFill>
            <a:srgbClr val="FFCC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REFLEXE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625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391</Words>
  <Application>Microsoft Office PowerPoint</Application>
  <PresentationFormat>Předvádění na obrazovce (4:3)</PresentationFormat>
  <Paragraphs>184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VYUČOVÁNÍ A UČENÍ</vt:lpstr>
      <vt:lpstr>Příprava učitele na vyučování kompetence učitele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          </vt:lpstr>
      <vt:lpstr>Literatura: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Příprava učitele na vyučování</dc:title>
  <dc:creator>Vladimíra Neužilová</dc:creator>
  <cp:lastModifiedBy>Vladimíra Neužilová</cp:lastModifiedBy>
  <cp:revision>34</cp:revision>
  <dcterms:created xsi:type="dcterms:W3CDTF">2013-10-20T07:21:22Z</dcterms:created>
  <dcterms:modified xsi:type="dcterms:W3CDTF">2016-12-13T06:55:28Z</dcterms:modified>
</cp:coreProperties>
</file>