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2" r:id="rId3"/>
    <p:sldId id="263" r:id="rId4"/>
    <p:sldId id="257" r:id="rId5"/>
    <p:sldId id="264" r:id="rId6"/>
    <p:sldId id="270" r:id="rId7"/>
    <p:sldId id="259" r:id="rId8"/>
    <p:sldId id="261" r:id="rId9"/>
    <p:sldId id="260" r:id="rId10"/>
    <p:sldId id="269" r:id="rId11"/>
    <p:sldId id="262" r:id="rId12"/>
    <p:sldId id="267" r:id="rId13"/>
    <p:sldId id="266" r:id="rId14"/>
    <p:sldId id="273" r:id="rId15"/>
    <p:sldId id="265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AC282-FEB2-40A8-B212-6108AAC4E579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9972-1742-4479-AA39-BE216FD09A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4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9972-1742-4479-AA39-BE216FD09A8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19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1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3E3B-E1E9-438E-B342-A6DA29F37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45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FA56DB6-6A34-42BF-AD26-BBFD959390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732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20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5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9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41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3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AA5E-38A4-4C66-8FFB-05F406894C4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FAFF-8ACB-463D-BDB3-5DFF1CB88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4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Jana\Brno MU Fakulta\Dokumenty\Granty, projekty\E -learning\2013-14\kniha\kap.5\Hodnocení v projektové výuce schém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09675"/>
            <a:ext cx="576262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0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Jana\Brno MU Fakulta\Dokumenty\Granty, projekty\E -learning\2013-14\kniha\kap.5\P101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Jana\Brno MU Fakulta\Dokumenty\Výuka\teorie projektové výuky\Hodnocení v projektové výuce\prezentace 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altLang="cs-CZ"/>
              <a:t>Hodnocení</a:t>
            </a:r>
          </a:p>
        </p:txBody>
      </p:sp>
      <p:pic>
        <p:nvPicPr>
          <p:cNvPr id="60421" name="Picture 5" descr="ANICKA DUBEN 2006 093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628775"/>
            <a:ext cx="4598988" cy="489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3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Soutěž „Hádej za 500“</a:t>
            </a:r>
          </a:p>
        </p:txBody>
      </p:sp>
      <p:pic>
        <p:nvPicPr>
          <p:cNvPr id="14339" name="Picture 4" descr="P112048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3927475" cy="294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6" descr="P112048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652963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8" descr="P112048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141663"/>
            <a:ext cx="2692400" cy="201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716463" y="242093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Tady soutěžíme</a:t>
            </a:r>
          </a:p>
        </p:txBody>
      </p:sp>
    </p:spTree>
    <p:extLst>
      <p:ext uri="{BB962C8B-B14F-4D97-AF65-F5344CB8AC3E}">
        <p14:creationId xmlns:p14="http://schemas.microsoft.com/office/powerpoint/2010/main" val="36674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říloha%20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62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ZŠ Lysice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/>
              <a:t>5. Zadání úkolu :</a:t>
            </a:r>
            <a:endParaRPr lang="cs-CZ" sz="5600" dirty="0"/>
          </a:p>
          <a:p>
            <a:pPr marL="0" indent="0">
              <a:buNone/>
            </a:pPr>
            <a:r>
              <a:rPr lang="cs-CZ" sz="5600" dirty="0"/>
              <a:t>Vytvořte pravěkou osadu a její okolí s obyvateli. Použijte </a:t>
            </a:r>
            <a:r>
              <a:rPr lang="cs-CZ" sz="5600" dirty="0" smtClean="0"/>
              <a:t>vědomosti získané </a:t>
            </a:r>
            <a:r>
              <a:rPr lang="cs-CZ" sz="5600" dirty="0"/>
              <a:t>o stavbách, zemědělství, lovu, pracovních nástrojích a způsobu</a:t>
            </a:r>
          </a:p>
          <a:p>
            <a:pPr marL="0" indent="0">
              <a:buNone/>
            </a:pPr>
            <a:r>
              <a:rPr lang="cs-CZ" sz="5600" dirty="0"/>
              <a:t>oblékání v té době.</a:t>
            </a:r>
          </a:p>
          <a:p>
            <a:pPr marL="0" indent="0">
              <a:buNone/>
            </a:pPr>
            <a:r>
              <a:rPr lang="cs-CZ" sz="5600" b="1" dirty="0"/>
              <a:t>Materiál , pomůcky :</a:t>
            </a:r>
          </a:p>
          <a:p>
            <a:pPr marL="0" indent="0">
              <a:buNone/>
            </a:pPr>
            <a:r>
              <a:rPr lang="cs-CZ" sz="5600" dirty="0"/>
              <a:t>Široký pruh papíru na pokrytí zadní stěny učebny, barevné pastely a křídy,</a:t>
            </a:r>
          </a:p>
          <a:p>
            <a:pPr marL="0" indent="0">
              <a:buNone/>
            </a:pPr>
            <a:r>
              <a:rPr lang="cs-CZ" sz="5600" dirty="0"/>
              <a:t>přírodniny, kartony.</a:t>
            </a:r>
          </a:p>
          <a:p>
            <a:pPr marL="0" indent="0">
              <a:buNone/>
            </a:pPr>
            <a:r>
              <a:rPr lang="cs-CZ" sz="5600" dirty="0"/>
              <a:t> </a:t>
            </a:r>
          </a:p>
          <a:p>
            <a:pPr marL="0" indent="0">
              <a:buNone/>
            </a:pPr>
            <a:r>
              <a:rPr lang="cs-CZ" sz="5600" b="1" dirty="0"/>
              <a:t>6. Hodnocení úkolu:</a:t>
            </a:r>
            <a:endParaRPr lang="cs-CZ" sz="5600" dirty="0"/>
          </a:p>
          <a:p>
            <a:pPr marL="0" indent="0">
              <a:buNone/>
            </a:pPr>
            <a:r>
              <a:rPr lang="cs-CZ" sz="5600" dirty="0"/>
              <a:t>Hodnocení slovní – učitelem : podíl na práci skupiny, zapojení </a:t>
            </a:r>
            <a:r>
              <a:rPr lang="cs-CZ" sz="5600" dirty="0" smtClean="0"/>
              <a:t>každého žáka</a:t>
            </a:r>
            <a:r>
              <a:rPr lang="cs-CZ" sz="5600" dirty="0"/>
              <a:t>, uplatnění vlastních vědomostí a názorů, aktivita při plnění úkolu.</a:t>
            </a:r>
          </a:p>
          <a:p>
            <a:pPr marL="0" indent="0">
              <a:buNone/>
            </a:pPr>
            <a:r>
              <a:rPr lang="cs-CZ" sz="5600" dirty="0"/>
              <a:t>- spolužáky: zapojení každého spolužáka, vyjádření vlastního názoru </a:t>
            </a:r>
            <a:r>
              <a:rPr lang="cs-CZ" sz="5600" dirty="0" smtClean="0"/>
              <a:t>na práci </a:t>
            </a:r>
            <a:r>
              <a:rPr lang="cs-CZ" sz="5600" dirty="0"/>
              <a:t>celé skupiny.</a:t>
            </a:r>
          </a:p>
          <a:p>
            <a:pPr marL="0" indent="0">
              <a:buNone/>
            </a:pPr>
            <a:r>
              <a:rPr lang="cs-CZ" sz="5600" dirty="0"/>
              <a:t> </a:t>
            </a:r>
          </a:p>
          <a:p>
            <a:pPr marL="0" indent="0">
              <a:buNone/>
            </a:pPr>
            <a:r>
              <a:rPr lang="cs-CZ" sz="5600" dirty="0"/>
              <a:t>-</a:t>
            </a:r>
          </a:p>
          <a:p>
            <a:pPr marL="0" indent="0">
              <a:buNone/>
            </a:pPr>
            <a:r>
              <a:rPr lang="cs-CZ" sz="5600" b="1" dirty="0"/>
              <a:t>7.Ukázka z práce žáků :</a:t>
            </a:r>
            <a:endParaRPr lang="cs-CZ" sz="5600" dirty="0"/>
          </a:p>
          <a:p>
            <a:pPr marL="0" indent="0">
              <a:buNone/>
            </a:pPr>
            <a:r>
              <a:rPr lang="cs-CZ" sz="5600" b="1" dirty="0"/>
              <a:t> </a:t>
            </a:r>
            <a:endParaRPr lang="cs-CZ" sz="5600" dirty="0"/>
          </a:p>
          <a:p>
            <a:pPr marL="0" indent="0">
              <a:buNone/>
            </a:pPr>
            <a:r>
              <a:rPr lang="cs-CZ" sz="5600" b="1" dirty="0"/>
              <a:t>8. Zhodnocení úkolu ze strany učitele :</a:t>
            </a:r>
            <a:endParaRPr lang="cs-CZ" sz="5600" dirty="0"/>
          </a:p>
          <a:p>
            <a:pPr marL="0" indent="0">
              <a:buNone/>
            </a:pPr>
            <a:r>
              <a:rPr lang="cs-CZ" sz="5600" dirty="0"/>
              <a:t>Úkol se velmi osvědčil. Všichni žáci pracovali se zaujetím a při </a:t>
            </a:r>
            <a:r>
              <a:rPr lang="cs-CZ" sz="5600" dirty="0" smtClean="0"/>
              <a:t>plnění úkolu </a:t>
            </a:r>
            <a:r>
              <a:rPr lang="cs-CZ" sz="5600" dirty="0"/>
              <a:t>se podařilo odstranit ostych některých žáků. Mohly se</a:t>
            </a:r>
          </a:p>
          <a:p>
            <a:pPr marL="0" indent="0">
              <a:buNone/>
            </a:pPr>
            <a:r>
              <a:rPr lang="cs-CZ" sz="5600" dirty="0"/>
              <a:t>uplatnit jejich organizační schopnosti, které třeba nejsou tak výrazné </a:t>
            </a:r>
            <a:r>
              <a:rPr lang="cs-CZ" sz="5600" dirty="0" smtClean="0"/>
              <a:t>při plnění </a:t>
            </a:r>
            <a:r>
              <a:rPr lang="cs-CZ" sz="5600" dirty="0"/>
              <a:t>úkolů jiných.</a:t>
            </a:r>
          </a:p>
          <a:p>
            <a:pPr marL="0" indent="0">
              <a:buNone/>
            </a:pPr>
            <a:r>
              <a:rPr lang="cs-CZ" sz="5600" dirty="0"/>
              <a:t>Celý projekt byl zpracován na počátku 2. pololetí a sloužil jako </a:t>
            </a:r>
            <a:r>
              <a:rPr lang="cs-CZ" sz="5600" dirty="0" smtClean="0"/>
              <a:t>výzdoba zadní </a:t>
            </a:r>
            <a:r>
              <a:rPr lang="cs-CZ" sz="5600" dirty="0"/>
              <a:t>stěny učebny až do konce školního roku.</a:t>
            </a:r>
          </a:p>
          <a:p>
            <a:pPr marL="0" indent="0">
              <a:buNone/>
            </a:pPr>
            <a:r>
              <a:rPr lang="cs-CZ" sz="5600" dirty="0"/>
              <a:t>U žáků zvýšil jejich sebevědomí a byli na něj velmi pyšní.</a:t>
            </a:r>
          </a:p>
          <a:p>
            <a:endParaRPr lang="cs-CZ" sz="4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95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3" y="692696"/>
            <a:ext cx="965507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3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Jana\Brno MU Fakulta\Dokumenty\Výuka\teorie projektové výuky\Hodnocení v projektové výuce\obličeje - učitelé 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880"/>
            <a:ext cx="8800309" cy="66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8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r>
              <a:rPr lang="cs-CZ" sz="3600" dirty="0" smtClean="0"/>
              <a:t>Kritéria pro skupinovou práci (J. Kratochvílová, EŠ Brusel)</a:t>
            </a:r>
            <a:endParaRPr lang="cs-CZ" sz="3600" dirty="0"/>
          </a:p>
        </p:txBody>
      </p:sp>
      <p:pic>
        <p:nvPicPr>
          <p:cNvPr id="34820" name="Picture 4" descr="mso8014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9338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 descr="PC080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41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05273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SKUPINOVÁ PRÁCE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dirty="0"/>
              <a:t>ZAPOJÍM SE DO ŘEŠENÍ ÚKOLU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dirty="0"/>
              <a:t>PŘIJÍMÁM NÁVRHY DRUHÝCH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dirty="0"/>
              <a:t>PŘICHÁZÍM I S VLASTNÍMI NÁVRHY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dirty="0"/>
              <a:t>JSEM OCHOTEN/A  DISKUTOVAT O ŘEŠENÍ</a:t>
            </a:r>
          </a:p>
          <a:p>
            <a:r>
              <a:rPr lang="cs-CZ" sz="2800" dirty="0"/>
              <a:t> </a:t>
            </a:r>
          </a:p>
          <a:p>
            <a:pPr lvl="0"/>
            <a:r>
              <a:rPr lang="cs-CZ" sz="2800" dirty="0"/>
              <a:t>PŘIJÍMÁM ROZHODNUTÍ SKUPINY</a:t>
            </a:r>
          </a:p>
        </p:txBody>
      </p:sp>
    </p:spTree>
    <p:extLst>
      <p:ext uri="{BB962C8B-B14F-4D97-AF65-F5344CB8AC3E}">
        <p14:creationId xmlns:p14="http://schemas.microsoft.com/office/powerpoint/2010/main" val="235062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Jana\Brno MU Fakulta\Dokumenty\Granty, projekty\E -learning\2013-14\kniha\kap.5\vodstvo2-Šimon poznám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116632"/>
            <a:ext cx="5040560" cy="67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8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so609B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056437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Sebehodnocení výstupu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081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KARNEVAL 4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4813"/>
            <a:ext cx="7632700" cy="572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5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/>
          <a:lstStyle/>
          <a:p>
            <a:pPr algn="l"/>
            <a:r>
              <a:rPr lang="cs-CZ" sz="3600" dirty="0" smtClean="0"/>
              <a:t>Reflexe žáků </a:t>
            </a:r>
            <a:r>
              <a:rPr lang="cs-CZ" sz="3600" smtClean="0"/>
              <a:t>k projektu</a:t>
            </a:r>
            <a:endParaRPr lang="cs-CZ" sz="3600" dirty="0"/>
          </a:p>
        </p:txBody>
      </p:sp>
      <p:pic>
        <p:nvPicPr>
          <p:cNvPr id="70660" name="Picture 4" descr="mso871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8988" y="836613"/>
            <a:ext cx="4195762" cy="532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010788" y="3244334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P1010011</a:t>
            </a:r>
          </a:p>
        </p:txBody>
      </p:sp>
    </p:spTree>
    <p:extLst>
      <p:ext uri="{BB962C8B-B14F-4D97-AF65-F5344CB8AC3E}">
        <p14:creationId xmlns:p14="http://schemas.microsoft.com/office/powerpoint/2010/main" val="15677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</Words>
  <Application>Microsoft Office PowerPoint</Application>
  <PresentationFormat>Předvádění na obrazovce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Kritéria pro skupinovou práci (J. Kratochvílová, EŠ Brusel)</vt:lpstr>
      <vt:lpstr>Prezentace aplikace PowerPoint</vt:lpstr>
      <vt:lpstr>Prezentace aplikace PowerPoint</vt:lpstr>
      <vt:lpstr>Sebehodnocení výstupu projektu</vt:lpstr>
      <vt:lpstr>Prezentace aplikace PowerPoint</vt:lpstr>
      <vt:lpstr>Reflexe žáků k projektu</vt:lpstr>
      <vt:lpstr>Prezentace aplikace PowerPoint</vt:lpstr>
      <vt:lpstr>Prezentace aplikace PowerPoint</vt:lpstr>
      <vt:lpstr>Hodnocení</vt:lpstr>
      <vt:lpstr>Soutěž „Hádej za 500“</vt:lpstr>
      <vt:lpstr>Prezentace aplikace PowerPoint</vt:lpstr>
      <vt:lpstr>ZŠ Lysice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for group work</dc:title>
  <dc:creator>Kratochvilova</dc:creator>
  <cp:lastModifiedBy>Kratochvilova</cp:lastModifiedBy>
  <cp:revision>12</cp:revision>
  <dcterms:created xsi:type="dcterms:W3CDTF">2013-03-19T05:46:43Z</dcterms:created>
  <dcterms:modified xsi:type="dcterms:W3CDTF">2015-03-23T09:16:45Z</dcterms:modified>
</cp:coreProperties>
</file>