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75" r:id="rId4"/>
    <p:sldId id="268" r:id="rId5"/>
    <p:sldId id="269" r:id="rId6"/>
    <p:sldId id="283" r:id="rId7"/>
    <p:sldId id="270" r:id="rId8"/>
    <p:sldId id="271" r:id="rId9"/>
    <p:sldId id="272" r:id="rId10"/>
    <p:sldId id="280" r:id="rId11"/>
    <p:sldId id="281" r:id="rId12"/>
    <p:sldId id="274" r:id="rId13"/>
    <p:sldId id="259" r:id="rId14"/>
    <p:sldId id="260" r:id="rId15"/>
    <p:sldId id="261" r:id="rId16"/>
    <p:sldId id="262" r:id="rId17"/>
    <p:sldId id="263" r:id="rId18"/>
    <p:sldId id="264" r:id="rId19"/>
    <p:sldId id="266" r:id="rId20"/>
    <p:sldId id="267" r:id="rId21"/>
    <p:sldId id="285" r:id="rId22"/>
    <p:sldId id="284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631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2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3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2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83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7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5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7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6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1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2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20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.muni.cz/journals/index.php/studia-paedagogica/article/view/494/64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Pedagogická komunikace 2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Blanka Pravdová,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4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jaký typ otázky se jedná?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4389"/>
            <a:ext cx="7725145" cy="446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0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27" y="1945179"/>
            <a:ext cx="9174706" cy="35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cs-CZ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cs-CZ" b="1" dirty="0" smtClean="0"/>
              <a:t>Formulujte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1. Uzavřenou otázku nižší kognitivní náročnosti.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2. Uzavřenou otázku vyšší kognitivní náročnosti.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3. Otevřenou otázku nižší kognitivní náročnosti.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4. Otevřenou otázku vyšší kognitivní náročnosti.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cs-CZ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Cvičení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05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F0"/>
                </a:solidFill>
              </a:rPr>
              <a:t>Zpětná vazba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400" dirty="0" smtClean="0"/>
              <a:t>Má nezastupitelnou úlohu v sociální komunikaci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V pedagogickém procesu ji chápeme jako informaci korekční.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Jedná se o informaci pro žáka, díky které se dozvídá, jak probíhá proces jeho učení.</a:t>
            </a:r>
          </a:p>
          <a:p>
            <a:r>
              <a:rPr lang="cs-CZ" dirty="0" smtClean="0"/>
              <a:t>(Mareš a Křivohlavý, 1995)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99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zpětné vazby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regulativní</a:t>
            </a:r>
            <a:r>
              <a:rPr lang="cs-CZ" sz="2400" dirty="0" smtClean="0"/>
              <a:t> (umožňuje usměrňovat žákovu činnost)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b="1" dirty="0" smtClean="0"/>
              <a:t>sociální </a:t>
            </a:r>
            <a:r>
              <a:rPr lang="cs-CZ" sz="2400" dirty="0" smtClean="0"/>
              <a:t>(utvářejí se skrze ni vztahy mezi učitelem a žáky)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b="1" dirty="0" smtClean="0"/>
              <a:t>poznávací</a:t>
            </a:r>
            <a:r>
              <a:rPr lang="cs-CZ" sz="2400" dirty="0" smtClean="0"/>
              <a:t> (vede žáka k poznání učitele, učiva i sama sebe)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b="1" dirty="0" smtClean="0"/>
              <a:t>rozvojovou</a:t>
            </a:r>
            <a:r>
              <a:rPr lang="cs-CZ" sz="2400" dirty="0" smtClean="0"/>
              <a:t> (žák se učí zpětnou vazbu využívat k vlastnímu rozvoji, tj. k sebevzdělávání a k sebevýchově)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6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Poskytování zpětné vazby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Zpětná vazba by měla žákovi pomoci, nikoliv ho zastrašit nebo odradit od další činnosti.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Je nutné se vyhnout ironii, nadřazenosti či zesměšňování.</a:t>
            </a:r>
          </a:p>
          <a:p>
            <a:pPr>
              <a:buNone/>
            </a:pPr>
            <a:endParaRPr lang="cs-CZ" sz="2400" dirty="0" smtClean="0"/>
          </a:p>
          <a:p>
            <a:r>
              <a:rPr lang="cs-CZ" sz="2400" dirty="0" smtClean="0"/>
              <a:t>Učitel může žákovi poskytnout zpětnou vazbu nejen verbálně, formou předávání  určitých hodnoticích zpráv, ale také nonverbálně.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74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/>
              <a:t>Typologie reakcí na správnou odpověď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 </a:t>
            </a:r>
            <a:r>
              <a:rPr lang="cs-CZ" b="1" dirty="0" smtClean="0"/>
              <a:t>Akceptace</a:t>
            </a:r>
            <a:endParaRPr lang="cs-CZ" dirty="0"/>
          </a:p>
          <a:p>
            <a:r>
              <a:rPr lang="cs-CZ" dirty="0" smtClean="0"/>
              <a:t>- jedná se o  stručné předání potvrzení správnosti odpovědi (ano…, hm…, </a:t>
            </a:r>
            <a:r>
              <a:rPr lang="cs-CZ" dirty="0"/>
              <a:t>d</a:t>
            </a:r>
            <a:r>
              <a:rPr lang="cs-CZ" dirty="0" smtClean="0"/>
              <a:t>obře… atp.)</a:t>
            </a:r>
            <a:endParaRPr lang="cs-CZ" b="1" dirty="0" smtClean="0"/>
          </a:p>
          <a:p>
            <a:r>
              <a:rPr lang="cs-CZ" dirty="0" smtClean="0"/>
              <a:t>2. </a:t>
            </a:r>
            <a:r>
              <a:rPr lang="cs-CZ" b="1" dirty="0" smtClean="0"/>
              <a:t>Echo</a:t>
            </a:r>
            <a:endParaRPr lang="cs-CZ" dirty="0"/>
          </a:p>
          <a:p>
            <a:r>
              <a:rPr lang="cs-CZ" dirty="0" smtClean="0"/>
              <a:t>- učitel/</a:t>
            </a:r>
            <a:r>
              <a:rPr lang="cs-CZ" dirty="0" err="1" smtClean="0"/>
              <a:t>ka</a:t>
            </a:r>
            <a:r>
              <a:rPr lang="cs-CZ" dirty="0" smtClean="0"/>
              <a:t> zároveň s akceptací zopakuje správnou odpověď ať doslovně, či jako parafrázi</a:t>
            </a:r>
            <a:endParaRPr lang="cs-CZ" b="1" dirty="0" smtClean="0"/>
          </a:p>
          <a:p>
            <a:r>
              <a:rPr lang="cs-CZ" dirty="0" smtClean="0"/>
              <a:t>3. </a:t>
            </a:r>
            <a:r>
              <a:rPr lang="cs-CZ" b="1" dirty="0" err="1" smtClean="0"/>
              <a:t>Elaborace</a:t>
            </a:r>
            <a:endParaRPr lang="cs-CZ" dirty="0"/>
          </a:p>
          <a:p>
            <a:r>
              <a:rPr lang="cs-CZ" dirty="0" smtClean="0"/>
              <a:t>- učitel/</a:t>
            </a:r>
            <a:r>
              <a:rPr lang="cs-CZ" dirty="0" err="1" smtClean="0"/>
              <a:t>ka</a:t>
            </a:r>
            <a:r>
              <a:rPr lang="cs-CZ" dirty="0" smtClean="0"/>
              <a:t> zároveň s akceptací správnou odpověď rozvine o další informace</a:t>
            </a:r>
            <a:endParaRPr lang="cs-CZ" b="1" dirty="0" smtClean="0"/>
          </a:p>
          <a:p>
            <a:r>
              <a:rPr lang="cs-CZ" dirty="0" smtClean="0"/>
              <a:t>4. </a:t>
            </a:r>
            <a:r>
              <a:rPr lang="cs-CZ" b="1" dirty="0" smtClean="0"/>
              <a:t>Pochvala</a:t>
            </a:r>
            <a:endParaRPr lang="cs-CZ" dirty="0"/>
          </a:p>
          <a:p>
            <a:r>
              <a:rPr lang="cs-CZ" dirty="0" smtClean="0"/>
              <a:t>- učitel/</a:t>
            </a:r>
            <a:r>
              <a:rPr lang="cs-CZ" dirty="0" err="1" smtClean="0"/>
              <a:t>ka</a:t>
            </a:r>
            <a:r>
              <a:rPr lang="cs-CZ" dirty="0" smtClean="0"/>
              <a:t> správnou odpověď žáka/žákyně vyzdvihne, ocení</a:t>
            </a:r>
            <a:endParaRPr lang="cs-CZ" b="1" dirty="0" smtClean="0"/>
          </a:p>
          <a:p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1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Typologie </a:t>
            </a:r>
            <a:r>
              <a:rPr lang="cs-CZ" sz="3600" dirty="0"/>
              <a:t>reakcí na chybu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b="1" dirty="0" smtClean="0"/>
              <a:t>Detekce</a:t>
            </a:r>
            <a:endParaRPr lang="cs-CZ" dirty="0"/>
          </a:p>
          <a:p>
            <a:r>
              <a:rPr lang="cs-CZ" dirty="0" smtClean="0"/>
              <a:t>- učitel/</a:t>
            </a:r>
            <a:r>
              <a:rPr lang="cs-CZ" dirty="0" err="1" smtClean="0"/>
              <a:t>ka</a:t>
            </a:r>
            <a:r>
              <a:rPr lang="cs-CZ" dirty="0" smtClean="0"/>
              <a:t> oznámí žákovi/žákyni, že udělal chybu, nic víc (Ne.)</a:t>
            </a:r>
            <a:endParaRPr lang="cs-CZ" b="1" dirty="0" smtClean="0"/>
          </a:p>
          <a:p>
            <a:r>
              <a:rPr lang="cs-CZ" dirty="0" smtClean="0"/>
              <a:t>2. </a:t>
            </a:r>
            <a:r>
              <a:rPr lang="cs-CZ" b="1" dirty="0" smtClean="0"/>
              <a:t>Identifikace</a:t>
            </a:r>
            <a:endParaRPr lang="cs-CZ" dirty="0"/>
          </a:p>
          <a:p>
            <a:r>
              <a:rPr lang="cs-CZ" dirty="0" smtClean="0"/>
              <a:t>- učitel/</a:t>
            </a:r>
            <a:r>
              <a:rPr lang="cs-CZ" dirty="0" err="1" smtClean="0"/>
              <a:t>ka</a:t>
            </a:r>
            <a:r>
              <a:rPr lang="cs-CZ" dirty="0" smtClean="0"/>
              <a:t> doplňuje reakci o místo určení chyby.</a:t>
            </a:r>
            <a:endParaRPr lang="cs-CZ" b="1" dirty="0" smtClean="0"/>
          </a:p>
          <a:p>
            <a:r>
              <a:rPr lang="cs-CZ" dirty="0" smtClean="0"/>
              <a:t>3. I</a:t>
            </a:r>
            <a:r>
              <a:rPr lang="cs-CZ" b="1" dirty="0" smtClean="0"/>
              <a:t>nterpretace</a:t>
            </a:r>
          </a:p>
          <a:p>
            <a:r>
              <a:rPr lang="cs-CZ" b="1" dirty="0" smtClean="0"/>
              <a:t>- </a:t>
            </a:r>
            <a:r>
              <a:rPr lang="cs-CZ" dirty="0" smtClean="0"/>
              <a:t>učitel/</a:t>
            </a:r>
            <a:r>
              <a:rPr lang="cs-CZ" dirty="0" err="1" smtClean="0"/>
              <a:t>ka</a:t>
            </a:r>
            <a:r>
              <a:rPr lang="cs-CZ" dirty="0" smtClean="0"/>
              <a:t> doplňuje reakci o příčinu chyby, pomáhá nalézt správnou odpověď</a:t>
            </a:r>
            <a:endParaRPr lang="cs-CZ" b="1" dirty="0" smtClean="0"/>
          </a:p>
          <a:p>
            <a:r>
              <a:rPr lang="cs-CZ" dirty="0" smtClean="0"/>
              <a:t>4. </a:t>
            </a:r>
            <a:r>
              <a:rPr lang="cs-CZ" b="1" dirty="0" smtClean="0"/>
              <a:t>Korekce</a:t>
            </a:r>
          </a:p>
          <a:p>
            <a:r>
              <a:rPr lang="cs-CZ" b="1" dirty="0" smtClean="0"/>
              <a:t>- </a:t>
            </a:r>
            <a:r>
              <a:rPr lang="cs-CZ" dirty="0" smtClean="0"/>
              <a:t>učitel/</a:t>
            </a:r>
            <a:r>
              <a:rPr lang="cs-CZ" dirty="0" err="1" smtClean="0"/>
              <a:t>ka</a:t>
            </a:r>
            <a:r>
              <a:rPr lang="cs-CZ" dirty="0" smtClean="0"/>
              <a:t> oznámí správnou odpověď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72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cs-CZ" dirty="0"/>
          </a:p>
        </p:txBody>
      </p:sp>
      <p:pic>
        <p:nvPicPr>
          <p:cNvPr id="4" name="obrázek 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8" y="1737361"/>
            <a:ext cx="8094705" cy="4131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673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 Napište vlastní charakteristiku pojmu dialogické </a:t>
            </a:r>
            <a:r>
              <a:rPr lang="cs-CZ" dirty="0" smtClean="0"/>
              <a:t>vyučování.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2. Porovnejte ji s odborným textem.</a:t>
            </a:r>
          </a:p>
          <a:p>
            <a:pPr marL="0" indent="0">
              <a:buNone/>
            </a:pPr>
            <a:r>
              <a:rPr lang="cs-CZ" dirty="0" smtClean="0"/>
              <a:t>Viz:  </a:t>
            </a:r>
            <a:r>
              <a:rPr lang="cs-CZ" dirty="0" err="1" smtClean="0"/>
              <a:t>Šeďová</a:t>
            </a:r>
            <a:r>
              <a:rPr lang="cs-CZ" dirty="0" smtClean="0"/>
              <a:t>, K. (2015). Co je </a:t>
            </a:r>
            <a:r>
              <a:rPr lang="cs-CZ" smtClean="0"/>
              <a:t>dialogické </a:t>
            </a:r>
            <a:r>
              <a:rPr lang="cs-CZ" smtClean="0"/>
              <a:t>vyučování. </a:t>
            </a:r>
            <a:r>
              <a:rPr lang="cs-CZ" i="1" dirty="0" smtClean="0"/>
              <a:t>Komenský, 140</a:t>
            </a:r>
            <a:r>
              <a:rPr lang="cs-CZ" dirty="0" smtClean="0"/>
              <a:t>(1).</a:t>
            </a:r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Dialogické vyučování</a:t>
            </a:r>
          </a:p>
        </p:txBody>
      </p:sp>
    </p:spTree>
    <p:extLst>
      <p:ext uri="{BB962C8B-B14F-4D97-AF65-F5344CB8AC3E}">
        <p14:creationId xmlns:p14="http://schemas.microsoft.com/office/powerpoint/2010/main" val="36178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7. 4. 2017 – obsah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sz="2800" dirty="0"/>
              <a:t>Komunikace </a:t>
            </a:r>
            <a:r>
              <a:rPr lang="cs-CZ" sz="2800" dirty="0" smtClean="0"/>
              <a:t>a hromadné </a:t>
            </a:r>
            <a:r>
              <a:rPr lang="cs-CZ" sz="2800" dirty="0"/>
              <a:t>vyučování, IRF </a:t>
            </a:r>
            <a:r>
              <a:rPr lang="cs-CZ" sz="2800" dirty="0" smtClean="0"/>
              <a:t>komunikační struktura</a:t>
            </a:r>
            <a:endParaRPr lang="cs-CZ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800" dirty="0"/>
              <a:t> </a:t>
            </a:r>
            <a:r>
              <a:rPr lang="cs-CZ" sz="2800" dirty="0" smtClean="0"/>
              <a:t>Otázky </a:t>
            </a:r>
            <a:r>
              <a:rPr lang="cs-CZ" sz="2800" dirty="0"/>
              <a:t>nižší a vyšší kognitivní </a:t>
            </a:r>
            <a:r>
              <a:rPr lang="cs-CZ" sz="2800" dirty="0" smtClean="0"/>
              <a:t>náročnosti</a:t>
            </a:r>
            <a:endParaRPr lang="cs-CZ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800" dirty="0" smtClean="0"/>
              <a:t> Žákovské </a:t>
            </a:r>
            <a:r>
              <a:rPr lang="cs-CZ" sz="2800" dirty="0"/>
              <a:t>odpovědi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800" dirty="0" smtClean="0"/>
              <a:t> Zpětná </a:t>
            </a:r>
            <a:r>
              <a:rPr lang="cs-CZ" sz="2800" dirty="0"/>
              <a:t>vazba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800" dirty="0" smtClean="0"/>
              <a:t> Dialogické vyučování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800" dirty="0" smtClean="0"/>
              <a:t> Dotazy k seminární práci</a:t>
            </a:r>
          </a:p>
          <a:p>
            <a:pPr>
              <a:buFont typeface="Wingdings" panose="05000000000000000000" pitchFamily="2" charset="2"/>
              <a:buChar char="q"/>
            </a:pPr>
            <a:endParaRPr lang="cs-CZ" sz="2800" dirty="0"/>
          </a:p>
          <a:p>
            <a:pPr>
              <a:buFont typeface="Wingdings" panose="05000000000000000000" pitchFamily="2" charset="2"/>
              <a:buChar char="q"/>
            </a:pPr>
            <a:endParaRPr lang="cs-CZ" sz="32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97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Žáci hovoří často a  jejich promluvy jsou </a:t>
            </a:r>
            <a:r>
              <a:rPr lang="cs-CZ" sz="2200" dirty="0" smtClean="0"/>
              <a:t>dlouhé.</a:t>
            </a:r>
          </a:p>
          <a:p>
            <a:r>
              <a:rPr lang="cs-CZ" sz="2200" dirty="0" smtClean="0"/>
              <a:t>Učitelé </a:t>
            </a:r>
            <a:r>
              <a:rPr lang="cs-CZ" sz="2200" dirty="0"/>
              <a:t>kladou žákům otevřené otázky, jejichž cílem je podnítit je k </a:t>
            </a:r>
            <a:r>
              <a:rPr lang="cs-CZ" sz="2200" dirty="0" smtClean="0"/>
              <a:t>přemýšlení.</a:t>
            </a:r>
          </a:p>
          <a:p>
            <a:r>
              <a:rPr lang="cs-CZ" sz="2200" dirty="0" smtClean="0"/>
              <a:t>Žáci </a:t>
            </a:r>
            <a:r>
              <a:rPr lang="cs-CZ" sz="2200" dirty="0"/>
              <a:t>vykonávají myšlenkovou práci, neopakují naučená fakta. Žáci </a:t>
            </a:r>
            <a:r>
              <a:rPr lang="cs-CZ" sz="2200" dirty="0" smtClean="0"/>
              <a:t>argumentují.</a:t>
            </a:r>
          </a:p>
          <a:p>
            <a:r>
              <a:rPr lang="cs-CZ" sz="2200" dirty="0" smtClean="0"/>
              <a:t>Učitel </a:t>
            </a:r>
            <a:r>
              <a:rPr lang="cs-CZ" sz="2200" dirty="0"/>
              <a:t>poskytuje žákům zpětnou vazbu, snaží se jejich myšlenky rozvíjet, povzbudit je k jejich prohloubení a rozpracování. </a:t>
            </a:r>
          </a:p>
          <a:p>
            <a:r>
              <a:rPr lang="cs-CZ" sz="2200" dirty="0" smtClean="0"/>
              <a:t>Úkolem </a:t>
            </a:r>
            <a:r>
              <a:rPr lang="cs-CZ" sz="2200" dirty="0"/>
              <a:t>žáků není pouze odpovídat na otázky učitele. Sami kladou otázky, diskutují mezi sebou. </a:t>
            </a:r>
          </a:p>
          <a:p>
            <a:r>
              <a:rPr lang="cs-CZ" sz="2200" dirty="0" smtClean="0"/>
              <a:t>Znalosti </a:t>
            </a:r>
            <a:r>
              <a:rPr lang="cs-CZ" sz="2200" dirty="0"/>
              <a:t>nejsou chápány jako předem dané, nýbrž jako postupně konstruované v interakcích mezi učitelem a </a:t>
            </a:r>
            <a:r>
              <a:rPr lang="cs-CZ" sz="2200" dirty="0" smtClean="0"/>
              <a:t>žáky</a:t>
            </a:r>
            <a:endParaRPr lang="cs-CZ" sz="2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Dialogické vyučování</a:t>
            </a:r>
          </a:p>
        </p:txBody>
      </p:sp>
    </p:spTree>
    <p:extLst>
      <p:ext uri="{BB962C8B-B14F-4D97-AF65-F5344CB8AC3E}">
        <p14:creationId xmlns:p14="http://schemas.microsoft.com/office/powerpoint/2010/main" val="752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Dva inspirativní texty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hlinkClick r:id="rId2"/>
            </a:endParaRPr>
          </a:p>
          <a:p>
            <a:pPr marL="0" indent="0">
              <a:buNone/>
            </a:pPr>
            <a:r>
              <a:rPr lang="cs-CZ" b="1" dirty="0"/>
              <a:t>Nevhodné chování učitelů k žákům a studentům – Jiří </a:t>
            </a:r>
            <a:r>
              <a:rPr lang="cs-CZ" b="1" dirty="0" smtClean="0"/>
              <a:t>Mareš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www.phil.muni.cz/journals/index.php/studia-paedagogica/article/view/494/644</a:t>
            </a:r>
            <a:endParaRPr lang="cs-CZ" dirty="0" smtClean="0"/>
          </a:p>
          <a:p>
            <a:endParaRPr lang="cs-CZ" sz="2400" b="1" dirty="0"/>
          </a:p>
          <a:p>
            <a:pPr marL="0" indent="0">
              <a:buNone/>
            </a:pPr>
            <a:r>
              <a:rPr lang="cs-CZ" sz="2400" b="1" dirty="0" smtClean="0"/>
              <a:t>Gender ve škole – Irena </a:t>
            </a:r>
            <a:r>
              <a:rPr lang="cs-CZ" sz="2400" b="1" dirty="0" err="1" smtClean="0"/>
              <a:t>Smetáčková</a:t>
            </a:r>
            <a:r>
              <a:rPr lang="cs-CZ" sz="2400" b="1" dirty="0" smtClean="0"/>
              <a:t> a kolektiv</a:t>
            </a:r>
          </a:p>
          <a:p>
            <a:pPr marL="0" indent="0">
              <a:buNone/>
            </a:pPr>
            <a:r>
              <a:rPr lang="cs-CZ" sz="2400" dirty="0" smtClean="0"/>
              <a:t>-</a:t>
            </a:r>
            <a:r>
              <a:rPr lang="cs-CZ" dirty="0" smtClean="0"/>
              <a:t> dostupné ve studijních materiálech v 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6665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Závěrečné zamyšlení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Čím je ovlivněno to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jakým způsobem </a:t>
            </a:r>
            <a:r>
              <a:rPr lang="cs-CZ" dirty="0" smtClean="0"/>
              <a:t>hovoříme </a:t>
            </a:r>
            <a:r>
              <a:rPr lang="cs-CZ" dirty="0"/>
              <a:t>se žáky?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jakým způsobem </a:t>
            </a:r>
            <a:r>
              <a:rPr lang="cs-CZ" dirty="0" smtClean="0"/>
              <a:t>pracujeme </a:t>
            </a:r>
            <a:r>
              <a:rPr lang="cs-CZ" dirty="0"/>
              <a:t>v hodině</a:t>
            </a:r>
            <a:r>
              <a:rPr lang="cs-CZ" dirty="0" smtClean="0"/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 marL="0" indent="0">
              <a:buNone/>
            </a:pPr>
            <a:r>
              <a:rPr lang="cs-CZ" sz="2400" dirty="0" smtClean="0"/>
              <a:t>Čím je ovlivněna komunikace učitele?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Z </a:t>
            </a:r>
            <a:r>
              <a:rPr lang="cs-CZ" sz="2400" dirty="0"/>
              <a:t>čeho „se rodí“ </a:t>
            </a:r>
            <a:r>
              <a:rPr lang="cs-CZ" sz="2400" dirty="0" smtClean="0"/>
              <a:t>jeho pedagogická </a:t>
            </a:r>
            <a:r>
              <a:rPr lang="cs-CZ" sz="2400" dirty="0"/>
              <a:t>komunikace?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2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Učitelovo profesní sebepojetí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4800" dirty="0" smtClean="0">
                <a:solidFill>
                  <a:srgbClr val="C00000"/>
                </a:solidFill>
              </a:rPr>
              <a:t>Jaký jsem učitel? </a:t>
            </a:r>
          </a:p>
          <a:p>
            <a:pPr marL="0" indent="0">
              <a:buNone/>
            </a:pPr>
            <a:r>
              <a:rPr lang="cs-CZ" sz="4800" dirty="0" smtClean="0">
                <a:solidFill>
                  <a:srgbClr val="C00000"/>
                </a:solidFill>
              </a:rPr>
              <a:t>Co se mi vybaví, co mě napadne, když řeknu – já jako učitel?</a:t>
            </a:r>
          </a:p>
          <a:p>
            <a:pPr marL="0" indent="0">
              <a:buNone/>
            </a:pPr>
            <a:r>
              <a:rPr lang="cs-CZ" sz="4800" dirty="0" smtClean="0">
                <a:solidFill>
                  <a:srgbClr val="C00000"/>
                </a:solidFill>
              </a:rPr>
              <a:t>Jaké je moje profesní „já“?</a:t>
            </a:r>
          </a:p>
        </p:txBody>
      </p:sp>
    </p:spTree>
    <p:extLst>
      <p:ext uri="{BB962C8B-B14F-4D97-AF65-F5344CB8AC3E}">
        <p14:creationId xmlns:p14="http://schemas.microsoft.com/office/powerpoint/2010/main" val="15648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>
              <a:buAutoNum type="arabicPeriod"/>
            </a:pPr>
            <a:r>
              <a:rPr lang="cs-CZ" sz="2400" dirty="0" smtClean="0"/>
              <a:t>Iniciace</a:t>
            </a:r>
            <a:r>
              <a:rPr lang="cs-CZ" sz="2400" dirty="0" smtClean="0"/>
              <a:t>, </a:t>
            </a:r>
            <a:r>
              <a:rPr lang="cs-CZ" sz="2400" dirty="0"/>
              <a:t>kterou typicky představuje otázka </a:t>
            </a:r>
            <a:r>
              <a:rPr lang="cs-CZ" sz="2400" dirty="0" smtClean="0"/>
              <a:t>učitel</a:t>
            </a:r>
          </a:p>
          <a:p>
            <a:pPr marL="566928" indent="-457200">
              <a:buAutoNum type="arabicPeriod"/>
            </a:pPr>
            <a:r>
              <a:rPr lang="cs-CZ" sz="2400" dirty="0" smtClean="0"/>
              <a:t>Replika</a:t>
            </a:r>
            <a:r>
              <a:rPr lang="cs-CZ" sz="2400" dirty="0" smtClean="0"/>
              <a:t>, </a:t>
            </a:r>
            <a:r>
              <a:rPr lang="cs-CZ" sz="2400" dirty="0"/>
              <a:t>jíž je žákovská odpověď </a:t>
            </a:r>
            <a:endParaRPr lang="cs-CZ" sz="2400" dirty="0" smtClean="0"/>
          </a:p>
          <a:p>
            <a:pPr marL="566928" indent="-457200">
              <a:buAutoNum type="arabicPeriod"/>
            </a:pPr>
            <a:r>
              <a:rPr lang="cs-CZ" sz="2400" dirty="0" smtClean="0"/>
              <a:t>Feedback</a:t>
            </a:r>
            <a:r>
              <a:rPr lang="cs-CZ" sz="2400" dirty="0" smtClean="0"/>
              <a:t>, </a:t>
            </a:r>
            <a:r>
              <a:rPr lang="cs-CZ" sz="2400" dirty="0"/>
              <a:t>tedy učitelovo zhodnocení repliky </a:t>
            </a:r>
            <a:r>
              <a:rPr lang="cs-CZ" sz="2400" dirty="0" smtClean="0"/>
              <a:t>žáka</a:t>
            </a:r>
          </a:p>
          <a:p>
            <a:pPr marL="109728" indent="0">
              <a:buNone/>
            </a:pPr>
            <a:endParaRPr lang="cs-CZ" sz="2400" dirty="0" smtClean="0"/>
          </a:p>
          <a:p>
            <a:pPr marL="109728" indent="0">
              <a:buNone/>
            </a:pPr>
            <a:r>
              <a:rPr lang="cs-CZ" sz="2400" dirty="0" smtClean="0"/>
              <a:t>Jde </a:t>
            </a:r>
            <a:r>
              <a:rPr lang="cs-CZ" sz="2400" dirty="0"/>
              <a:t>tedy o třísložkovou sekvenci, kterou otevírá i uzavírá učitel.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Komunikace ve vyučování:</a:t>
            </a:r>
            <a:br>
              <a:rPr lang="cs-CZ" dirty="0" smtClean="0"/>
            </a:br>
            <a:r>
              <a:rPr lang="cs-CZ" dirty="0" smtClean="0"/>
              <a:t>IRF struktura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6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učitelské otázky jsou považovány za klíčový prvek procesu učení, a to nejen ve školní třídě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podle </a:t>
            </a:r>
            <a:r>
              <a:rPr lang="cs-CZ" sz="2400" dirty="0" err="1" smtClean="0"/>
              <a:t>Postmana</a:t>
            </a:r>
            <a:r>
              <a:rPr lang="cs-CZ" sz="2400" dirty="0" smtClean="0"/>
              <a:t> (1979) je veškeré naše poznání výsledkem tázání, a proto je možné říci, že kladení otázek učitelem je jedním z nejdůležitějších intelektuálních nástrojů</a:t>
            </a:r>
          </a:p>
          <a:p>
            <a:pPr>
              <a:buFontTx/>
              <a:buChar char="-"/>
            </a:pP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Význam kladení otázek v pedagogické komunikaci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6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otevřené</a:t>
            </a:r>
            <a:r>
              <a:rPr lang="cs-CZ" dirty="0" smtClean="0"/>
              <a:t> (založené na obsahové volnosti odpovědi). Na otevřenou otázku neexistuje jen jedna správná odpověď, která by byla dopředu dána. V běžné komunikaci nalezneme větší množství otázek otevřených než uzavřených, zatímco ve výukové komunikaci je tomu naopak.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uzavřené</a:t>
            </a:r>
            <a:r>
              <a:rPr lang="cs-CZ" dirty="0" smtClean="0"/>
              <a:t> (založené většinou na výběru z nabídnutých možností odpovědi či jednoznačné odpovědi)</a:t>
            </a:r>
          </a:p>
          <a:p>
            <a:pPr lvl="1"/>
            <a:r>
              <a:rPr lang="cs-CZ" b="1" dirty="0" smtClean="0"/>
              <a:t>zjišťující</a:t>
            </a:r>
            <a:r>
              <a:rPr lang="cs-CZ" dirty="0" smtClean="0"/>
              <a:t> (ano – ne, vlévá se…)</a:t>
            </a:r>
            <a:endParaRPr lang="cs-CZ" b="1" dirty="0" smtClean="0"/>
          </a:p>
          <a:p>
            <a:pPr lvl="1"/>
            <a:r>
              <a:rPr lang="cs-CZ" b="1" dirty="0" smtClean="0"/>
              <a:t>doplňující </a:t>
            </a:r>
            <a:r>
              <a:rPr lang="cs-CZ" dirty="0" smtClean="0"/>
              <a:t>(Kdy se narodil…? Kam se vlévá…?)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Typologie otázek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8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 učitele a čas žáka 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00" y="1945178"/>
            <a:ext cx="8800008" cy="433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systémem vyhodnocení kognitivní náročnosti otázky je taxonomický systém Benjamina </a:t>
            </a:r>
            <a:r>
              <a:rPr lang="cs-CZ" dirty="0" err="1" smtClean="0"/>
              <a:t>Blooma</a:t>
            </a:r>
            <a:r>
              <a:rPr lang="cs-CZ" dirty="0" smtClean="0"/>
              <a:t>, který odlišuje tyto kognitivní procesy: </a:t>
            </a:r>
          </a:p>
          <a:p>
            <a:pPr marL="544068" lvl="1" indent="-342900">
              <a:buAutoNum type="arabicPeriod"/>
            </a:pPr>
            <a:r>
              <a:rPr lang="cs-CZ" dirty="0"/>
              <a:t>z</a:t>
            </a:r>
            <a:r>
              <a:rPr lang="cs-CZ" dirty="0" smtClean="0"/>
              <a:t>apamatovat</a:t>
            </a:r>
          </a:p>
          <a:p>
            <a:pPr marL="544068" lvl="1" indent="-342900">
              <a:buAutoNum type="arabicPeriod"/>
            </a:pPr>
            <a:r>
              <a:rPr lang="cs-CZ" dirty="0" smtClean="0"/>
              <a:t>porozumět</a:t>
            </a:r>
          </a:p>
          <a:p>
            <a:pPr marL="544068" lvl="1" indent="-342900">
              <a:buAutoNum type="arabicPeriod"/>
            </a:pPr>
            <a:r>
              <a:rPr lang="cs-CZ" dirty="0"/>
              <a:t>a</a:t>
            </a:r>
            <a:r>
              <a:rPr lang="cs-CZ" dirty="0" smtClean="0"/>
              <a:t>plikovat</a:t>
            </a:r>
            <a:endParaRPr lang="cs-CZ" dirty="0"/>
          </a:p>
          <a:p>
            <a:pPr marL="544068" lvl="1" indent="-342900">
              <a:buAutoNum type="arabicPeriod"/>
            </a:pPr>
            <a:r>
              <a:rPr lang="cs-CZ" dirty="0" smtClean="0"/>
              <a:t>analyzovat</a:t>
            </a:r>
          </a:p>
          <a:p>
            <a:pPr marL="544068" lvl="1" indent="-342900">
              <a:buAutoNum type="arabicPeriod"/>
            </a:pPr>
            <a:r>
              <a:rPr lang="cs-CZ" dirty="0"/>
              <a:t>h</a:t>
            </a:r>
            <a:r>
              <a:rPr lang="cs-CZ" dirty="0" smtClean="0"/>
              <a:t>odnotit</a:t>
            </a:r>
          </a:p>
          <a:p>
            <a:pPr marL="544068" lvl="1" indent="-342900">
              <a:buAutoNum type="arabicPeriod"/>
            </a:pPr>
            <a:r>
              <a:rPr lang="cs-CZ" dirty="0" smtClean="0"/>
              <a:t>tvořit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Bloomova</a:t>
            </a:r>
            <a:r>
              <a:rPr lang="cs-CZ" dirty="0" smtClean="0"/>
              <a:t> taxonomie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231" y="2710097"/>
            <a:ext cx="4142422" cy="3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52596" y="1785927"/>
            <a:ext cx="8229600" cy="4525963"/>
          </a:xfrm>
        </p:spPr>
        <p:txBody>
          <a:bodyPr>
            <a:normAutofit/>
          </a:bodyPr>
          <a:lstStyle/>
          <a:p>
            <a:r>
              <a:rPr lang="cs-CZ" b="1" dirty="0" smtClean="0"/>
              <a:t>otázky nižší kognitivní náročnosti </a:t>
            </a:r>
          </a:p>
          <a:p>
            <a:r>
              <a:rPr lang="cs-CZ" b="1" dirty="0" smtClean="0"/>
              <a:t>- </a:t>
            </a:r>
            <a:r>
              <a:rPr lang="cs-CZ" dirty="0" smtClean="0"/>
              <a:t>jsou zaměřeny na doslovné vybavení si faktu, který byl již aspoň jednou v nějaké podobě učitelem prezentován</a:t>
            </a:r>
          </a:p>
          <a:p>
            <a:r>
              <a:rPr lang="cs-CZ" dirty="0" smtClean="0"/>
              <a:t>- tento typ otázek koresponduje s úrovní „zapamatování“ (případně „porozumění“) dle </a:t>
            </a:r>
            <a:r>
              <a:rPr lang="cs-CZ" dirty="0" err="1" smtClean="0"/>
              <a:t>Bloomovy</a:t>
            </a:r>
            <a:r>
              <a:rPr lang="cs-CZ" dirty="0" smtClean="0"/>
              <a:t> taxonomie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otázky vyšší kognitivní náročnosti</a:t>
            </a:r>
            <a:r>
              <a:rPr lang="cs-CZ" b="1" i="1" dirty="0" smtClean="0"/>
              <a:t> </a:t>
            </a:r>
            <a:r>
              <a:rPr lang="cs-CZ" dirty="0" smtClean="0"/>
              <a:t>splňují dvě podmínky: </a:t>
            </a:r>
          </a:p>
          <a:p>
            <a:r>
              <a:rPr lang="cs-CZ" dirty="0" smtClean="0"/>
              <a:t>- dle </a:t>
            </a:r>
            <a:r>
              <a:rPr lang="cs-CZ" dirty="0" err="1" smtClean="0"/>
              <a:t>Bloomovy</a:t>
            </a:r>
            <a:r>
              <a:rPr lang="cs-CZ" dirty="0" smtClean="0"/>
              <a:t> taxonomické tabulky se vztahují na zbylé kognitivní procesy</a:t>
            </a:r>
          </a:p>
          <a:p>
            <a:r>
              <a:rPr lang="cs-CZ" dirty="0" smtClean="0"/>
              <a:t>- odpověď na takovou otázku nesmí být přímo dostupná z učebnice či jiného materiálu, který mají žáci k dispozici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Otázky nižší a vyšší kognitivní náročnosti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8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O jaký typ otázky se jedná?</a:t>
            </a:r>
          </a:p>
          <a:p>
            <a:pPr>
              <a:buNone/>
            </a:pPr>
            <a:r>
              <a:rPr lang="cs-CZ" i="1" dirty="0" smtClean="0"/>
              <a:t>„Zhodnoťte dopad vlády Marie Terezie pro české země…“</a:t>
            </a:r>
          </a:p>
          <a:p>
            <a:pPr>
              <a:buNone/>
            </a:pPr>
            <a:endParaRPr lang="cs-CZ" i="1" dirty="0" smtClean="0"/>
          </a:p>
          <a:p>
            <a:r>
              <a:rPr lang="cs-CZ" dirty="0" smtClean="0"/>
              <a:t>A) žák může vytvořit odpověď na základě svých znalostí (vyšší kognitivní proces), </a:t>
            </a:r>
          </a:p>
          <a:p>
            <a:r>
              <a:rPr lang="cs-CZ" dirty="0" smtClean="0"/>
              <a:t>B) žák si může vybavit odpověď na tuto otázku z minulé hodiny (nižší kognitivní proces).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Kategorizovat není vždy snadné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116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98</TotalTime>
  <Words>804</Words>
  <Application>Microsoft Office PowerPoint</Application>
  <PresentationFormat>Širokoúhlá obrazovka</PresentationFormat>
  <Paragraphs>129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Calibri</vt:lpstr>
      <vt:lpstr>Calibri Light</vt:lpstr>
      <vt:lpstr>Courier New</vt:lpstr>
      <vt:lpstr>Wingdings</vt:lpstr>
      <vt:lpstr>Retrospektiva</vt:lpstr>
      <vt:lpstr>Pedagogická komunikace 2</vt:lpstr>
      <vt:lpstr>7. 4. 2017 – obsah</vt:lpstr>
      <vt:lpstr>Komunikace ve vyučování: IRF struktura </vt:lpstr>
      <vt:lpstr>Význam kladení otázek v pedagogické komunikaci</vt:lpstr>
      <vt:lpstr> Typologie otázek </vt:lpstr>
      <vt:lpstr>Čas učitele a čas žáka </vt:lpstr>
      <vt:lpstr>Bloomova taxonomie</vt:lpstr>
      <vt:lpstr>Otázky nižší a vyšší kognitivní náročnosti</vt:lpstr>
      <vt:lpstr>Kategorizovat není vždy snadné</vt:lpstr>
      <vt:lpstr>O jaký typ otázky se jedná?</vt:lpstr>
      <vt:lpstr>Prezentace aplikace PowerPoint</vt:lpstr>
      <vt:lpstr>Cvičení </vt:lpstr>
      <vt:lpstr>Zpětná vazba</vt:lpstr>
      <vt:lpstr>Funkce zpětné vazby</vt:lpstr>
      <vt:lpstr>Poskytování zpětné vazby</vt:lpstr>
      <vt:lpstr>Typologie reakcí na správnou odpověď </vt:lpstr>
      <vt:lpstr>Typologie reakcí na chybu </vt:lpstr>
      <vt:lpstr>Cvičení</vt:lpstr>
      <vt:lpstr>Dialogické vyučování</vt:lpstr>
      <vt:lpstr>Dialogické vyučování</vt:lpstr>
      <vt:lpstr>Dva inspirativní texty </vt:lpstr>
      <vt:lpstr>Závěrečné zamyšlení</vt:lpstr>
      <vt:lpstr>Učitelovo profesní sebepojetí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Pedagogická komunikace 2</dc:title>
  <dc:creator>Pravdova</dc:creator>
  <cp:lastModifiedBy>Pravdova</cp:lastModifiedBy>
  <cp:revision>13</cp:revision>
  <dcterms:created xsi:type="dcterms:W3CDTF">2017-04-03T09:41:43Z</dcterms:created>
  <dcterms:modified xsi:type="dcterms:W3CDTF">2017-04-07T15:52:46Z</dcterms:modified>
</cp:coreProperties>
</file>