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handoutMasterIdLst>
    <p:handoutMasterId r:id="rId51"/>
  </p:handoutMasterIdLst>
  <p:sldIdLst>
    <p:sldId id="256" r:id="rId3"/>
    <p:sldId id="260" r:id="rId4"/>
    <p:sldId id="351" r:id="rId5"/>
    <p:sldId id="336" r:id="rId6"/>
    <p:sldId id="337" r:id="rId7"/>
    <p:sldId id="261" r:id="rId8"/>
    <p:sldId id="262" r:id="rId9"/>
    <p:sldId id="340" r:id="rId10"/>
    <p:sldId id="341" r:id="rId11"/>
    <p:sldId id="342" r:id="rId12"/>
    <p:sldId id="335" r:id="rId13"/>
    <p:sldId id="327" r:id="rId14"/>
    <p:sldId id="343" r:id="rId15"/>
    <p:sldId id="344" r:id="rId16"/>
    <p:sldId id="345" r:id="rId17"/>
    <p:sldId id="346" r:id="rId18"/>
    <p:sldId id="347" r:id="rId19"/>
    <p:sldId id="349" r:id="rId20"/>
    <p:sldId id="348" r:id="rId21"/>
    <p:sldId id="313" r:id="rId22"/>
    <p:sldId id="314" r:id="rId23"/>
    <p:sldId id="315" r:id="rId24"/>
    <p:sldId id="316" r:id="rId25"/>
    <p:sldId id="317" r:id="rId26"/>
    <p:sldId id="318" r:id="rId27"/>
    <p:sldId id="319" r:id="rId28"/>
    <p:sldId id="320" r:id="rId29"/>
    <p:sldId id="321" r:id="rId30"/>
    <p:sldId id="322" r:id="rId31"/>
    <p:sldId id="323" r:id="rId32"/>
    <p:sldId id="324" r:id="rId33"/>
    <p:sldId id="325" r:id="rId34"/>
    <p:sldId id="328" r:id="rId35"/>
    <p:sldId id="326" r:id="rId36"/>
    <p:sldId id="350" r:id="rId37"/>
    <p:sldId id="310" r:id="rId38"/>
    <p:sldId id="333" r:id="rId39"/>
    <p:sldId id="334" r:id="rId40"/>
    <p:sldId id="312" r:id="rId41"/>
    <p:sldId id="305" r:id="rId42"/>
    <p:sldId id="303" r:id="rId43"/>
    <p:sldId id="306" r:id="rId44"/>
    <p:sldId id="308" r:id="rId45"/>
    <p:sldId id="330" r:id="rId46"/>
    <p:sldId id="309" r:id="rId47"/>
    <p:sldId id="332" r:id="rId48"/>
    <p:sldId id="352" r:id="rId49"/>
    <p:sldId id="353" r:id="rId50"/>
  </p:sldIdLst>
  <p:sldSz cx="9144000" cy="6858000" type="screen4x3"/>
  <p:notesSz cx="6669088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6" autoAdjust="0"/>
    <p:restoredTop sz="94660"/>
  </p:normalViewPr>
  <p:slideViewPr>
    <p:cSldViewPr>
      <p:cViewPr varScale="1">
        <p:scale>
          <a:sx n="106" d="100"/>
          <a:sy n="106" d="100"/>
        </p:scale>
        <p:origin x="120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675AE1-96E8-460B-ADC1-E37170E171E9}" type="datetimeFigureOut">
              <a:rPr lang="cs-CZ" smtClean="0"/>
              <a:t>24. 2. 2017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751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78250" y="9429751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804205-AACE-4645-8084-14C676B153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55522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ovací čár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BDAACCA-4D17-4E4A-91F9-FE4C9E6D0B07}" type="datetimeFigureOut">
              <a:rPr lang="cs-CZ" smtClean="0"/>
              <a:pPr/>
              <a:t>24. 2. 2017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49967E9-A1D8-45F5-9DEE-C514710C3E4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DAACCA-4D17-4E4A-91F9-FE4C9E6D0B07}" type="datetimeFigureOut">
              <a:rPr lang="cs-CZ" smtClean="0"/>
              <a:pPr/>
              <a:t>24. 2. 2017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9967E9-A1D8-45F5-9DEE-C514710C3E4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DAACCA-4D17-4E4A-91F9-FE4C9E6D0B07}" type="datetimeFigureOut">
              <a:rPr lang="cs-CZ" smtClean="0"/>
              <a:pPr/>
              <a:t>24. 2. 2017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9967E9-A1D8-45F5-9DEE-C514710C3E4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Přímá spojovací čár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0E18CB9-12FA-4B96-9153-D05599860433}" type="datetimeFigureOut">
              <a:rPr lang="cs-CZ" smtClean="0"/>
              <a:pPr/>
              <a:t>24. 2. 2017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5D4372C-1158-4901-8AD5-A3F5A9757ED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8370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E18CB9-12FA-4B96-9153-D05599860433}" type="datetimeFigureOut">
              <a:rPr lang="cs-CZ" smtClean="0">
                <a:solidFill>
                  <a:prstClr val="black"/>
                </a:solidFill>
              </a:rPr>
              <a:pPr/>
              <a:t>24. 2. 2017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D4372C-1158-4901-8AD5-A3F5A9757EDA}" type="slidenum">
              <a:rPr lang="cs-CZ" smtClean="0">
                <a:solidFill>
                  <a:prstClr val="black"/>
                </a:solidFill>
              </a:rPr>
              <a:pPr/>
              <a:t>‹#›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06031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E18CB9-12FA-4B96-9153-D05599860433}" type="datetimeFigureOut">
              <a:rPr lang="cs-CZ" smtClean="0">
                <a:solidFill>
                  <a:prstClr val="white"/>
                </a:solidFill>
              </a:rPr>
              <a:pPr/>
              <a:t>24. 2. 2017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D4372C-1158-4901-8AD5-A3F5A9757EDA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0290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E18CB9-12FA-4B96-9153-D05599860433}" type="datetimeFigureOut">
              <a:rPr lang="cs-CZ" smtClean="0">
                <a:solidFill>
                  <a:prstClr val="white"/>
                </a:solidFill>
              </a:rPr>
              <a:pPr/>
              <a:t>24. 2. 2017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D4372C-1158-4901-8AD5-A3F5A9757EDA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452658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E18CB9-12FA-4B96-9153-D05599860433}" type="datetimeFigureOut">
              <a:rPr lang="cs-CZ" smtClean="0">
                <a:solidFill>
                  <a:prstClr val="black"/>
                </a:solidFill>
              </a:rPr>
              <a:pPr/>
              <a:t>24. 2. 2017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D4372C-1158-4901-8AD5-A3F5A9757EDA}" type="slidenum">
              <a:rPr lang="cs-CZ" smtClean="0">
                <a:solidFill>
                  <a:prstClr val="black"/>
                </a:solidFill>
              </a:rPr>
              <a:pPr/>
              <a:t>‹#›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1337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E18CB9-12FA-4B96-9153-D05599860433}" type="datetimeFigureOut">
              <a:rPr lang="cs-CZ" smtClean="0">
                <a:solidFill>
                  <a:prstClr val="white"/>
                </a:solidFill>
              </a:rPr>
              <a:pPr/>
              <a:t>24. 2. 2017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D4372C-1158-4901-8AD5-A3F5A9757EDA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669020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E18CB9-12FA-4B96-9153-D05599860433}" type="datetimeFigureOut">
              <a:rPr lang="cs-CZ" smtClean="0">
                <a:solidFill>
                  <a:prstClr val="black"/>
                </a:solidFill>
              </a:rPr>
              <a:pPr/>
              <a:t>24. 2. 2017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D4372C-1158-4901-8AD5-A3F5A9757EDA}" type="slidenum">
              <a:rPr lang="cs-CZ" smtClean="0">
                <a:solidFill>
                  <a:prstClr val="black"/>
                </a:solidFill>
              </a:rPr>
              <a:pPr/>
              <a:t>‹#›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0360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0E18CB9-12FA-4B96-9153-D05599860433}" type="datetimeFigureOut">
              <a:rPr lang="cs-CZ" smtClean="0">
                <a:solidFill>
                  <a:prstClr val="black"/>
                </a:solidFill>
              </a:rPr>
              <a:pPr/>
              <a:t>24. 2. 2017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D4372C-1158-4901-8AD5-A3F5A9757EDA}" type="slidenum">
              <a:rPr lang="cs-CZ" smtClean="0">
                <a:solidFill>
                  <a:prstClr val="black"/>
                </a:solidFill>
              </a:rPr>
              <a:pPr/>
              <a:t>‹#›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9260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DAACCA-4D17-4E4A-91F9-FE4C9E6D0B07}" type="datetimeFigureOut">
              <a:rPr lang="cs-CZ" smtClean="0"/>
              <a:pPr/>
              <a:t>24. 2. 2017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9967E9-A1D8-45F5-9DEE-C514710C3E4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0E18CB9-12FA-4B96-9153-D05599860433}" type="datetimeFigureOut">
              <a:rPr lang="cs-CZ" smtClean="0">
                <a:solidFill>
                  <a:prstClr val="white"/>
                </a:solidFill>
              </a:rPr>
              <a:pPr/>
              <a:t>24. 2. 2017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5D4372C-1158-4901-8AD5-A3F5A9757EDA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6722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E18CB9-12FA-4B96-9153-D05599860433}" type="datetimeFigureOut">
              <a:rPr lang="cs-CZ" smtClean="0">
                <a:solidFill>
                  <a:prstClr val="black"/>
                </a:solidFill>
              </a:rPr>
              <a:pPr/>
              <a:t>24. 2. 2017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D4372C-1158-4901-8AD5-A3F5A9757EDA}" type="slidenum">
              <a:rPr lang="cs-CZ" smtClean="0">
                <a:solidFill>
                  <a:prstClr val="black"/>
                </a:solidFill>
              </a:rPr>
              <a:pPr/>
              <a:t>‹#›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064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E18CB9-12FA-4B96-9153-D05599860433}" type="datetimeFigureOut">
              <a:rPr lang="cs-CZ" smtClean="0">
                <a:solidFill>
                  <a:prstClr val="black"/>
                </a:solidFill>
              </a:rPr>
              <a:pPr/>
              <a:t>24. 2. 2017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D4372C-1158-4901-8AD5-A3F5A9757EDA}" type="slidenum">
              <a:rPr lang="cs-CZ" smtClean="0">
                <a:solidFill>
                  <a:prstClr val="black"/>
                </a:solidFill>
              </a:rPr>
              <a:pPr/>
              <a:t>‹#›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852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DAACCA-4D17-4E4A-91F9-FE4C9E6D0B07}" type="datetimeFigureOut">
              <a:rPr lang="cs-CZ" smtClean="0"/>
              <a:pPr/>
              <a:t>24. 2. 2017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9967E9-A1D8-45F5-9DEE-C514710C3E4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DAACCA-4D17-4E4A-91F9-FE4C9E6D0B07}" type="datetimeFigureOut">
              <a:rPr lang="cs-CZ" smtClean="0"/>
              <a:pPr/>
              <a:t>24. 2. 2017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9967E9-A1D8-45F5-9DEE-C514710C3E4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DAACCA-4D17-4E4A-91F9-FE4C9E6D0B07}" type="datetimeFigureOut">
              <a:rPr lang="cs-CZ" smtClean="0"/>
              <a:pPr/>
              <a:t>24. 2. 2017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9967E9-A1D8-45F5-9DEE-C514710C3E4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DAACCA-4D17-4E4A-91F9-FE4C9E6D0B07}" type="datetimeFigureOut">
              <a:rPr lang="cs-CZ" smtClean="0"/>
              <a:pPr/>
              <a:t>24. 2. 2017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9967E9-A1D8-45F5-9DEE-C514710C3E4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DAACCA-4D17-4E4A-91F9-FE4C9E6D0B07}" type="datetimeFigureOut">
              <a:rPr lang="cs-CZ" smtClean="0"/>
              <a:pPr/>
              <a:t>24. 2. 2017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9967E9-A1D8-45F5-9DEE-C514710C3E4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BDAACCA-4D17-4E4A-91F9-FE4C9E6D0B07}" type="datetimeFigureOut">
              <a:rPr lang="cs-CZ" smtClean="0"/>
              <a:pPr/>
              <a:t>24. 2. 2017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9967E9-A1D8-45F5-9DEE-C514710C3E4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BDAACCA-4D17-4E4A-91F9-FE4C9E6D0B07}" type="datetimeFigureOut">
              <a:rPr lang="cs-CZ" smtClean="0"/>
              <a:pPr/>
              <a:t>24. 2. 2017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49967E9-A1D8-45F5-9DEE-C514710C3E4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BDAACCA-4D17-4E4A-91F9-FE4C9E6D0B07}" type="datetimeFigureOut">
              <a:rPr lang="cs-CZ" smtClean="0"/>
              <a:pPr/>
              <a:t>24. 2. 2017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49967E9-A1D8-45F5-9DEE-C514710C3E4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0E18CB9-12FA-4B96-9153-D05599860433}" type="datetimeFigureOut">
              <a:rPr lang="cs-CZ" smtClean="0">
                <a:solidFill>
                  <a:prstClr val="black"/>
                </a:solidFill>
              </a:rPr>
              <a:pPr/>
              <a:t>24. 2. 2017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5D4372C-1158-4901-8AD5-A3F5A9757EDA}" type="slidenum">
              <a:rPr lang="cs-CZ" smtClean="0">
                <a:solidFill>
                  <a:prstClr val="black"/>
                </a:solidFill>
              </a:rPr>
              <a:pPr/>
              <a:t>‹#›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818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auth/kontakty/mistnost?id=1641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hil.muni.cz/journals/index.php/studia-paedagogica/article/view/201/316" TargetMode="Externa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digilib.phil.muni.cz/bitstream/handle/11222.digilib/125664/1_StudiaPaedagogica_17-2012-2_7.pdf?sequence=1" TargetMode="Externa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muni.cz/pedor/article/view/711/669" TargetMode="External"/><Relationship Id="rId2" Type="http://schemas.openxmlformats.org/officeDocument/2006/relationships/hyperlink" Target="http://www.phil.muni.cz/journals/index.php/studia-paedagogica/article/view/121/223" TargetMode="Externa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800" dirty="0" smtClean="0"/>
              <a:t>Pedagogická komunikace</a:t>
            </a:r>
            <a:endParaRPr lang="cs-CZ" sz="4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Mgr. Kateřina Lojdová, Ph.D.</a:t>
            </a:r>
          </a:p>
          <a:p>
            <a:r>
              <a:rPr lang="cs-CZ" dirty="0" err="1" smtClean="0"/>
              <a:t>lojdova</a:t>
            </a:r>
            <a:r>
              <a:rPr lang="cs-CZ" dirty="0" smtClean="0"/>
              <a:t>@</a:t>
            </a:r>
            <a:r>
              <a:rPr lang="cs-CZ" dirty="0" err="1" smtClean="0"/>
              <a:t>ped.muni.cz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4525963"/>
          </a:xfrm>
        </p:spPr>
        <p:txBody>
          <a:bodyPr/>
          <a:lstStyle/>
          <a:p>
            <a:r>
              <a:rPr lang="cs-CZ" dirty="0" smtClean="0"/>
              <a:t>prezentace obsahu vzdělávání</a:t>
            </a:r>
          </a:p>
          <a:p>
            <a:r>
              <a:rPr lang="cs-CZ" dirty="0" smtClean="0"/>
              <a:t>naplňování cílů výchovy a vzdělávání</a:t>
            </a:r>
          </a:p>
          <a:p>
            <a:r>
              <a:rPr lang="cs-CZ" dirty="0" smtClean="0"/>
              <a:t>řízení třídy </a:t>
            </a:r>
          </a:p>
          <a:p>
            <a:r>
              <a:rPr lang="cs-CZ" dirty="0" smtClean="0"/>
              <a:t>utváření vztahů mezi učitelem a žáky či mezi žáky vzájemně</a:t>
            </a:r>
          </a:p>
          <a:p>
            <a:r>
              <a:rPr lang="cs-CZ" dirty="0" smtClean="0"/>
              <a:t>utváření klimatu ve třídě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Funkce pedagogické komunikace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774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Neverbální komunikace</a:t>
            </a:r>
          </a:p>
        </p:txBody>
      </p:sp>
    </p:spTree>
    <p:extLst>
      <p:ext uri="{BB962C8B-B14F-4D97-AF65-F5344CB8AC3E}">
        <p14:creationId xmlns:p14="http://schemas.microsoft.com/office/powerpoint/2010/main" val="326292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Beze slov či společně se slovy jako doprovod</a:t>
            </a:r>
          </a:p>
          <a:p>
            <a:r>
              <a:rPr lang="cs-CZ" dirty="0" smtClean="0"/>
              <a:t>Účinnost oproti verbální komunikaci</a:t>
            </a:r>
          </a:p>
          <a:p>
            <a:pPr marL="109728" indent="0">
              <a:buNone/>
            </a:pPr>
            <a:endParaRPr lang="cs-CZ" dirty="0"/>
          </a:p>
          <a:p>
            <a:pPr marL="109728" indent="0">
              <a:buNone/>
            </a:pPr>
            <a:r>
              <a:rPr lang="cs-CZ" u="sng" dirty="0" smtClean="0"/>
              <a:t>Mimoslovní sdělení</a:t>
            </a:r>
            <a:r>
              <a:rPr lang="cs-CZ" dirty="0" smtClean="0"/>
              <a:t>:</a:t>
            </a:r>
          </a:p>
          <a:p>
            <a:r>
              <a:rPr lang="cs-CZ" b="1" dirty="0" err="1" smtClean="0"/>
              <a:t>Gestika</a:t>
            </a:r>
            <a:endParaRPr lang="cs-CZ" b="1" dirty="0" smtClean="0"/>
          </a:p>
          <a:p>
            <a:r>
              <a:rPr lang="cs-CZ" b="1" dirty="0" smtClean="0"/>
              <a:t>Paralingvistika</a:t>
            </a:r>
          </a:p>
          <a:p>
            <a:r>
              <a:rPr lang="cs-CZ" b="1" dirty="0" err="1" smtClean="0"/>
              <a:t>Proxemika</a:t>
            </a:r>
            <a:endParaRPr lang="cs-CZ" b="1" dirty="0" smtClean="0"/>
          </a:p>
          <a:p>
            <a:r>
              <a:rPr lang="cs-CZ" dirty="0" err="1" smtClean="0"/>
              <a:t>Vizika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Haptika</a:t>
            </a:r>
            <a:endParaRPr lang="cs-CZ" dirty="0" smtClean="0"/>
          </a:p>
          <a:p>
            <a:r>
              <a:rPr lang="cs-CZ" dirty="0" err="1" smtClean="0"/>
              <a:t>Kinezika</a:t>
            </a:r>
            <a:endParaRPr lang="cs-CZ" dirty="0" smtClean="0"/>
          </a:p>
          <a:p>
            <a:r>
              <a:rPr lang="cs-CZ" dirty="0" smtClean="0"/>
              <a:t>Mimika</a:t>
            </a:r>
          </a:p>
          <a:p>
            <a:r>
              <a:rPr lang="cs-CZ" dirty="0" err="1" smtClean="0"/>
              <a:t>Posturologie</a:t>
            </a:r>
            <a:endParaRPr lang="cs-CZ" dirty="0" smtClean="0"/>
          </a:p>
          <a:p>
            <a:pPr marL="109728" indent="0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Neverbální komunikace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96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Typickými příkladem je mechanismus učitelova vyvolávání žáků, které může být realizováno pokývnutím, pohledem, pohybem dlaně, ukázáním prstem či krátkým předsunutím brady, a přitom ve všech těchto podobách plní tutéž funkci, jako kdyby ze strany učitele zaznělo: </a:t>
            </a:r>
            <a:endParaRPr lang="cs-CZ" dirty="0" smtClean="0"/>
          </a:p>
          <a:p>
            <a:r>
              <a:rPr lang="cs-CZ" dirty="0" smtClean="0"/>
              <a:t>„</a:t>
            </a:r>
            <a:r>
              <a:rPr lang="cs-CZ" dirty="0"/>
              <a:t>Co si myslíš ty, Lucko?“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Vizuální akty ve výukové komunikaci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460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135" t="9627" r="28124" b="63326"/>
          <a:stretch/>
        </p:blipFill>
        <p:spPr>
          <a:xfrm>
            <a:off x="323528" y="2132856"/>
            <a:ext cx="8962881" cy="3312368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Vizuální akty ve výukové </a:t>
            </a:r>
            <a:r>
              <a:rPr lang="cs-CZ" sz="3200" dirty="0" smtClean="0"/>
              <a:t>komunikaci </a:t>
            </a:r>
            <a:r>
              <a:rPr lang="cs-CZ" sz="1600" dirty="0" smtClean="0"/>
              <a:t>(Švaříček Šalamounová, 2013)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71227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135" t="33491" r="27130" b="41052"/>
          <a:stretch/>
        </p:blipFill>
        <p:spPr>
          <a:xfrm>
            <a:off x="24042" y="1700808"/>
            <a:ext cx="9730083" cy="3312368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400" dirty="0"/>
              <a:t>Vizuální akty ve výukové komunikaci </a:t>
            </a:r>
            <a:r>
              <a:rPr lang="cs-CZ" sz="2400" dirty="0"/>
              <a:t>(Švaříček Šalamounová, 2013)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806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129" t="27128" r="29118" b="42644"/>
          <a:stretch/>
        </p:blipFill>
        <p:spPr>
          <a:xfrm>
            <a:off x="395536" y="1628800"/>
            <a:ext cx="8171015" cy="3528392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solidFill>
                  <a:srgbClr val="464646"/>
                </a:solidFill>
              </a:rPr>
              <a:t>Vizuální akty ve výukové komunikaci </a:t>
            </a:r>
            <a:r>
              <a:rPr lang="cs-CZ" sz="1600" dirty="0">
                <a:solidFill>
                  <a:srgbClr val="464646"/>
                </a:solidFill>
              </a:rPr>
              <a:t>(Švaříček Šalamounová, 2013)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856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135" t="22354" r="27130" b="60145"/>
          <a:stretch/>
        </p:blipFill>
        <p:spPr>
          <a:xfrm>
            <a:off x="-1" y="2348880"/>
            <a:ext cx="9845457" cy="2304256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400" dirty="0">
                <a:solidFill>
                  <a:srgbClr val="464646"/>
                </a:solidFill>
              </a:rPr>
              <a:t>Vizuální akty ve výukové komunikaci </a:t>
            </a:r>
            <a:r>
              <a:rPr lang="cs-CZ" sz="2400" dirty="0">
                <a:solidFill>
                  <a:srgbClr val="464646"/>
                </a:solidFill>
              </a:rPr>
              <a:t>(Švaříček Šalamounová, 2013)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848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Nebývá jí věnována taková pozornost jako verbální komunikaci</a:t>
            </a:r>
          </a:p>
          <a:p>
            <a:r>
              <a:rPr lang="cs-CZ" dirty="0" smtClean="0"/>
              <a:t>Zviditelnění myšlení a role v procesu učení</a:t>
            </a:r>
          </a:p>
          <a:p>
            <a:r>
              <a:rPr lang="cs-CZ" dirty="0" smtClean="0"/>
              <a:t>Výklad, během něhož učitel gestikuluje je pro žáky výrazně přínosnější – žáci gestikulujících učitelů při práci s učivem více gestikulují a tím si učivo „osahají“ (Šalamounová, 2013).</a:t>
            </a:r>
          </a:p>
          <a:p>
            <a:r>
              <a:rPr lang="cs-CZ" dirty="0" err="1" smtClean="0"/>
              <a:t>Gestika</a:t>
            </a:r>
            <a:r>
              <a:rPr lang="cs-CZ" dirty="0" smtClean="0"/>
              <a:t> aktivuje stejné spoje neuronů, jaké jsou používány při řeči </a:t>
            </a:r>
            <a:r>
              <a:rPr lang="cs-CZ" dirty="0"/>
              <a:t>(Šalamounová, 2013).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Gestika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766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verbální </a:t>
            </a:r>
            <a:r>
              <a:rPr lang="cs-CZ" dirty="0"/>
              <a:t>projev učitele </a:t>
            </a:r>
            <a:r>
              <a:rPr lang="cs-CZ" dirty="0" smtClean="0"/>
              <a:t>není jediným </a:t>
            </a:r>
            <a:r>
              <a:rPr lang="cs-CZ" dirty="0"/>
              <a:t>na informace bohatým kanálem, který žáci přijímají – </a:t>
            </a:r>
            <a:r>
              <a:rPr lang="cs-CZ" dirty="0" smtClean="0"/>
              <a:t>souběžně s </a:t>
            </a:r>
            <a:r>
              <a:rPr lang="cs-CZ" dirty="0"/>
              <a:t>ním sledují také vizuální sdělení učitele, prostřednictvím něhož </a:t>
            </a:r>
            <a:r>
              <a:rPr lang="cs-CZ" dirty="0" smtClean="0"/>
              <a:t>přesně interpretují</a:t>
            </a:r>
            <a:r>
              <a:rPr lang="cs-CZ" dirty="0"/>
              <a:t>, ve které komunikační fázi se právě vyučovací hodina nachází. </a:t>
            </a:r>
            <a:endParaRPr lang="cs-CZ" dirty="0" smtClean="0"/>
          </a:p>
          <a:p>
            <a:r>
              <a:rPr lang="cs-CZ" dirty="0"/>
              <a:t>můžeme </a:t>
            </a:r>
            <a:r>
              <a:rPr lang="cs-CZ" dirty="0" smtClean="0"/>
              <a:t>identifikovat </a:t>
            </a:r>
            <a:r>
              <a:rPr lang="cs-CZ" dirty="0"/>
              <a:t>individuální a objektivizovanou složku </a:t>
            </a:r>
            <a:r>
              <a:rPr lang="cs-CZ" dirty="0" err="1" smtClean="0"/>
              <a:t>gestiky</a:t>
            </a:r>
            <a:endParaRPr lang="cs-CZ" dirty="0" smtClean="0"/>
          </a:p>
          <a:p>
            <a:r>
              <a:rPr lang="cs-CZ" dirty="0"/>
              <a:t>p</a:t>
            </a:r>
            <a:r>
              <a:rPr lang="cs-CZ" dirty="0" smtClean="0"/>
              <a:t>řes </a:t>
            </a:r>
            <a:r>
              <a:rPr lang="cs-CZ" dirty="0"/>
              <a:t>individuální způsob konstruování vizuálních sdělení však vizuální komunikace učitelů obsahuje tytéž </a:t>
            </a:r>
            <a:r>
              <a:rPr lang="cs-CZ" dirty="0" smtClean="0"/>
              <a:t>vzorce</a:t>
            </a:r>
          </a:p>
          <a:p>
            <a:r>
              <a:rPr lang="cs-CZ" dirty="0" smtClean="0"/>
              <a:t>vizuální </a:t>
            </a:r>
            <a:r>
              <a:rPr lang="cs-CZ" dirty="0"/>
              <a:t>akty učiteli napomáhají především ve výkladu žákům, kde jejich prostřednictvím může zdůrazňovat jednotlivé informace, vizualizovat </a:t>
            </a:r>
            <a:endParaRPr lang="cs-CZ" dirty="0" smtClean="0"/>
          </a:p>
          <a:p>
            <a:r>
              <a:rPr lang="cs-CZ" dirty="0"/>
              <a:t>gesta hrají roli nejenom při sdělování informace, ale také při kognitivní </a:t>
            </a:r>
            <a:r>
              <a:rPr lang="cs-CZ" dirty="0" smtClean="0"/>
              <a:t>konceptualizaci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dirty="0">
                <a:solidFill>
                  <a:srgbClr val="464646"/>
                </a:solidFill>
              </a:rPr>
              <a:t>Vizuální akty ve výukové komunikaci </a:t>
            </a:r>
            <a:r>
              <a:rPr lang="cs-CZ" sz="2000" dirty="0">
                <a:solidFill>
                  <a:srgbClr val="464646"/>
                </a:solidFill>
              </a:rPr>
              <a:t>(Švaříček Šalamounová, 2013)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609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9192" y="1196752"/>
            <a:ext cx="7901014" cy="5000660"/>
          </a:xfrm>
        </p:spPr>
        <p:txBody>
          <a:bodyPr>
            <a:normAutofit/>
          </a:bodyPr>
          <a:lstStyle/>
          <a:p>
            <a:r>
              <a:rPr lang="cs-CZ" sz="2400" dirty="0" smtClean="0"/>
              <a:t>2 setkání </a:t>
            </a:r>
          </a:p>
          <a:p>
            <a:pPr marL="109728" indent="0">
              <a:buNone/>
            </a:pPr>
            <a:r>
              <a:rPr lang="cs-CZ" sz="1800" dirty="0"/>
              <a:t>	</a:t>
            </a:r>
            <a:r>
              <a:rPr lang="cs-CZ" sz="1800" dirty="0" smtClean="0"/>
              <a:t>Pá </a:t>
            </a:r>
            <a:r>
              <a:rPr lang="cs-CZ" sz="1800" dirty="0" smtClean="0"/>
              <a:t>24. </a:t>
            </a:r>
            <a:r>
              <a:rPr lang="cs-CZ" sz="1800" dirty="0"/>
              <a:t>2. </a:t>
            </a:r>
            <a:r>
              <a:rPr lang="cs-CZ" sz="1800" dirty="0" smtClean="0"/>
              <a:t>15:45–17:25</a:t>
            </a:r>
            <a:r>
              <a:rPr lang="cs-CZ" sz="1800" dirty="0"/>
              <a:t> </a:t>
            </a:r>
            <a:r>
              <a:rPr lang="cs-CZ" sz="1800" dirty="0">
                <a:hlinkClick r:id="rId2"/>
              </a:rPr>
              <a:t>učebna </a:t>
            </a:r>
            <a:r>
              <a:rPr lang="cs-CZ" sz="1800" dirty="0" smtClean="0">
                <a:hlinkClick r:id="rId2"/>
              </a:rPr>
              <a:t>50</a:t>
            </a:r>
            <a:endParaRPr lang="cs-CZ" sz="1800" dirty="0"/>
          </a:p>
          <a:p>
            <a:pPr marL="109728" indent="0">
              <a:buNone/>
            </a:pPr>
            <a:r>
              <a:rPr lang="cs-CZ" sz="1800" dirty="0" smtClean="0"/>
              <a:t>	Pá </a:t>
            </a:r>
            <a:r>
              <a:rPr lang="cs-CZ" sz="1800" dirty="0"/>
              <a:t>7</a:t>
            </a:r>
            <a:r>
              <a:rPr lang="cs-CZ" sz="1800" dirty="0" smtClean="0"/>
              <a:t>. </a:t>
            </a:r>
            <a:r>
              <a:rPr lang="cs-CZ" sz="1800" dirty="0"/>
              <a:t>4. 18:30–20:10 </a:t>
            </a:r>
            <a:r>
              <a:rPr lang="cs-CZ" sz="1800" dirty="0">
                <a:hlinkClick r:id="rId2"/>
              </a:rPr>
              <a:t>učebna 50</a:t>
            </a:r>
            <a:endParaRPr lang="cs-CZ" sz="1800" dirty="0" smtClean="0"/>
          </a:p>
          <a:p>
            <a:r>
              <a:rPr lang="cs-CZ" sz="2400" dirty="0" smtClean="0"/>
              <a:t>seminární </a:t>
            </a:r>
            <a:r>
              <a:rPr lang="cs-CZ" sz="2400" dirty="0"/>
              <a:t>práce v rozsahu </a:t>
            </a:r>
            <a:r>
              <a:rPr lang="cs-CZ" sz="2400" b="1" dirty="0" smtClean="0"/>
              <a:t>3 strany</a:t>
            </a:r>
            <a:r>
              <a:rPr lang="cs-CZ" sz="2400" dirty="0" smtClean="0"/>
              <a:t>, </a:t>
            </a:r>
            <a:r>
              <a:rPr lang="cs-CZ" sz="2400" dirty="0"/>
              <a:t>kterou student odevzdá v elektronické </a:t>
            </a:r>
            <a:r>
              <a:rPr lang="cs-CZ" sz="2400" dirty="0" smtClean="0"/>
              <a:t>podobě do </a:t>
            </a:r>
            <a:r>
              <a:rPr lang="cs-CZ" sz="2400" dirty="0" err="1" smtClean="0"/>
              <a:t>ISu</a:t>
            </a:r>
            <a:r>
              <a:rPr lang="cs-CZ" sz="2400" dirty="0" smtClean="0"/>
              <a:t> </a:t>
            </a:r>
            <a:r>
              <a:rPr lang="cs-CZ" sz="2400" b="1" dirty="0" smtClean="0"/>
              <a:t>do konce semestru</a:t>
            </a:r>
          </a:p>
          <a:p>
            <a:pPr marL="109728" indent="0">
              <a:buNone/>
            </a:pPr>
            <a:endParaRPr lang="cs-CZ" sz="2400" b="1" dirty="0" smtClean="0"/>
          </a:p>
          <a:p>
            <a:pPr marL="109728" indent="0">
              <a:buNone/>
            </a:pPr>
            <a:r>
              <a:rPr lang="cs-CZ" sz="2400" b="1" u="sng" dirty="0" smtClean="0"/>
              <a:t>Seminární </a:t>
            </a:r>
            <a:r>
              <a:rPr lang="cs-CZ" sz="2400" b="1" u="sng" dirty="0" smtClean="0"/>
              <a:t>práce – volba jedné ze dvou možností</a:t>
            </a:r>
            <a:endParaRPr lang="cs-CZ" sz="2400" b="1" u="sng" dirty="0" smtClean="0"/>
          </a:p>
          <a:p>
            <a:pPr marL="566928" indent="-457200">
              <a:buAutoNum type="alphaUcParenR"/>
            </a:pPr>
            <a:r>
              <a:rPr lang="cs-CZ" sz="2400" b="1" dirty="0" smtClean="0"/>
              <a:t>Reflexe videozáznamu vlastního výstupu </a:t>
            </a:r>
          </a:p>
          <a:p>
            <a:pPr marL="566928" indent="-457200">
              <a:buFont typeface="Wingdings 3"/>
              <a:buAutoNum type="alphaUcParenR"/>
            </a:pPr>
            <a:r>
              <a:rPr lang="cs-CZ" sz="2400" b="1" dirty="0" smtClean="0">
                <a:solidFill>
                  <a:prstClr val="black"/>
                </a:solidFill>
              </a:rPr>
              <a:t>Reflexe vyučovací hodiny z hlediska pedagogické komunikace</a:t>
            </a:r>
            <a:endParaRPr lang="cs-CZ" sz="2400" b="1" dirty="0"/>
          </a:p>
          <a:p>
            <a:pPr marL="109728" indent="0">
              <a:buNone/>
            </a:pPr>
            <a:endParaRPr lang="cs-CZ" sz="2000" b="1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 smtClean="0"/>
              <a:t>Obsah předmětu</a:t>
            </a:r>
            <a:endParaRPr lang="cs-CZ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se zabývá </a:t>
            </a:r>
            <a:r>
              <a:rPr lang="pl-PL" dirty="0" smtClean="0"/>
              <a:t>formální stránku řeči, tedy tím, jak je sdělení řečeno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Paralingvistika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481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„Ty </a:t>
            </a:r>
            <a:r>
              <a:rPr lang="cs-CZ" dirty="0" err="1" smtClean="0"/>
              <a:t>seš</a:t>
            </a:r>
            <a:r>
              <a:rPr lang="cs-CZ" dirty="0" smtClean="0"/>
              <a:t> kamarád!“</a:t>
            </a:r>
          </a:p>
          <a:p>
            <a:endParaRPr lang="cs-CZ" dirty="0" smtClean="0"/>
          </a:p>
          <a:p>
            <a:r>
              <a:rPr lang="cs-CZ" dirty="0" smtClean="0"/>
              <a:t>„Co to má být?“</a:t>
            </a:r>
          </a:p>
          <a:p>
            <a:endParaRPr lang="cs-CZ" dirty="0" smtClean="0"/>
          </a:p>
          <a:p>
            <a:r>
              <a:rPr lang="cs-CZ" dirty="0" smtClean="0"/>
              <a:t>„Mohl byste se posunout?“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Interpretujte: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96454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sz="3100" dirty="0" smtClean="0"/>
              <a:t>tím, co se při písemném přepisu z mluvené řeči ztrácí</a:t>
            </a:r>
            <a:endParaRPr lang="cs-CZ" sz="3100" dirty="0"/>
          </a:p>
          <a:p>
            <a:r>
              <a:rPr lang="cs-CZ" sz="3100" dirty="0" smtClean="0"/>
              <a:t>je to zejména:</a:t>
            </a:r>
          </a:p>
          <a:p>
            <a:pPr>
              <a:buNone/>
            </a:pPr>
            <a:endParaRPr lang="cs-CZ" sz="3100" dirty="0" smtClean="0"/>
          </a:p>
          <a:p>
            <a:pPr marL="624078" indent="-514350">
              <a:spcAft>
                <a:spcPts val="600"/>
              </a:spcAft>
              <a:buAutoNum type="arabicPeriod"/>
            </a:pPr>
            <a:r>
              <a:rPr lang="cs-CZ" sz="3100" b="1" dirty="0" smtClean="0"/>
              <a:t>Intenzita hlasového projevu </a:t>
            </a:r>
            <a:r>
              <a:rPr lang="cs-CZ" sz="3100" dirty="0" smtClean="0"/>
              <a:t>— jak hlasitě mluvčí hovoří a jak se intenzita jeho hlasového projevu mění v průběhu slovního sdělení. </a:t>
            </a:r>
          </a:p>
          <a:p>
            <a:pPr marL="624078" indent="-514350">
              <a:spcAft>
                <a:spcPts val="600"/>
              </a:spcAft>
              <a:buAutoNum type="arabicPeriod"/>
            </a:pPr>
            <a:r>
              <a:rPr lang="cs-CZ" sz="3100" b="1" dirty="0" smtClean="0"/>
              <a:t>Tónová výška hlasu </a:t>
            </a:r>
            <a:r>
              <a:rPr lang="cs-CZ" sz="3100" dirty="0" smtClean="0"/>
              <a:t>— jak vysoko či naopak nízko je položen hlas mluvčího. Nejde o to, zda mluví tenorem či basem, sopránem či altem, nýbrž o to, jaká je intonace jeho řeči a jak se intonace mění </a:t>
            </a:r>
          </a:p>
          <a:p>
            <a:pPr marL="624078" indent="-514350">
              <a:spcAft>
                <a:spcPts val="600"/>
              </a:spcAft>
              <a:buAutoNum type="arabicPeriod"/>
            </a:pPr>
            <a:r>
              <a:rPr lang="cs-CZ" sz="3100" b="1" dirty="0" smtClean="0"/>
              <a:t>Barva hlasu </a:t>
            </a:r>
            <a:r>
              <a:rPr lang="cs-CZ" sz="3100" dirty="0" smtClean="0"/>
              <a:t>— jak vypadá spektrální složení akustické formy projevu mluvčího</a:t>
            </a:r>
          </a:p>
          <a:p>
            <a:pPr marL="624078" indent="-514350">
              <a:spcAft>
                <a:spcPts val="600"/>
              </a:spcAft>
              <a:buAutoNum type="arabicPeriod"/>
            </a:pPr>
            <a:r>
              <a:rPr lang="cs-CZ" sz="3100" b="1" dirty="0" smtClean="0"/>
              <a:t>Délka projevu </a:t>
            </a:r>
            <a:r>
              <a:rPr lang="cs-CZ" sz="3100" dirty="0" smtClean="0"/>
              <a:t>— jak dlouho mluví ten, kdo se chopil slova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Paralingvistika se zabývá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229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4078" indent="-514350">
              <a:spcAft>
                <a:spcPts val="600"/>
              </a:spcAft>
              <a:buFont typeface="+mj-lt"/>
              <a:buAutoNum type="arabicPeriod" startAt="5"/>
            </a:pPr>
            <a:r>
              <a:rPr lang="cs-CZ" sz="2300" b="1" dirty="0" smtClean="0"/>
              <a:t>Rychlost projevu — </a:t>
            </a:r>
            <a:r>
              <a:rPr lang="cs-CZ" sz="2300" dirty="0" smtClean="0"/>
              <a:t>kolik slov bylo řečeno za minutu, jak se rychlost řeči mém během slovního sdělení, co se říkalo pomalu a co rychle</a:t>
            </a:r>
          </a:p>
          <a:p>
            <a:pPr marL="624078" indent="-514350">
              <a:spcAft>
                <a:spcPts val="600"/>
              </a:spcAft>
              <a:buFont typeface="+mj-lt"/>
              <a:buAutoNum type="arabicPeriod" startAt="5"/>
            </a:pPr>
            <a:r>
              <a:rPr lang="cs-CZ" sz="2300" b="1" dirty="0" smtClean="0"/>
              <a:t>Přestávky v projevu - </a:t>
            </a:r>
            <a:r>
              <a:rPr lang="cs-CZ" sz="2300" dirty="0" smtClean="0"/>
              <a:t>kdy a jak se dělají v řeči</a:t>
            </a:r>
          </a:p>
          <a:p>
            <a:pPr marL="624078" indent="-514350">
              <a:spcAft>
                <a:spcPts val="600"/>
              </a:spcAft>
              <a:buFont typeface="+mj-lt"/>
              <a:buAutoNum type="arabicPeriod" startAt="5"/>
            </a:pPr>
            <a:r>
              <a:rPr lang="cs-CZ" sz="2300" b="1" dirty="0" smtClean="0"/>
              <a:t>Akustická náplň přestávek - </a:t>
            </a:r>
            <a:r>
              <a:rPr lang="cs-CZ" sz="2300" dirty="0" smtClean="0"/>
              <a:t>v přestávce typu pauzy může být ticho či můžeme zaslechnout i nesrozumitelná zvuky</a:t>
            </a:r>
          </a:p>
          <a:p>
            <a:pPr marL="624078" indent="-514350">
              <a:spcAft>
                <a:spcPts val="600"/>
              </a:spcAft>
              <a:buFont typeface="+mj-lt"/>
              <a:buAutoNum type="arabicPeriod" startAt="5"/>
            </a:pPr>
            <a:r>
              <a:rPr lang="cs-CZ" sz="2300" b="1" dirty="0" smtClean="0"/>
              <a:t>Přesnost projevu – </a:t>
            </a:r>
            <a:r>
              <a:rPr lang="cs-CZ" sz="2300" dirty="0" smtClean="0"/>
              <a:t>v hovoru se mohou vyskytnou různé druhy chyb: při volbě slov, v syntaxi. Mluvčí se může zakoktávat, může něco vynechal, může část sdělení opakovat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Paralingvistika se zabývá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201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cs-CZ" dirty="0" smtClean="0"/>
          </a:p>
          <a:p>
            <a:r>
              <a:rPr lang="cs-CZ" dirty="0" smtClean="0"/>
              <a:t>Co říká barva hlasu?</a:t>
            </a:r>
          </a:p>
          <a:p>
            <a:r>
              <a:rPr lang="cs-CZ" dirty="0" smtClean="0"/>
              <a:t>Co říká rychlost produkování slov?</a:t>
            </a:r>
          </a:p>
          <a:p>
            <a:r>
              <a:rPr lang="pl-PL" dirty="0" smtClean="0"/>
              <a:t>Co se sděluje odmlčením na rozhraní vět?</a:t>
            </a:r>
          </a:p>
          <a:p>
            <a:r>
              <a:rPr lang="pl-PL" dirty="0" smtClean="0"/>
              <a:t>Jak frázovat řeč?</a:t>
            </a:r>
          </a:p>
          <a:p>
            <a:r>
              <a:rPr lang="pl-PL" dirty="0" smtClean="0"/>
              <a:t>Co se říká bezobsažnými zvuky v přestávkách řeči?</a:t>
            </a:r>
            <a:endParaRPr lang="cs-CZ" dirty="0" smtClean="0"/>
          </a:p>
          <a:p>
            <a:r>
              <a:rPr lang="cs-CZ" dirty="0" smtClean="0"/>
              <a:t>Co říkají pomlky uprostřed fonologických celků?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 zamyšlení: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999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 smtClean="0"/>
          </a:p>
          <a:p>
            <a:r>
              <a:rPr lang="cs-CZ" dirty="0" smtClean="0"/>
              <a:t>prostorové chování</a:t>
            </a:r>
          </a:p>
          <a:p>
            <a:r>
              <a:rPr lang="cs-CZ" dirty="0" err="1" smtClean="0"/>
              <a:t>proxemika</a:t>
            </a:r>
            <a:r>
              <a:rPr lang="cs-CZ" dirty="0" smtClean="0"/>
              <a:t> je sdělování oddálením či přiblížením</a:t>
            </a:r>
          </a:p>
          <a:p>
            <a:r>
              <a:rPr lang="cs-CZ" dirty="0" smtClean="0"/>
              <a:t>vzdálenost může ovlivňovat mezilidskou komunikaci: </a:t>
            </a:r>
            <a:r>
              <a:rPr lang="cs-CZ" dirty="0" err="1" smtClean="0"/>
              <a:t>proxemika</a:t>
            </a:r>
            <a:r>
              <a:rPr lang="cs-CZ" dirty="0" smtClean="0"/>
              <a:t> vyjadřuje vliv vzdálenosti na úroveň komunikace</a:t>
            </a:r>
          </a:p>
          <a:p>
            <a:pPr>
              <a:buNone/>
            </a:pPr>
            <a:endParaRPr lang="pl-PL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Proxemika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624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Veřejná zóna</a:t>
            </a:r>
            <a:r>
              <a:rPr lang="cs-CZ" dirty="0" smtClean="0"/>
              <a:t>: 900 cm - 350 cm. Vnímáme při ní několik osob. Patří sem veřejné projevy.</a:t>
            </a:r>
          </a:p>
          <a:p>
            <a:r>
              <a:rPr lang="cs-CZ" b="1" dirty="0" smtClean="0"/>
              <a:t>Společenská zóna</a:t>
            </a:r>
            <a:r>
              <a:rPr lang="cs-CZ" dirty="0" smtClean="0"/>
              <a:t>: 350 - 120 cm. Setkáme se s ní při kontaktu v zaměstnání, úředních jednáních atd.</a:t>
            </a:r>
          </a:p>
          <a:p>
            <a:r>
              <a:rPr lang="cs-CZ" b="1" dirty="0" smtClean="0"/>
              <a:t>Osobní zóna</a:t>
            </a:r>
            <a:r>
              <a:rPr lang="cs-CZ" dirty="0" smtClean="0"/>
              <a:t>: rozmezí 120 - 45 cm. Jde při ní o důvěrnější sdělování informací.</a:t>
            </a:r>
          </a:p>
          <a:p>
            <a:r>
              <a:rPr lang="cs-CZ" b="1" dirty="0" smtClean="0"/>
              <a:t>Intimní zóna</a:t>
            </a:r>
            <a:r>
              <a:rPr lang="cs-CZ" dirty="0" smtClean="0"/>
              <a:t>: je od 45 - 0 cm. Týká se většinou pouze rodiny a nejbližších lidí.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Proxemické</a:t>
            </a:r>
            <a:r>
              <a:rPr lang="cs-CZ" dirty="0" smtClean="0"/>
              <a:t> zóny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767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Ve škole jsou běžné situace, kdy je rozmístění účastníků neměnné. Jak může přesto učitel využívat prostoru třídy?</a:t>
            </a:r>
          </a:p>
          <a:p>
            <a:r>
              <a:rPr lang="cs-CZ" dirty="0" smtClean="0"/>
              <a:t>Má tzv. sálové uspořádání vliv na pedagogickou komunikaci?</a:t>
            </a:r>
          </a:p>
          <a:p>
            <a:r>
              <a:rPr lang="cs-CZ" dirty="0" smtClean="0"/>
              <a:t>Komunikuje učitel se všemi žáky stejně nebo jsou ve třídě místa s různou mírou aktivity?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Proxemika</a:t>
            </a:r>
            <a:r>
              <a:rPr lang="cs-CZ" dirty="0" smtClean="0"/>
              <a:t> ve škole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924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Akční zóna učitele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285860"/>
            <a:ext cx="4751165" cy="3395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bdélník 4"/>
          <p:cNvSpPr/>
          <p:nvPr/>
        </p:nvSpPr>
        <p:spPr>
          <a:xfrm>
            <a:off x="0" y="4826675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 smtClean="0"/>
              <a:t>Gavora</a:t>
            </a:r>
            <a:r>
              <a:rPr lang="cs-CZ" dirty="0" smtClean="0"/>
              <a:t> (1994) podobu této zóny vysvětluje tím, že velký význam zde má fyzická blízkost, kdy učitel komunikuje především s těmi žáky, kteří jsou k němu nejblíže a se kterými může navázat vizuální kontakt.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430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 smtClean="0"/>
              <a:t>Ovlivňují žáci akční zónu a pedagogickou komunikaci?</a:t>
            </a:r>
          </a:p>
          <a:p>
            <a:r>
              <a:rPr lang="cs-CZ" dirty="0" smtClean="0"/>
              <a:t>Termín „zóna aktivní účasti“ používá </a:t>
            </a:r>
            <a:r>
              <a:rPr lang="cs-CZ" dirty="0" err="1" smtClean="0"/>
              <a:t>Atwoodová</a:t>
            </a:r>
            <a:r>
              <a:rPr lang="cs-CZ" dirty="0" smtClean="0"/>
              <a:t> a </a:t>
            </a:r>
            <a:r>
              <a:rPr lang="cs-CZ" dirty="0" err="1" smtClean="0"/>
              <a:t>Leitnerová</a:t>
            </a:r>
            <a:r>
              <a:rPr lang="cs-CZ" dirty="0" smtClean="0"/>
              <a:t> (in Mareš, </a:t>
            </a:r>
            <a:r>
              <a:rPr lang="cs-CZ" dirty="0" err="1" smtClean="0"/>
              <a:t>Křivohlavý</a:t>
            </a:r>
            <a:r>
              <a:rPr lang="cs-CZ" dirty="0" smtClean="0"/>
              <a:t>, 1995) pro pojmenování procesu, kdy je komunikace a podoba komunikačních zón ovlivňována zvýšenou aktivitou ze strany žáků´.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err="1" smtClean="0"/>
              <a:t>Schnitzerová</a:t>
            </a:r>
            <a:r>
              <a:rPr lang="cs-CZ" dirty="0" smtClean="0"/>
              <a:t> a </a:t>
            </a:r>
            <a:r>
              <a:rPr lang="cs-CZ" dirty="0" err="1" smtClean="0"/>
              <a:t>Kontírová</a:t>
            </a:r>
            <a:r>
              <a:rPr lang="cs-CZ" dirty="0" smtClean="0"/>
              <a:t> (1995, 1996) doložily, že žáci sedící v zóně aktivní účasti nejen vykazují vyšší míru aktivity, ale zároveň vykazují nižší míru aktivity nežádoucí. Navíc žáci, kteří bývají označováni za prospěchově podprůměrné, častěji obsazují místa mimo fyzický a zrakový kontakt vyučujícího (tedy mimo zónu).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Vše jen v rukou učitele?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275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66928" lvl="0" indent="-457200">
              <a:buClr>
                <a:srgbClr val="2DA2BF"/>
              </a:buClr>
              <a:buFont typeface="Wingdings 3"/>
              <a:buAutoNum type="alphaUcParenR"/>
            </a:pPr>
            <a:r>
              <a:rPr lang="cs-CZ" sz="1500" b="1" dirty="0">
                <a:solidFill>
                  <a:prstClr val="black"/>
                </a:solidFill>
              </a:rPr>
              <a:t>Reflexe videozáznamu vlastního výstupu </a:t>
            </a:r>
          </a:p>
          <a:p>
            <a:pPr marL="109728" lvl="0" indent="0">
              <a:buClr>
                <a:srgbClr val="2DA2BF"/>
              </a:buClr>
              <a:buNone/>
            </a:pPr>
            <a:endParaRPr lang="cs-CZ" sz="1300" b="1" dirty="0">
              <a:solidFill>
                <a:prstClr val="black"/>
              </a:solidFill>
            </a:endParaRPr>
          </a:p>
          <a:p>
            <a:pPr marL="109728" lvl="0" indent="0">
              <a:buClr>
                <a:srgbClr val="2DA2BF"/>
              </a:buClr>
              <a:buNone/>
            </a:pPr>
            <a:r>
              <a:rPr lang="cs-CZ" sz="1300" b="1" dirty="0">
                <a:solidFill>
                  <a:prstClr val="black"/>
                </a:solidFill>
              </a:rPr>
              <a:t>1. Příprava tématu z pedagogické komunikace (1 – 2 strany)</a:t>
            </a:r>
          </a:p>
          <a:p>
            <a:pPr lvl="0">
              <a:buClr>
                <a:srgbClr val="2DA2BF"/>
              </a:buClr>
            </a:pPr>
            <a:r>
              <a:rPr lang="cs-CZ" sz="1300" dirty="0">
                <a:solidFill>
                  <a:prstClr val="black"/>
                </a:solidFill>
              </a:rPr>
              <a:t>Definice tématu dle odborné literatury (např. kladení otázek)</a:t>
            </a:r>
          </a:p>
          <a:p>
            <a:pPr lvl="0">
              <a:buClr>
                <a:srgbClr val="2DA2BF"/>
              </a:buClr>
            </a:pPr>
            <a:r>
              <a:rPr lang="cs-CZ" sz="1300" dirty="0">
                <a:solidFill>
                  <a:prstClr val="black"/>
                </a:solidFill>
              </a:rPr>
              <a:t>Co jsem se dozvěděl/a nového</a:t>
            </a:r>
          </a:p>
          <a:p>
            <a:pPr lvl="0">
              <a:buClr>
                <a:srgbClr val="2DA2BF"/>
              </a:buClr>
            </a:pPr>
            <a:r>
              <a:rPr lang="cs-CZ" sz="1300" dirty="0">
                <a:solidFill>
                  <a:prstClr val="black"/>
                </a:solidFill>
              </a:rPr>
              <a:t>Co bych chtěl využít v praxi</a:t>
            </a:r>
          </a:p>
          <a:p>
            <a:pPr lvl="0">
              <a:buClr>
                <a:srgbClr val="2DA2BF"/>
              </a:buClr>
            </a:pPr>
            <a:r>
              <a:rPr lang="cs-CZ" sz="1300" dirty="0">
                <a:solidFill>
                  <a:prstClr val="black"/>
                </a:solidFill>
              </a:rPr>
              <a:t>Alespoň jeden odborný zdroj k tématu</a:t>
            </a:r>
          </a:p>
          <a:p>
            <a:pPr marL="566928" lvl="0" indent="-457200">
              <a:buClr>
                <a:srgbClr val="2DA2BF"/>
              </a:buClr>
              <a:buFont typeface="Wingdings 3"/>
              <a:buAutoNum type="alphaUcParenR"/>
            </a:pPr>
            <a:endParaRPr lang="cs-CZ" sz="1500" b="1" dirty="0">
              <a:solidFill>
                <a:prstClr val="black"/>
              </a:solidFill>
            </a:endParaRPr>
          </a:p>
          <a:p>
            <a:pPr marL="109728" lvl="0" indent="0">
              <a:buClr>
                <a:srgbClr val="2DA2BF"/>
              </a:buClr>
              <a:buNone/>
            </a:pPr>
            <a:r>
              <a:rPr lang="cs-CZ" sz="1500" b="1" dirty="0">
                <a:solidFill>
                  <a:prstClr val="black"/>
                </a:solidFill>
              </a:rPr>
              <a:t>2. Videozáznam (vložení do </a:t>
            </a:r>
            <a:r>
              <a:rPr lang="cs-CZ" sz="1500" b="1" dirty="0" err="1">
                <a:solidFill>
                  <a:prstClr val="black"/>
                </a:solidFill>
              </a:rPr>
              <a:t>ISu</a:t>
            </a:r>
            <a:r>
              <a:rPr lang="cs-CZ" sz="1500" b="1" dirty="0">
                <a:solidFill>
                  <a:prstClr val="black"/>
                </a:solidFill>
              </a:rPr>
              <a:t>)</a:t>
            </a:r>
          </a:p>
          <a:p>
            <a:pPr lvl="0">
              <a:buClr>
                <a:srgbClr val="2DA2BF"/>
              </a:buClr>
              <a:buFontTx/>
              <a:buChar char="-"/>
            </a:pPr>
            <a:r>
              <a:rPr lang="cs-CZ" sz="1500" dirty="0">
                <a:solidFill>
                  <a:prstClr val="black"/>
                </a:solidFill>
              </a:rPr>
              <a:t>videozáznam komunikačního výstupu v rozsahu minimálně 10 minut (výuka, doučování, individuální projev)</a:t>
            </a:r>
          </a:p>
          <a:p>
            <a:pPr lvl="0">
              <a:buClr>
                <a:srgbClr val="2DA2BF"/>
              </a:buClr>
              <a:buFontTx/>
              <a:buChar char="-"/>
            </a:pPr>
            <a:r>
              <a:rPr lang="cs-CZ" sz="1500" dirty="0">
                <a:solidFill>
                  <a:prstClr val="black"/>
                </a:solidFill>
              </a:rPr>
              <a:t>obsah dle oboru (např. lekce anglického jazyka),  zaměření na jedno z témat pedagogické komunikace (např. kladení otázek</a:t>
            </a:r>
            <a:r>
              <a:rPr lang="cs-CZ" sz="1500" dirty="0" smtClean="0">
                <a:solidFill>
                  <a:prstClr val="black"/>
                </a:solidFill>
              </a:rPr>
              <a:t>)</a:t>
            </a:r>
          </a:p>
          <a:p>
            <a:pPr lvl="0">
              <a:buClr>
                <a:srgbClr val="2DA2BF"/>
              </a:buClr>
              <a:buFontTx/>
              <a:buChar char="-"/>
            </a:pPr>
            <a:endParaRPr lang="cs-CZ" sz="1500" dirty="0">
              <a:solidFill>
                <a:prstClr val="black"/>
              </a:solidFill>
            </a:endParaRPr>
          </a:p>
          <a:p>
            <a:pPr marL="109728" indent="0">
              <a:buNone/>
            </a:pPr>
            <a:r>
              <a:rPr lang="cs-CZ" sz="1600" b="1" dirty="0"/>
              <a:t>3. Sebereflexe (1- 2 strany)</a:t>
            </a:r>
          </a:p>
          <a:p>
            <a:pPr marL="624078" indent="-514350">
              <a:buFont typeface="+mj-lt"/>
              <a:buAutoNum type="arabicParenR"/>
            </a:pPr>
            <a:r>
              <a:rPr lang="cs-CZ" sz="1600" dirty="0"/>
              <a:t>Jak jsem naplnil/a vybrané téma.</a:t>
            </a:r>
          </a:p>
          <a:p>
            <a:pPr marL="624078" indent="-514350">
              <a:buFont typeface="+mj-lt"/>
              <a:buAutoNum type="arabicParenR"/>
            </a:pPr>
            <a:r>
              <a:rPr lang="cs-CZ" sz="1600" dirty="0"/>
              <a:t>Co se mi vzhledem k tématu povedlo a podle čeho tak soudím.</a:t>
            </a:r>
          </a:p>
          <a:p>
            <a:pPr marL="624078" indent="-514350">
              <a:buFont typeface="+mj-lt"/>
              <a:buAutoNum type="arabicParenR"/>
            </a:pPr>
            <a:r>
              <a:rPr lang="cs-CZ" sz="1600" dirty="0"/>
              <a:t>Co oproti mým očekáváním nefungovalo a proč.</a:t>
            </a:r>
          </a:p>
          <a:p>
            <a:pPr marL="624078" indent="-514350">
              <a:buFont typeface="+mj-lt"/>
              <a:buAutoNum type="arabicParenR"/>
            </a:pPr>
            <a:r>
              <a:rPr lang="cs-CZ" sz="1600" dirty="0"/>
              <a:t>Jak bych ohodnotil svůj verbální a neverbální projev?  </a:t>
            </a:r>
          </a:p>
          <a:p>
            <a:pPr marL="624078" indent="-514350">
              <a:buFont typeface="+mj-lt"/>
              <a:buAutoNum type="arabicParenR"/>
            </a:pPr>
            <a:r>
              <a:rPr lang="cs-CZ" sz="1600" dirty="0"/>
              <a:t>Jaký mám ze svého výstupu celkový dojem, co bych mohl udělat proto, abych se cítil ještě lépe. </a:t>
            </a:r>
          </a:p>
          <a:p>
            <a:pPr marL="109728" indent="0">
              <a:buNone/>
            </a:pPr>
            <a:r>
              <a:rPr lang="cs-CZ" sz="1600" b="1" dirty="0"/>
              <a:t>Celkem: seminární práce 3 strany</a:t>
            </a:r>
          </a:p>
          <a:p>
            <a:pPr marL="109728" indent="0">
              <a:buNone/>
            </a:pPr>
            <a:endParaRPr lang="cs-CZ" sz="1600" dirty="0"/>
          </a:p>
          <a:p>
            <a:pPr marL="109728" indent="0">
              <a:buNone/>
            </a:pPr>
            <a:r>
              <a:rPr lang="cs-CZ" sz="1600" dirty="0"/>
              <a:t>Nenaplnění těchto kritérií může být důvodem pro vrácení práce </a:t>
            </a:r>
            <a:r>
              <a:rPr lang="cs-CZ" sz="1600"/>
              <a:t>k </a:t>
            </a:r>
            <a:r>
              <a:rPr lang="cs-CZ" sz="1600" smtClean="0"/>
              <a:t>přepracování.</a:t>
            </a:r>
            <a:endParaRPr lang="cs-CZ" sz="1600" dirty="0"/>
          </a:p>
          <a:p>
            <a:pPr lvl="0">
              <a:buClr>
                <a:srgbClr val="2DA2BF"/>
              </a:buClr>
              <a:buFontTx/>
              <a:buChar char="-"/>
            </a:pPr>
            <a:endParaRPr lang="cs-CZ" sz="1500" dirty="0">
              <a:solidFill>
                <a:prstClr val="black"/>
              </a:solidFill>
            </a:endParaRP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/>
              <a:t>Obsah předmětu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176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cs-CZ" i="1" dirty="0" smtClean="0"/>
          </a:p>
          <a:p>
            <a:pPr>
              <a:buNone/>
            </a:pPr>
            <a:r>
              <a:rPr lang="cs-CZ" i="1" dirty="0" smtClean="0"/>
              <a:t>a) kooperativní</a:t>
            </a:r>
            <a:endParaRPr lang="cs-CZ" dirty="0" smtClean="0"/>
          </a:p>
          <a:p>
            <a:pPr>
              <a:buNone/>
            </a:pPr>
            <a:r>
              <a:rPr lang="cs-CZ" i="1" dirty="0" smtClean="0"/>
              <a:t>b) konkurenční</a:t>
            </a:r>
            <a:endParaRPr lang="cs-CZ" dirty="0" smtClean="0"/>
          </a:p>
          <a:p>
            <a:pPr>
              <a:buNone/>
            </a:pPr>
            <a:r>
              <a:rPr lang="cs-CZ" i="1" dirty="0" smtClean="0"/>
              <a:t>c) Konverzační</a:t>
            </a:r>
          </a:p>
          <a:p>
            <a:pPr>
              <a:buNone/>
            </a:pPr>
            <a:r>
              <a:rPr lang="cs-CZ" dirty="0" smtClean="0"/>
              <a:t>					A</a:t>
            </a:r>
          </a:p>
          <a:p>
            <a:pPr>
              <a:buNone/>
            </a:pPr>
            <a:r>
              <a:rPr lang="cs-CZ" i="1" dirty="0" smtClean="0"/>
              <a:t>                                                 </a:t>
            </a:r>
            <a:r>
              <a:rPr lang="cs-CZ" b="1" i="1" dirty="0" smtClean="0"/>
              <a:t>A</a:t>
            </a:r>
          </a:p>
          <a:p>
            <a:pPr>
              <a:buNone/>
            </a:pPr>
            <a:endParaRPr lang="cs-CZ" b="1" dirty="0" smtClean="0"/>
          </a:p>
          <a:p>
            <a:pPr>
              <a:buNone/>
            </a:pPr>
            <a:r>
              <a:rPr lang="cs-CZ" b="1" dirty="0" smtClean="0"/>
              <a:t>A			B                 </a:t>
            </a:r>
            <a:r>
              <a:rPr lang="cs-CZ" b="1" dirty="0" err="1" smtClean="0"/>
              <a:t>B</a:t>
            </a:r>
            <a:r>
              <a:rPr lang="cs-CZ" b="1" dirty="0" smtClean="0"/>
              <a:t>                         </a:t>
            </a:r>
            <a:r>
              <a:rPr lang="cs-CZ" b="1" dirty="0" err="1" smtClean="0"/>
              <a:t>B</a:t>
            </a:r>
            <a:endParaRPr lang="cs-CZ" b="1" dirty="0" smtClean="0"/>
          </a:p>
          <a:p>
            <a:pPr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i="1" dirty="0" smtClean="0"/>
              <a:t>Která z uvedených situací je obvykle vnímána jako:</a:t>
            </a: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500034" y="3857628"/>
          <a:ext cx="2143140" cy="642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</a:tblGrid>
              <a:tr h="642942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3428992" y="3857628"/>
          <a:ext cx="2071702" cy="652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702"/>
              </a:tblGrid>
              <a:tr h="652465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6429388" y="3857628"/>
          <a:ext cx="1643074" cy="642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074"/>
              </a:tblGrid>
              <a:tr h="642942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697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cs-CZ" i="1" dirty="0" smtClean="0"/>
          </a:p>
          <a:p>
            <a:pPr>
              <a:buNone/>
            </a:pPr>
            <a:r>
              <a:rPr lang="cs-CZ" i="1" dirty="0" smtClean="0"/>
              <a:t>a) Pro zkoušení žáka</a:t>
            </a:r>
            <a:endParaRPr lang="cs-CZ" dirty="0" smtClean="0"/>
          </a:p>
          <a:p>
            <a:pPr>
              <a:buNone/>
            </a:pPr>
            <a:r>
              <a:rPr lang="cs-CZ" i="1" dirty="0" smtClean="0"/>
              <a:t>b) Pro práci žáků ve dvojici</a:t>
            </a:r>
            <a:endParaRPr lang="cs-CZ" dirty="0" smtClean="0"/>
          </a:p>
          <a:p>
            <a:pPr>
              <a:buNone/>
            </a:pPr>
            <a:r>
              <a:rPr lang="cs-CZ" i="1" dirty="0" smtClean="0"/>
              <a:t>c) Pro spolupráci žáků na zadaném úkolu</a:t>
            </a:r>
          </a:p>
          <a:p>
            <a:pPr>
              <a:buNone/>
            </a:pPr>
            <a:r>
              <a:rPr lang="cs-CZ" dirty="0" smtClean="0"/>
              <a:t>					A</a:t>
            </a:r>
          </a:p>
          <a:p>
            <a:pPr>
              <a:buNone/>
            </a:pPr>
            <a:r>
              <a:rPr lang="cs-CZ" i="1" dirty="0" smtClean="0"/>
              <a:t>                                                 </a:t>
            </a:r>
            <a:r>
              <a:rPr lang="cs-CZ" b="1" i="1" dirty="0" smtClean="0"/>
              <a:t>A</a:t>
            </a:r>
          </a:p>
          <a:p>
            <a:pPr>
              <a:buNone/>
            </a:pPr>
            <a:endParaRPr lang="cs-CZ" b="1" dirty="0" smtClean="0"/>
          </a:p>
          <a:p>
            <a:pPr>
              <a:buNone/>
            </a:pPr>
            <a:r>
              <a:rPr lang="cs-CZ" b="1" dirty="0" smtClean="0"/>
              <a:t>A			B                 </a:t>
            </a:r>
            <a:r>
              <a:rPr lang="cs-CZ" b="1" dirty="0" err="1" smtClean="0"/>
              <a:t>B</a:t>
            </a:r>
            <a:r>
              <a:rPr lang="cs-CZ" b="1" dirty="0" smtClean="0"/>
              <a:t>                         </a:t>
            </a:r>
            <a:r>
              <a:rPr lang="cs-CZ" b="1" dirty="0" err="1" smtClean="0"/>
              <a:t>B</a:t>
            </a:r>
            <a:endParaRPr lang="cs-CZ" b="1" dirty="0" smtClean="0"/>
          </a:p>
          <a:p>
            <a:pPr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i="1" dirty="0" smtClean="0"/>
              <a:t>Jaké prostorové uspořádání byste zvolili?</a:t>
            </a: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500034" y="3857628"/>
          <a:ext cx="2143140" cy="642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</a:tblGrid>
              <a:tr h="642942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3428992" y="3857628"/>
          <a:ext cx="2071702" cy="652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702"/>
              </a:tblGrid>
              <a:tr h="652465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6429388" y="3857628"/>
          <a:ext cx="1643074" cy="642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074"/>
              </a:tblGrid>
              <a:tr h="642942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89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109728" indent="0">
              <a:buNone/>
            </a:pPr>
            <a:r>
              <a:rPr lang="cs-CZ" dirty="0" smtClean="0">
                <a:hlinkClick r:id="rId2"/>
              </a:rPr>
              <a:t>Tři typy vyučujících dle pohybu v prostoru třídy (metafory):</a:t>
            </a:r>
          </a:p>
          <a:p>
            <a:pPr marL="624078" indent="-514350">
              <a:buAutoNum type="alphaUcParenR"/>
            </a:pPr>
            <a:r>
              <a:rPr lang="cs-CZ" dirty="0" smtClean="0">
                <a:hlinkClick r:id="rId2"/>
              </a:rPr>
              <a:t>Myslivci</a:t>
            </a:r>
          </a:p>
          <a:p>
            <a:pPr marL="624078" indent="-514350">
              <a:buAutoNum type="alphaUcParenR"/>
            </a:pPr>
            <a:r>
              <a:rPr lang="cs-CZ" dirty="0" smtClean="0">
                <a:hlinkClick r:id="rId2"/>
              </a:rPr>
              <a:t>Strážci</a:t>
            </a:r>
          </a:p>
          <a:p>
            <a:pPr marL="624078" indent="-514350">
              <a:buAutoNum type="alphaUcParenR"/>
            </a:pPr>
            <a:r>
              <a:rPr lang="cs-CZ" dirty="0" smtClean="0">
                <a:hlinkClick r:id="rId2"/>
              </a:rPr>
              <a:t>Chodci</a:t>
            </a:r>
            <a:endParaRPr lang="cs-CZ" dirty="0" smtClean="0">
              <a:hlinkClick r:id="rId2"/>
            </a:endParaRPr>
          </a:p>
          <a:p>
            <a:endParaRPr lang="cs-CZ" b="1" dirty="0" smtClean="0"/>
          </a:p>
          <a:p>
            <a:pPr marL="109728" indent="0">
              <a:buNone/>
            </a:pPr>
            <a:r>
              <a:rPr lang="cs-CZ" b="1" dirty="0"/>
              <a:t>Pohyb vyučujících v prostoru </a:t>
            </a:r>
            <a:r>
              <a:rPr lang="cs-CZ" b="1" dirty="0" smtClean="0"/>
              <a:t>třídy:</a:t>
            </a:r>
          </a:p>
          <a:p>
            <a:pPr marL="109728" indent="0">
              <a:buNone/>
            </a:pPr>
            <a:r>
              <a:rPr lang="cs-CZ" b="1" dirty="0" smtClean="0"/>
              <a:t>1) Chodci:</a:t>
            </a:r>
            <a:endParaRPr lang="cs-CZ" b="1" dirty="0"/>
          </a:p>
          <a:p>
            <a:pPr marL="109728" indent="0">
              <a:buNone/>
            </a:pPr>
            <a:r>
              <a:rPr lang="cs-CZ" dirty="0" smtClean="0"/>
              <a:t>„Myslím</a:t>
            </a:r>
            <a:r>
              <a:rPr lang="cs-CZ" dirty="0"/>
              <a:t>, že jak </a:t>
            </a:r>
            <a:r>
              <a:rPr lang="cs-CZ" dirty="0" err="1"/>
              <a:t>změnim</a:t>
            </a:r>
            <a:r>
              <a:rPr lang="cs-CZ" dirty="0"/>
              <a:t> jakoby tu pozici v </a:t>
            </a:r>
            <a:r>
              <a:rPr lang="cs-CZ" dirty="0" err="1"/>
              <a:t>tý</a:t>
            </a:r>
            <a:r>
              <a:rPr lang="cs-CZ" dirty="0"/>
              <a:t> třídě, když jdu dopředu, tak jakoby se ta pozornost prostřídá no</a:t>
            </a:r>
            <a:r>
              <a:rPr lang="cs-CZ" dirty="0" smtClean="0"/>
              <a:t>…“</a:t>
            </a:r>
          </a:p>
          <a:p>
            <a:pPr marL="109728" indent="0">
              <a:buNone/>
            </a:pPr>
            <a:r>
              <a:rPr lang="cs-CZ" b="1" dirty="0" smtClean="0"/>
              <a:t>2) Myslivci</a:t>
            </a:r>
            <a:r>
              <a:rPr lang="cs-CZ" b="1" dirty="0" smtClean="0"/>
              <a:t>:</a:t>
            </a:r>
          </a:p>
          <a:p>
            <a:pPr marL="109728" indent="0">
              <a:buNone/>
            </a:pPr>
            <a:r>
              <a:rPr lang="cs-CZ" dirty="0" smtClean="0"/>
              <a:t>„</a:t>
            </a:r>
            <a:r>
              <a:rPr lang="cs-CZ" dirty="0"/>
              <a:t>No, u tabule, u stolku, a nebo si sednu na přední, doprostřed na lavici a tím pádem jako na lavici žákovskou.“</a:t>
            </a:r>
            <a:endParaRPr lang="cs-CZ" b="1" dirty="0"/>
          </a:p>
          <a:p>
            <a:pPr marL="109728" indent="0">
              <a:buNone/>
            </a:pPr>
            <a:r>
              <a:rPr lang="cs-CZ" b="1" dirty="0" smtClean="0"/>
              <a:t>3) Strážci</a:t>
            </a:r>
            <a:r>
              <a:rPr lang="cs-CZ" b="1" dirty="0" smtClean="0"/>
              <a:t>:</a:t>
            </a:r>
          </a:p>
          <a:p>
            <a:pPr marL="109728" indent="0">
              <a:buNone/>
            </a:pPr>
            <a:r>
              <a:rPr lang="cs-CZ" dirty="0"/>
              <a:t>„Většinou sem, nesedím, ale stojím vedle stolku mezi prvníma </a:t>
            </a:r>
            <a:r>
              <a:rPr lang="cs-CZ" dirty="0" err="1"/>
              <a:t>lavicema</a:t>
            </a:r>
            <a:r>
              <a:rPr lang="cs-CZ" dirty="0"/>
              <a:t> u první a druhý řady. Často někdy chodím taky ještě na druhou stranu mezi druhou a třetí řadu.“</a:t>
            </a:r>
            <a:endParaRPr lang="cs-CZ" b="1" dirty="0"/>
          </a:p>
          <a:p>
            <a:pPr marL="109728" indent="0">
              <a:buNone/>
            </a:pPr>
            <a:endParaRPr lang="cs-CZ" b="1" dirty="0" smtClean="0"/>
          </a:p>
          <a:p>
            <a:pPr marL="109728" indent="0">
              <a:buNone/>
            </a:pPr>
            <a:endParaRPr lang="cs-CZ" b="1" dirty="0"/>
          </a:p>
          <a:p>
            <a:pPr marL="109728" indent="0">
              <a:buNone/>
            </a:pPr>
            <a:endParaRPr lang="cs-CZ" b="1" dirty="0" smtClean="0"/>
          </a:p>
          <a:p>
            <a:pPr marL="109728" indent="0">
              <a:buNone/>
            </a:pPr>
            <a:endParaRPr lang="cs-CZ" b="1" dirty="0"/>
          </a:p>
          <a:p>
            <a:pPr marL="109728" indent="0">
              <a:buNone/>
            </a:pPr>
            <a:endParaRPr lang="cs-CZ" b="1" dirty="0"/>
          </a:p>
          <a:p>
            <a:endParaRPr lang="it-IT" b="1" dirty="0" smtClean="0"/>
          </a:p>
          <a:p>
            <a:endParaRPr lang="it-IT" b="1" dirty="0" smtClean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Ukázka </a:t>
            </a:r>
            <a:r>
              <a:rPr lang="cs-CZ" dirty="0"/>
              <a:t>z </a:t>
            </a:r>
            <a:r>
              <a:rPr lang="cs-CZ" dirty="0" smtClean="0"/>
              <a:t>výzkumu </a:t>
            </a:r>
            <a:r>
              <a:rPr lang="cs-CZ" dirty="0" err="1" smtClean="0"/>
              <a:t>proxemiky</a:t>
            </a:r>
            <a:r>
              <a:rPr lang="cs-CZ" dirty="0"/>
              <a:t/>
            </a:r>
            <a:br>
              <a:rPr lang="cs-CZ" dirty="0"/>
            </a:br>
            <a:r>
              <a:rPr lang="cs-CZ" sz="1200" dirty="0"/>
              <a:t>Komunikační procesy na II. Stupni základní školy z hlediska prostorového uspořádání jednotlivých aktérů (Veronika </a:t>
            </a:r>
            <a:r>
              <a:rPr lang="cs-CZ" sz="1200" dirty="0" err="1"/>
              <a:t>Domkářová</a:t>
            </a:r>
            <a:r>
              <a:rPr lang="cs-CZ" sz="1200" dirty="0" smtClean="0"/>
              <a:t>): http</a:t>
            </a:r>
            <a:r>
              <a:rPr lang="cs-CZ" sz="1200" dirty="0"/>
              <a:t>://www.phil.muni.cz/journals/index.php/studia-paedagogica/article/view/201/316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534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i="1" dirty="0" err="1" smtClean="0"/>
              <a:t>Keď</a:t>
            </a:r>
            <a:r>
              <a:rPr lang="cs-CZ" i="1" dirty="0" smtClean="0"/>
              <a:t> </a:t>
            </a:r>
            <a:r>
              <a:rPr lang="cs-CZ" i="1" dirty="0" err="1"/>
              <a:t>zasadací</a:t>
            </a:r>
            <a:r>
              <a:rPr lang="cs-CZ" i="1" dirty="0"/>
              <a:t> </a:t>
            </a:r>
            <a:r>
              <a:rPr lang="cs-CZ" i="1" dirty="0" err="1"/>
              <a:t>poriadok</a:t>
            </a:r>
            <a:r>
              <a:rPr lang="cs-CZ" i="1" dirty="0"/>
              <a:t> funguje </a:t>
            </a:r>
            <a:r>
              <a:rPr lang="cs-CZ" i="1" dirty="0" err="1" smtClean="0"/>
              <a:t>alebo</a:t>
            </a:r>
            <a:r>
              <a:rPr lang="cs-CZ" i="1" dirty="0"/>
              <a:t> </a:t>
            </a:r>
            <a:r>
              <a:rPr lang="cs-CZ" i="1" dirty="0" err="1" smtClean="0"/>
              <a:t>učiteľsko-žiacke</a:t>
            </a:r>
            <a:r>
              <a:rPr lang="cs-CZ" i="1" dirty="0" smtClean="0"/>
              <a:t> </a:t>
            </a:r>
            <a:r>
              <a:rPr lang="cs-CZ" i="1" dirty="0" err="1"/>
              <a:t>preferencie</a:t>
            </a:r>
            <a:r>
              <a:rPr lang="cs-CZ" i="1" dirty="0"/>
              <a:t> </a:t>
            </a:r>
            <a:r>
              <a:rPr lang="cs-CZ" i="1" dirty="0" err="1"/>
              <a:t>pri</a:t>
            </a:r>
            <a:r>
              <a:rPr lang="cs-CZ" i="1" dirty="0"/>
              <a:t> </a:t>
            </a:r>
            <a:r>
              <a:rPr lang="cs-CZ" i="1" dirty="0" err="1"/>
              <a:t>obsadzovaní</a:t>
            </a:r>
            <a:r>
              <a:rPr lang="cs-CZ" i="1" dirty="0"/>
              <a:t> </a:t>
            </a:r>
            <a:r>
              <a:rPr lang="cs-CZ" i="1" dirty="0" err="1"/>
              <a:t>priestoru</a:t>
            </a:r>
            <a:r>
              <a:rPr lang="cs-CZ" i="1" dirty="0"/>
              <a:t> </a:t>
            </a:r>
            <a:r>
              <a:rPr lang="cs-CZ" i="1" dirty="0" err="1"/>
              <a:t>školskej</a:t>
            </a:r>
            <a:r>
              <a:rPr lang="cs-CZ" i="1" dirty="0"/>
              <a:t> </a:t>
            </a:r>
            <a:r>
              <a:rPr lang="cs-CZ" i="1" dirty="0" err="1"/>
              <a:t>triedy</a:t>
            </a:r>
            <a:r>
              <a:rPr lang="cs-CZ" i="1" dirty="0"/>
              <a:t> </a:t>
            </a:r>
            <a:r>
              <a:rPr lang="cs-CZ" dirty="0"/>
              <a:t>(Jarmila Bradová</a:t>
            </a:r>
            <a:r>
              <a:rPr lang="cs-CZ" dirty="0" smtClean="0"/>
              <a:t>):</a:t>
            </a:r>
            <a:endParaRPr lang="cs-CZ" dirty="0"/>
          </a:p>
          <a:p>
            <a:pPr marL="109728" indent="0">
              <a:buNone/>
            </a:pPr>
            <a:endParaRPr lang="cs-CZ" dirty="0" smtClean="0"/>
          </a:p>
          <a:p>
            <a:pPr marL="109728" indent="0">
              <a:buNone/>
            </a:pPr>
            <a:r>
              <a:rPr lang="it-IT" sz="1800" dirty="0">
                <a:hlinkClick r:id="rId2"/>
              </a:rPr>
              <a:t>https://</a:t>
            </a:r>
            <a:r>
              <a:rPr lang="it-IT" sz="1800" dirty="0" smtClean="0">
                <a:hlinkClick r:id="rId2"/>
              </a:rPr>
              <a:t>digilib.phil.muni.cz/bitstream/handle/11222.digilib/125664/1_StudiaPaedagogica_17-2012-2_7.pdf?sequence=1</a:t>
            </a:r>
            <a:endParaRPr lang="cs-CZ" sz="1800" dirty="0" smtClean="0"/>
          </a:p>
          <a:p>
            <a:pPr marL="109728" indent="0">
              <a:buNone/>
            </a:pPr>
            <a:endParaRPr lang="cs-CZ" dirty="0" smtClean="0"/>
          </a:p>
          <a:p>
            <a:pPr marL="109728" indent="0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Ukázka z </a:t>
            </a:r>
            <a:r>
              <a:rPr lang="cs-CZ" dirty="0" smtClean="0"/>
              <a:t>výzkumu </a:t>
            </a:r>
            <a:r>
              <a:rPr lang="cs-CZ" dirty="0" err="1" smtClean="0"/>
              <a:t>proxemiky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380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cs-CZ" dirty="0" smtClean="0"/>
              <a:t>doprovází a podporuje verbální sdělení</a:t>
            </a:r>
          </a:p>
          <a:p>
            <a:pPr lvl="0"/>
            <a:r>
              <a:rPr lang="cs-CZ" dirty="0" smtClean="0"/>
              <a:t>oslabuje verbální sdělení</a:t>
            </a:r>
          </a:p>
          <a:p>
            <a:pPr lvl="0"/>
            <a:r>
              <a:rPr lang="cs-CZ" dirty="0" smtClean="0"/>
              <a:t>zesiluje verbální sdělení</a:t>
            </a:r>
          </a:p>
          <a:p>
            <a:pPr lvl="0"/>
            <a:r>
              <a:rPr lang="cs-CZ" dirty="0" smtClean="0"/>
              <a:t>odporuje verbálnímu sdělení</a:t>
            </a:r>
          </a:p>
          <a:p>
            <a:pPr lvl="0"/>
            <a:r>
              <a:rPr lang="cs-CZ" dirty="0" smtClean="0"/>
              <a:t>nahrazuje verbální sdělení</a:t>
            </a:r>
          </a:p>
          <a:p>
            <a:pPr lvl="0"/>
            <a:r>
              <a:rPr lang="cs-CZ" dirty="0" smtClean="0"/>
              <a:t>vyjadřuje naslouchání (nebo opak)</a:t>
            </a:r>
          </a:p>
          <a:p>
            <a:pPr lvl="0"/>
            <a:r>
              <a:rPr lang="cs-CZ" dirty="0" smtClean="0"/>
              <a:t>vyjadřuje stanovisko</a:t>
            </a:r>
          </a:p>
          <a:p>
            <a:pPr lvl="0"/>
            <a:r>
              <a:rPr lang="cs-CZ" dirty="0" smtClean="0"/>
              <a:t>reguluje průběh dialogu</a:t>
            </a:r>
          </a:p>
          <a:p>
            <a:pPr lvl="0"/>
            <a:r>
              <a:rPr lang="cs-CZ" dirty="0" smtClean="0"/>
              <a:t>vyjadřuje subjektivní stav</a:t>
            </a:r>
          </a:p>
          <a:p>
            <a:pPr lvl="0"/>
            <a:r>
              <a:rPr lang="cs-CZ" dirty="0" smtClean="0"/>
              <a:t>vyjasňuje vztah</a:t>
            </a:r>
          </a:p>
          <a:p>
            <a:pPr lvl="0"/>
            <a:endParaRPr lang="cs-CZ" dirty="0" smtClean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Shrnutí funkcí neverbální komunikace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101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Verbální komunikace – aktivní </a:t>
            </a:r>
            <a:r>
              <a:rPr lang="cs-CZ" dirty="0" err="1" smtClean="0"/>
              <a:t>náslouchání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128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významné v rozhovorech „typu pomoc“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aktivita naslouchajícího, který nejen registruje, co a jak sděluje komunikační partner, nýbrž také na rozhovoru participuje kognitivně, emočně i akčně. Snaží se nejen vyprávějícímu porozumět, ale i se do něj </a:t>
            </a:r>
            <a:r>
              <a:rPr lang="cs-CZ" dirty="0" smtClean="0"/>
              <a:t>vciťovat</a:t>
            </a:r>
            <a:r>
              <a:rPr lang="cs-CZ" dirty="0" smtClean="0"/>
              <a:t>. Verbálně i neverbálně dává vcítění najevo</a:t>
            </a:r>
          </a:p>
          <a:p>
            <a:endParaRPr lang="cs-CZ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Dovednost naslouchání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137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b="1" dirty="0" smtClean="0"/>
              <a:t>Vytvoření vhodného prostředí</a:t>
            </a:r>
          </a:p>
          <a:p>
            <a:pPr marL="880110" lvl="1" indent="-514350">
              <a:buFont typeface="Wingdings" panose="05000000000000000000" pitchFamily="2" charset="2"/>
              <a:buChar char="§"/>
            </a:pPr>
            <a:r>
              <a:rPr lang="cs-CZ" dirty="0" smtClean="0"/>
              <a:t>strukturací </a:t>
            </a:r>
            <a:r>
              <a:rPr lang="cs-CZ" dirty="0"/>
              <a:t>prostoru</a:t>
            </a:r>
          </a:p>
          <a:p>
            <a:pPr marL="880110" lvl="1" indent="-514350">
              <a:buFont typeface="Wingdings" panose="05000000000000000000" pitchFamily="2" charset="2"/>
              <a:buChar char="§"/>
            </a:pPr>
            <a:r>
              <a:rPr lang="cs-CZ" dirty="0"/>
              <a:t>s</a:t>
            </a:r>
            <a:r>
              <a:rPr lang="cs-CZ" dirty="0" smtClean="0"/>
              <a:t>trukturací času</a:t>
            </a:r>
            <a:endParaRPr lang="cs-CZ" dirty="0"/>
          </a:p>
          <a:p>
            <a:pPr marL="365760" lvl="1" indent="-256032">
              <a:spcBef>
                <a:spcPts val="400"/>
              </a:spcBef>
              <a:buSzPct val="68000"/>
              <a:buFont typeface="Wingdings" panose="05000000000000000000" pitchFamily="2" charset="2"/>
              <a:buChar char="§"/>
            </a:pPr>
            <a:r>
              <a:rPr lang="cs-CZ" sz="2700" b="1" dirty="0"/>
              <a:t>Věnování pozornosti vyprávějícímu</a:t>
            </a:r>
          </a:p>
          <a:p>
            <a:pPr marL="708660" lvl="1" indent="-342900">
              <a:buFont typeface="Wingdings" panose="05000000000000000000" pitchFamily="2" charset="2"/>
              <a:buChar char="§"/>
            </a:pPr>
            <a:r>
              <a:rPr lang="cs-CZ" dirty="0" smtClean="0"/>
              <a:t>udržování očního kontaktu (65-85%)</a:t>
            </a:r>
          </a:p>
          <a:p>
            <a:pPr marL="708660" lvl="1" indent="-342900">
              <a:buFont typeface="Wingdings" panose="05000000000000000000" pitchFamily="2" charset="2"/>
              <a:buChar char="§"/>
            </a:pPr>
            <a:r>
              <a:rPr lang="cs-CZ" dirty="0" smtClean="0"/>
              <a:t>poloha těla (naklonění k vyprávějícímu, stejná úroveň)</a:t>
            </a:r>
          </a:p>
          <a:p>
            <a:pPr marL="365760" lvl="1" indent="-256032">
              <a:spcBef>
                <a:spcPts val="400"/>
              </a:spcBef>
              <a:buSzPct val="68000"/>
              <a:buFont typeface="Wingdings" panose="05000000000000000000" pitchFamily="2" charset="2"/>
              <a:buChar char="§"/>
            </a:pPr>
            <a:r>
              <a:rPr lang="cs-CZ" sz="2700" b="1" dirty="0"/>
              <a:t>Nalaďování se na vyprávějícího</a:t>
            </a:r>
          </a:p>
          <a:p>
            <a:pPr marL="708660" lvl="1" indent="-342900">
              <a:buFont typeface="Wingdings" panose="05000000000000000000" pitchFamily="2" charset="2"/>
              <a:buChar char="§"/>
            </a:pPr>
            <a:r>
              <a:rPr lang="cs-CZ" dirty="0" smtClean="0"/>
              <a:t>výraz obličeje, gesta, hlasitost, slovník</a:t>
            </a:r>
          </a:p>
          <a:p>
            <a:pPr marL="365760" lvl="1" indent="-256032">
              <a:spcBef>
                <a:spcPts val="400"/>
              </a:spcBef>
              <a:buSzPct val="68000"/>
              <a:buFont typeface="Wingdings" panose="05000000000000000000" pitchFamily="2" charset="2"/>
              <a:buChar char="§"/>
            </a:pPr>
            <a:r>
              <a:rPr lang="cs-CZ" sz="2700" b="1" dirty="0"/>
              <a:t>Povzbuzování</a:t>
            </a:r>
          </a:p>
          <a:p>
            <a:pPr marL="708660" lvl="1" indent="-342900">
              <a:buFont typeface="Wingdings" panose="05000000000000000000" pitchFamily="2" charset="2"/>
              <a:buChar char="§"/>
            </a:pPr>
            <a:r>
              <a:rPr lang="cs-CZ" dirty="0"/>
              <a:t>v</a:t>
            </a:r>
            <a:r>
              <a:rPr lang="cs-CZ" dirty="0" smtClean="0"/>
              <a:t>erbálně („Pokračuj...“), neverbálně (pokyvování)</a:t>
            </a:r>
          </a:p>
          <a:p>
            <a:pPr marL="365760" lvl="1" indent="-256032">
              <a:spcBef>
                <a:spcPts val="400"/>
              </a:spcBef>
              <a:buSzPct val="68000"/>
              <a:buFont typeface="Wingdings" panose="05000000000000000000" pitchFamily="2" charset="2"/>
              <a:buChar char="§"/>
            </a:pPr>
            <a:r>
              <a:rPr lang="cs-CZ" sz="2700" b="1" dirty="0"/>
              <a:t>Legitimizace emocí</a:t>
            </a:r>
          </a:p>
          <a:p>
            <a:pPr marL="708660" lvl="1" indent="-342900">
              <a:buFontTx/>
              <a:buChar char="-"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92427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3600" dirty="0" smtClean="0"/>
              <a:t>Charakteristika </a:t>
            </a:r>
            <a:r>
              <a:rPr lang="cs-CZ" sz="3600" dirty="0"/>
              <a:t>aktivního naslouchání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797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lvl="1" indent="-256032">
              <a:spcBef>
                <a:spcPts val="400"/>
              </a:spcBef>
              <a:buSzPct val="68000"/>
              <a:buFont typeface="Wingdings" panose="05000000000000000000" pitchFamily="2" charset="2"/>
              <a:buChar char="§"/>
            </a:pPr>
            <a:r>
              <a:rPr lang="cs-CZ" sz="2500" b="1" dirty="0"/>
              <a:t>Poskytování zpětné vazby</a:t>
            </a:r>
          </a:p>
          <a:p>
            <a:pPr>
              <a:buFontTx/>
              <a:buChar char="-"/>
            </a:pPr>
            <a:r>
              <a:rPr lang="cs-CZ" dirty="0"/>
              <a:t>z</a:t>
            </a:r>
            <a:r>
              <a:rPr lang="cs-CZ" dirty="0" smtClean="0"/>
              <a:t>opakováním toho, co vyprávějící sdělil</a:t>
            </a:r>
          </a:p>
          <a:p>
            <a:pPr>
              <a:buFontTx/>
              <a:buChar char="-"/>
            </a:pPr>
            <a:r>
              <a:rPr lang="cs-CZ" dirty="0"/>
              <a:t>p</a:t>
            </a:r>
            <a:r>
              <a:rPr lang="cs-CZ" dirty="0" smtClean="0"/>
              <a:t>arafrázováním obsahu sdělení</a:t>
            </a:r>
          </a:p>
          <a:p>
            <a:pPr>
              <a:buFontTx/>
              <a:buChar char="-"/>
            </a:pPr>
            <a:r>
              <a:rPr lang="cs-CZ" dirty="0"/>
              <a:t>s</a:t>
            </a:r>
            <a:r>
              <a:rPr lang="cs-CZ" dirty="0" smtClean="0"/>
              <a:t>umarizováním</a:t>
            </a:r>
          </a:p>
          <a:p>
            <a:pPr>
              <a:buFontTx/>
              <a:buChar char="-"/>
            </a:pPr>
            <a:r>
              <a:rPr lang="cs-CZ" dirty="0"/>
              <a:t>d</a:t>
            </a:r>
            <a:r>
              <a:rPr lang="cs-CZ" dirty="0" smtClean="0"/>
              <a:t>otazováním</a:t>
            </a:r>
          </a:p>
          <a:p>
            <a:pPr>
              <a:buFontTx/>
              <a:buChar char="-"/>
            </a:pPr>
            <a:r>
              <a:rPr lang="cs-CZ" dirty="0" smtClean="0"/>
              <a:t>přikyvováním</a:t>
            </a:r>
          </a:p>
          <a:p>
            <a:pPr>
              <a:buFontTx/>
              <a:buChar char="-"/>
            </a:pPr>
            <a:endParaRPr lang="cs-CZ" dirty="0"/>
          </a:p>
          <a:p>
            <a:pPr marL="365760" lvl="1" indent="-256032">
              <a:spcBef>
                <a:spcPts val="400"/>
              </a:spcBef>
              <a:buSzPct val="68000"/>
              <a:buFont typeface="Wingdings" panose="05000000000000000000" pitchFamily="2" charset="2"/>
              <a:buChar char="§"/>
            </a:pPr>
            <a:r>
              <a:rPr lang="cs-CZ" sz="2500" b="1" dirty="0"/>
              <a:t>Vciťování, reflexe emocí, verbalizace emocí, zrcadlení emocionálního projevu (výraz obličeje, gesta, pozice těla), empatické mlčení</a:t>
            </a:r>
          </a:p>
          <a:p>
            <a:pPr>
              <a:buFontTx/>
              <a:buChar char="-"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Charakteristika aktivního naslouchání</a:t>
            </a:r>
          </a:p>
        </p:txBody>
      </p:sp>
    </p:spTree>
    <p:extLst>
      <p:ext uri="{BB962C8B-B14F-4D97-AF65-F5344CB8AC3E}">
        <p14:creationId xmlns:p14="http://schemas.microsoft.com/office/powerpoint/2010/main" val="153531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Cvičení aktivní naslouchání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Cvičení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916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cs-CZ" sz="1800" b="1" dirty="0" smtClean="0">
                <a:solidFill>
                  <a:prstClr val="black"/>
                </a:solidFill>
              </a:rPr>
              <a:t>B</a:t>
            </a:r>
            <a:r>
              <a:rPr lang="cs-CZ" sz="1500" b="1" dirty="0">
                <a:solidFill>
                  <a:prstClr val="black"/>
                </a:solidFill>
              </a:rPr>
              <a:t>) Reflexe </a:t>
            </a:r>
            <a:r>
              <a:rPr lang="cs-CZ" sz="1500" b="1" dirty="0">
                <a:solidFill>
                  <a:prstClr val="black"/>
                </a:solidFill>
              </a:rPr>
              <a:t>vyučovací hodiny z hlediska pedagogické </a:t>
            </a:r>
            <a:r>
              <a:rPr lang="cs-CZ" sz="1500" b="1" dirty="0" smtClean="0">
                <a:solidFill>
                  <a:prstClr val="black"/>
                </a:solidFill>
              </a:rPr>
              <a:t>komunikace</a:t>
            </a:r>
          </a:p>
          <a:p>
            <a:pPr marL="109728" indent="0">
              <a:buNone/>
            </a:pPr>
            <a:endParaRPr lang="cs-CZ" sz="1500" b="1" dirty="0">
              <a:solidFill>
                <a:prstClr val="black"/>
              </a:solidFill>
            </a:endParaRPr>
          </a:p>
          <a:p>
            <a:pPr marL="109728" indent="0">
              <a:buNone/>
            </a:pPr>
            <a:r>
              <a:rPr lang="cs-CZ" sz="1600" dirty="0"/>
              <a:t>Východiskem pro zpracování úkolu je </a:t>
            </a:r>
            <a:r>
              <a:rPr lang="cs-CZ" sz="1600" b="1" dirty="0"/>
              <a:t>virtuální hospitace</a:t>
            </a:r>
            <a:r>
              <a:rPr lang="cs-CZ" sz="1600" dirty="0"/>
              <a:t> v hodině, kterou naleznete na:</a:t>
            </a:r>
          </a:p>
          <a:p>
            <a:r>
              <a:rPr lang="cs-CZ" sz="1600" b="1" u="sng" dirty="0"/>
              <a:t>http://clanky.rvp.cz/clanek/s/G/8179/VIRTUALNI-HOSPITACE---GEOGRAFIE-HYDROGEOGRAFIE.html/#</a:t>
            </a:r>
            <a:r>
              <a:rPr lang="cs-CZ" sz="1600" b="1" u="sng" dirty="0" smtClean="0"/>
              <a:t>video_hospitace</a:t>
            </a:r>
            <a:r>
              <a:rPr lang="cs-CZ" sz="1600" b="1" dirty="0"/>
              <a:t> </a:t>
            </a:r>
            <a:endParaRPr lang="cs-CZ" sz="1600" dirty="0"/>
          </a:p>
          <a:p>
            <a:r>
              <a:rPr lang="cs-CZ" sz="1600" dirty="0"/>
              <a:t>Vypracujte reflexi hodiny </a:t>
            </a:r>
            <a:r>
              <a:rPr lang="cs-CZ" sz="1600" b="1" dirty="0"/>
              <a:t>v rozsahu tří stran</a:t>
            </a:r>
            <a:r>
              <a:rPr lang="cs-CZ" sz="1600" dirty="0"/>
              <a:t>, která bude zahrnovat řešení níže uvedených úkolů. Při práci využívejte odborné </a:t>
            </a:r>
            <a:r>
              <a:rPr lang="cs-CZ" sz="1600" dirty="0" smtClean="0"/>
              <a:t>zdroje. </a:t>
            </a:r>
            <a:endParaRPr lang="cs-CZ" sz="1600" dirty="0"/>
          </a:p>
          <a:p>
            <a:pPr marL="109728" lvl="0" indent="0">
              <a:buNone/>
            </a:pPr>
            <a:endParaRPr lang="cs-CZ" sz="1600" dirty="0"/>
          </a:p>
          <a:p>
            <a:pPr marL="109728" indent="0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 předmětu</a:t>
            </a:r>
          </a:p>
        </p:txBody>
      </p:sp>
    </p:spTree>
    <p:extLst>
      <p:ext uri="{BB962C8B-B14F-4D97-AF65-F5344CB8AC3E}">
        <p14:creationId xmlns:p14="http://schemas.microsoft.com/office/powerpoint/2010/main" val="185794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Učitel – žák</a:t>
            </a:r>
          </a:p>
          <a:p>
            <a:r>
              <a:rPr lang="cs-CZ" dirty="0" smtClean="0"/>
              <a:t>Učitel – rodič</a:t>
            </a:r>
          </a:p>
          <a:p>
            <a:r>
              <a:rPr lang="cs-CZ" dirty="0" smtClean="0"/>
              <a:t>Učitel – učitel/učitelé/ředitel</a:t>
            </a:r>
          </a:p>
          <a:p>
            <a:r>
              <a:rPr lang="cs-CZ" dirty="0" smtClean="0"/>
              <a:t>Učitel – výchovný poradce</a:t>
            </a:r>
          </a:p>
          <a:p>
            <a:r>
              <a:rPr lang="cs-CZ" dirty="0" smtClean="0"/>
              <a:t>…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Rozhovor v pedagogické komunikaci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398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pokud </a:t>
            </a:r>
            <a:r>
              <a:rPr lang="cs-CZ" dirty="0"/>
              <a:t>mají </a:t>
            </a:r>
            <a:r>
              <a:rPr lang="cs-CZ" dirty="0" smtClean="0"/>
              <a:t>partneři rozhovoru </a:t>
            </a:r>
            <a:r>
              <a:rPr lang="cs-CZ" dirty="0"/>
              <a:t>stejná práva, vzniká dialog</a:t>
            </a:r>
          </a:p>
          <a:p>
            <a:r>
              <a:rPr lang="cs-CZ" dirty="0" smtClean="0"/>
              <a:t>verbální komunikace </a:t>
            </a:r>
            <a:r>
              <a:rPr lang="cs-CZ" dirty="0"/>
              <a:t>v podobě otázek a odpovědí dvou nebo více osob (obyčejně učitele a žáků) na dané výchovně-vzdělávací </a:t>
            </a:r>
            <a:r>
              <a:rPr lang="cs-CZ" dirty="0" smtClean="0"/>
              <a:t>téma</a:t>
            </a:r>
          </a:p>
          <a:p>
            <a:r>
              <a:rPr lang="cs-CZ" dirty="0"/>
              <a:t>v</a:t>
            </a:r>
            <a:r>
              <a:rPr lang="cs-CZ" dirty="0" smtClean="0"/>
              <a:t>yznačuje se zaměřeností </a:t>
            </a:r>
            <a:r>
              <a:rPr lang="cs-CZ" dirty="0"/>
              <a:t>na stanovený </a:t>
            </a:r>
            <a:r>
              <a:rPr lang="cs-CZ" dirty="0" smtClean="0"/>
              <a:t>cíl</a:t>
            </a:r>
          </a:p>
          <a:p>
            <a:r>
              <a:rPr lang="cs-CZ" dirty="0"/>
              <a:t>prostředek aktivizace </a:t>
            </a:r>
            <a:r>
              <a:rPr lang="cs-CZ" dirty="0" smtClean="0"/>
              <a:t>žáků</a:t>
            </a:r>
          </a:p>
          <a:p>
            <a:r>
              <a:rPr lang="cs-CZ" dirty="0" smtClean="0"/>
              <a:t>poskytuje </a:t>
            </a:r>
            <a:r>
              <a:rPr lang="cs-CZ" dirty="0"/>
              <a:t>zpětnou vazbu při zkoušení a </a:t>
            </a:r>
            <a:r>
              <a:rPr lang="cs-CZ" dirty="0" smtClean="0"/>
              <a:t>hodnocení </a:t>
            </a:r>
          </a:p>
          <a:p>
            <a:r>
              <a:rPr lang="cs-CZ" dirty="0"/>
              <a:t>s</a:t>
            </a:r>
            <a:r>
              <a:rPr lang="cs-CZ" dirty="0" smtClean="0"/>
              <a:t>louží také k </a:t>
            </a:r>
            <a:r>
              <a:rPr lang="cs-CZ" dirty="0"/>
              <a:t>řízení a usměrňování výuky, </a:t>
            </a:r>
            <a:r>
              <a:rPr lang="cs-CZ" dirty="0" smtClean="0"/>
              <a:t>umožňuje její diferenciaci</a:t>
            </a:r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Rozhovor ve výuce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146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</a:t>
            </a:r>
            <a:r>
              <a:rPr lang="cs-CZ" dirty="0" smtClean="0"/>
              <a:t>otazování</a:t>
            </a:r>
          </a:p>
          <a:p>
            <a:r>
              <a:rPr lang="cs-CZ" dirty="0" smtClean="0"/>
              <a:t>ovlivňování</a:t>
            </a:r>
            <a:endParaRPr lang="cs-CZ" dirty="0"/>
          </a:p>
          <a:p>
            <a:r>
              <a:rPr lang="cs-CZ" dirty="0"/>
              <a:t>aktivní naslouchání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Dovednosti vedení rozhovoru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58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r>
              <a:rPr lang="cs-CZ" dirty="0" smtClean="0"/>
              <a:t>Komponenty dotazování:</a:t>
            </a:r>
          </a:p>
          <a:p>
            <a:r>
              <a:rPr lang="cs-CZ" dirty="0" smtClean="0"/>
              <a:t>uzavřené otázky x otevřené </a:t>
            </a:r>
            <a:r>
              <a:rPr lang="cs-CZ" dirty="0"/>
              <a:t>otázky</a:t>
            </a:r>
          </a:p>
          <a:p>
            <a:r>
              <a:rPr lang="cs-CZ" dirty="0" smtClean="0"/>
              <a:t>pokyn </a:t>
            </a:r>
            <a:r>
              <a:rPr lang="cs-CZ" dirty="0"/>
              <a:t>x </a:t>
            </a:r>
            <a:r>
              <a:rPr lang="cs-CZ" dirty="0" smtClean="0"/>
              <a:t>nabídka</a:t>
            </a:r>
          </a:p>
          <a:p>
            <a:r>
              <a:rPr lang="cs-CZ" dirty="0" smtClean="0"/>
              <a:t>sugestivní otázky</a:t>
            </a:r>
          </a:p>
          <a:p>
            <a:r>
              <a:rPr lang="cs-CZ" dirty="0" smtClean="0"/>
              <a:t>faulující otázky</a:t>
            </a:r>
          </a:p>
          <a:p>
            <a:r>
              <a:rPr lang="cs-CZ" dirty="0" smtClean="0"/>
              <a:t>neverbální komunikace</a:t>
            </a:r>
          </a:p>
          <a:p>
            <a:r>
              <a:rPr lang="cs-CZ" dirty="0"/>
              <a:t>ř</a:t>
            </a:r>
            <a:r>
              <a:rPr lang="cs-CZ" dirty="0" smtClean="0"/>
              <a:t>ečnické otázky</a:t>
            </a:r>
          </a:p>
          <a:p>
            <a:r>
              <a:rPr lang="cs-CZ" dirty="0"/>
              <a:t>p</a:t>
            </a:r>
            <a:r>
              <a:rPr lang="cs-CZ" dirty="0" smtClean="0"/>
              <a:t>ozorování a naslouchání</a:t>
            </a:r>
            <a:endParaRPr lang="cs-CZ" dirty="0"/>
          </a:p>
          <a:p>
            <a:pPr marL="109728" indent="0">
              <a:buNone/>
            </a:pPr>
            <a:endParaRPr lang="cs-CZ" dirty="0" smtClean="0"/>
          </a:p>
          <a:p>
            <a:pPr marL="109728" indent="0">
              <a:buNone/>
            </a:pPr>
            <a:r>
              <a:rPr lang="cs-CZ" dirty="0" smtClean="0"/>
              <a:t>Na </a:t>
            </a:r>
            <a:r>
              <a:rPr lang="cs-CZ" dirty="0"/>
              <a:t>co se dotazuji:</a:t>
            </a:r>
          </a:p>
          <a:p>
            <a:r>
              <a:rPr lang="cs-CZ" dirty="0"/>
              <a:t>na detaily podrobnosti (rozvíjí odpovědi)</a:t>
            </a:r>
          </a:p>
          <a:p>
            <a:r>
              <a:rPr lang="cs-CZ" dirty="0"/>
              <a:t>na důkazy (podle čeho soudíš že…)</a:t>
            </a:r>
          </a:p>
          <a:p>
            <a:r>
              <a:rPr lang="cs-CZ" dirty="0"/>
              <a:t>na pocity (srov. nenásilná komunikace)</a:t>
            </a:r>
          </a:p>
          <a:p>
            <a:pPr marL="109728" indent="0">
              <a:buNone/>
            </a:pPr>
            <a:endParaRPr lang="cs-CZ" dirty="0" smtClean="0"/>
          </a:p>
          <a:p>
            <a:endParaRPr lang="cs-CZ" dirty="0" smtClean="0"/>
          </a:p>
          <a:p>
            <a:pPr>
              <a:buNone/>
            </a:pP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Dovednost dotazování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696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Rozhovor učitele a rodiče žáka Martina: dotazování se na problém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Cvičení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007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Přesvědčování</a:t>
            </a:r>
          </a:p>
          <a:p>
            <a:r>
              <a:rPr lang="cs-CZ" dirty="0" smtClean="0"/>
              <a:t>Argumentování</a:t>
            </a:r>
          </a:p>
          <a:p>
            <a:r>
              <a:rPr lang="cs-CZ" dirty="0" smtClean="0"/>
              <a:t>Paradoxní příkazy</a:t>
            </a:r>
          </a:p>
          <a:p>
            <a:r>
              <a:rPr lang="cs-CZ" dirty="0" smtClean="0"/>
              <a:t>Paradoxní emocionální ladění</a:t>
            </a:r>
          </a:p>
          <a:p>
            <a:r>
              <a:rPr lang="cs-CZ" dirty="0" smtClean="0"/>
              <a:t>Anticipování námitek</a:t>
            </a:r>
          </a:p>
          <a:p>
            <a:r>
              <a:rPr lang="cs-CZ" dirty="0" smtClean="0"/>
              <a:t>Vyhýbání se negativním formulacím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Dovednost ovlivňování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389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Rozhovor učitele a rodiče žáka Martina: ovlivňování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Cvičení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887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600"/>
              </a:spcBef>
              <a:spcAft>
                <a:spcPts val="600"/>
              </a:spcAft>
              <a:buClr>
                <a:srgbClr val="2DA2BF"/>
              </a:buClr>
            </a:pPr>
            <a:r>
              <a:rPr lang="cs-CZ" sz="1900" dirty="0">
                <a:solidFill>
                  <a:prstClr val="black"/>
                </a:solidFill>
              </a:rPr>
              <a:t>GAVORA, P. </a:t>
            </a:r>
            <a:r>
              <a:rPr lang="cs-CZ" sz="1900" b="1" dirty="0">
                <a:solidFill>
                  <a:prstClr val="black"/>
                </a:solidFill>
              </a:rPr>
              <a:t>Učitel a žáci v komunikaci</a:t>
            </a:r>
            <a:r>
              <a:rPr lang="cs-CZ" sz="1900" dirty="0">
                <a:solidFill>
                  <a:prstClr val="black"/>
                </a:solidFill>
              </a:rPr>
              <a:t>. Brno : </a:t>
            </a:r>
            <a:r>
              <a:rPr lang="cs-CZ" sz="1900" dirty="0" err="1">
                <a:solidFill>
                  <a:prstClr val="black"/>
                </a:solidFill>
              </a:rPr>
              <a:t>Paido</a:t>
            </a:r>
            <a:r>
              <a:rPr lang="cs-CZ" sz="1900" dirty="0">
                <a:solidFill>
                  <a:prstClr val="black"/>
                </a:solidFill>
              </a:rPr>
              <a:t>, 2005. 165 s. ISBN 80-7315-104-9.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srgbClr val="2DA2BF"/>
              </a:buClr>
            </a:pPr>
            <a:r>
              <a:rPr lang="cs-CZ" sz="1900" dirty="0">
                <a:solidFill>
                  <a:prstClr val="black"/>
                </a:solidFill>
              </a:rPr>
              <a:t>MAREŠ, J., KŘIVOHLAVÝ, J. </a:t>
            </a:r>
            <a:r>
              <a:rPr lang="cs-CZ" sz="1900" b="1" dirty="0">
                <a:solidFill>
                  <a:prstClr val="black"/>
                </a:solidFill>
              </a:rPr>
              <a:t>Sociální a pedagogická komunikace ve škole</a:t>
            </a:r>
            <a:r>
              <a:rPr lang="cs-CZ" sz="1900" dirty="0">
                <a:solidFill>
                  <a:prstClr val="black"/>
                </a:solidFill>
              </a:rPr>
              <a:t>. Praha : SPN, 1989. 164 s. ISBN 80-04-21854-7. 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srgbClr val="2DA2BF"/>
              </a:buClr>
            </a:pPr>
            <a:r>
              <a:rPr lang="cs-CZ" sz="1900" dirty="0">
                <a:solidFill>
                  <a:prstClr val="black"/>
                </a:solidFill>
              </a:rPr>
              <a:t>MAREŠ, J., KŘIVOHLAVÝ, J. </a:t>
            </a:r>
            <a:r>
              <a:rPr lang="cs-CZ" sz="1900" b="1" dirty="0">
                <a:solidFill>
                  <a:prstClr val="black"/>
                </a:solidFill>
              </a:rPr>
              <a:t>Komunikace ve škole</a:t>
            </a:r>
            <a:r>
              <a:rPr lang="cs-CZ" sz="1900" dirty="0">
                <a:solidFill>
                  <a:prstClr val="black"/>
                </a:solidFill>
              </a:rPr>
              <a:t>. Brno : CDVU MU, 1995. 210 s. ISBN 80-210-1070-3. 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srgbClr val="2DA2BF"/>
              </a:buClr>
            </a:pPr>
            <a:r>
              <a:rPr lang="cs-CZ" sz="1900" dirty="0" err="1">
                <a:solidFill>
                  <a:prstClr val="black"/>
                </a:solidFill>
              </a:rPr>
              <a:t>Plaňava</a:t>
            </a:r>
            <a:r>
              <a:rPr lang="cs-CZ" sz="1900" dirty="0">
                <a:solidFill>
                  <a:prstClr val="black"/>
                </a:solidFill>
              </a:rPr>
              <a:t>, I. </a:t>
            </a:r>
            <a:r>
              <a:rPr lang="cs-CZ" sz="1900" b="1" dirty="0">
                <a:solidFill>
                  <a:prstClr val="black"/>
                </a:solidFill>
              </a:rPr>
              <a:t>Průvodce mezilidskou komunikací : přístupy-dovednosti-poruchy.</a:t>
            </a:r>
            <a:r>
              <a:rPr lang="cs-CZ" sz="1900" dirty="0">
                <a:solidFill>
                  <a:prstClr val="black"/>
                </a:solidFill>
              </a:rPr>
              <a:t> 1. vyd. Praha : </a:t>
            </a:r>
            <a:r>
              <a:rPr lang="cs-CZ" sz="1900" dirty="0" err="1">
                <a:solidFill>
                  <a:prstClr val="black"/>
                </a:solidFill>
              </a:rPr>
              <a:t>Grada</a:t>
            </a:r>
            <a:r>
              <a:rPr lang="cs-CZ" sz="1900" dirty="0">
                <a:solidFill>
                  <a:prstClr val="black"/>
                </a:solidFill>
              </a:rPr>
              <a:t>, 2005. 146 s. ISBN 8024708582 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srgbClr val="2DA2BF"/>
              </a:buClr>
            </a:pPr>
            <a:r>
              <a:rPr lang="cs-CZ" sz="1900" dirty="0">
                <a:solidFill>
                  <a:prstClr val="black"/>
                </a:solidFill>
              </a:rPr>
              <a:t>ŠEĎOVÁ, K., ŠVAŘÍČEK, R., ŠALAMOUNOVÁ, Z. </a:t>
            </a:r>
            <a:r>
              <a:rPr lang="cs-CZ" sz="1900" b="1" dirty="0">
                <a:solidFill>
                  <a:prstClr val="black"/>
                </a:solidFill>
              </a:rPr>
              <a:t>Komunikace ve školní třídě</a:t>
            </a:r>
            <a:r>
              <a:rPr lang="cs-CZ" sz="1900" dirty="0">
                <a:solidFill>
                  <a:prstClr val="black"/>
                </a:solidFill>
              </a:rPr>
              <a:t>. Praha: Portál, 2012. 296 s. 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Literatura: monografie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037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Švaříček (2011): Funkce učitelských otázek ve výukové komunikaci na druhém stupni základní </a:t>
            </a:r>
            <a:r>
              <a:rPr lang="cs-CZ" dirty="0" smtClean="0"/>
              <a:t>školy:</a:t>
            </a:r>
          </a:p>
          <a:p>
            <a:pPr marL="109728" indent="0">
              <a:buNone/>
            </a:pPr>
            <a:r>
              <a:rPr lang="cs-CZ" dirty="0" smtClean="0">
                <a:hlinkClick r:id="rId2"/>
              </a:rPr>
              <a:t>http</a:t>
            </a:r>
            <a:r>
              <a:rPr lang="cs-CZ" dirty="0">
                <a:hlinkClick r:id="rId2"/>
              </a:rPr>
              <a:t>://</a:t>
            </a:r>
            <a:r>
              <a:rPr lang="cs-CZ" dirty="0" smtClean="0">
                <a:hlinkClick r:id="rId2"/>
              </a:rPr>
              <a:t>www.phil.muni.cz/journals/index.php/studia-paedagogica/article/view/121/223</a:t>
            </a:r>
            <a:endParaRPr lang="cs-CZ" dirty="0" smtClean="0"/>
          </a:p>
          <a:p>
            <a:pPr marL="109728" indent="0">
              <a:buNone/>
            </a:pPr>
            <a:endParaRPr lang="cs-CZ" dirty="0"/>
          </a:p>
          <a:p>
            <a:pPr marL="109728" indent="0">
              <a:buNone/>
            </a:pPr>
            <a:r>
              <a:rPr lang="cs-CZ" dirty="0"/>
              <a:t>Švaříček, R., &amp; Šalamounová, Z. (2013). Vizuální akty ve výukové </a:t>
            </a:r>
            <a:r>
              <a:rPr lang="cs-CZ" dirty="0" smtClean="0"/>
              <a:t>komunikaci</a:t>
            </a:r>
            <a:r>
              <a:rPr lang="cs-CZ" dirty="0"/>
              <a:t>:</a:t>
            </a:r>
            <a:r>
              <a:rPr lang="cs-CZ" dirty="0" smtClean="0"/>
              <a:t> </a:t>
            </a:r>
            <a:r>
              <a:rPr lang="cs-CZ" dirty="0" smtClean="0">
                <a:hlinkClick r:id="rId3"/>
              </a:rPr>
              <a:t>https</a:t>
            </a:r>
            <a:r>
              <a:rPr lang="cs-CZ" dirty="0">
                <a:hlinkClick r:id="rId3"/>
              </a:rPr>
              <a:t>://</a:t>
            </a:r>
            <a:r>
              <a:rPr lang="cs-CZ" dirty="0" smtClean="0">
                <a:hlinkClick r:id="rId3"/>
              </a:rPr>
              <a:t>journals.muni.cz/pedor/article/view/711/669</a:t>
            </a:r>
            <a:endParaRPr lang="cs-CZ" dirty="0" smtClean="0"/>
          </a:p>
          <a:p>
            <a:pPr marL="109728" indent="0">
              <a:buNone/>
            </a:pPr>
            <a:endParaRPr lang="cs-CZ" dirty="0" smtClean="0"/>
          </a:p>
          <a:p>
            <a:pPr marL="109728" indent="0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Literatura: odborné články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131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109728" indent="0">
              <a:buNone/>
            </a:pPr>
            <a:r>
              <a:rPr lang="cs-CZ" b="1" dirty="0"/>
              <a:t>B) Reflexe vyučovací hodiny z hlediska pedagogické komunikace</a:t>
            </a:r>
          </a:p>
          <a:p>
            <a:endParaRPr lang="cs-CZ" dirty="0" smtClean="0"/>
          </a:p>
          <a:p>
            <a:r>
              <a:rPr lang="cs-CZ" dirty="0" smtClean="0"/>
              <a:t>1</a:t>
            </a:r>
            <a:r>
              <a:rPr lang="cs-CZ" dirty="0"/>
              <a:t>. Charakterizujte atmosféru, která panuje ve vyučovací hodině, svá tvrzení doložte příklady.</a:t>
            </a:r>
          </a:p>
          <a:p>
            <a:r>
              <a:rPr lang="cs-CZ" dirty="0"/>
              <a:t>2. Zhodnoťte, kolik času je v hodině určeno pro práci učitele, kolik pro práci žáků. Svá zjištění komentujte ve vztahu k odborné </a:t>
            </a:r>
            <a:r>
              <a:rPr lang="cs-CZ" dirty="0" smtClean="0"/>
              <a:t>literatuře (srov. Švaříček, 2011). </a:t>
            </a:r>
            <a:endParaRPr lang="cs-CZ" dirty="0"/>
          </a:p>
          <a:p>
            <a:r>
              <a:rPr lang="cs-CZ" dirty="0"/>
              <a:t>3. Zapište alespoň 10 otázek, které učitel v průběhu hodiny položil. U každé z nich uveďte, o jakou kognitivní náročnost se jedná. V případě otázek s nižší kognitivní náročností se je pokuste přeformulovat tak, aby splňovaly vyšší nároky na kognici </a:t>
            </a:r>
            <a:r>
              <a:rPr lang="cs-CZ" dirty="0" smtClean="0"/>
              <a:t>žáků (</a:t>
            </a:r>
            <a:r>
              <a:rPr lang="cs-CZ" dirty="0"/>
              <a:t>srov. Švaříček, 2011</a:t>
            </a:r>
            <a:r>
              <a:rPr lang="cs-CZ" dirty="0" smtClean="0"/>
              <a:t>).</a:t>
            </a:r>
            <a:endParaRPr lang="cs-CZ" dirty="0"/>
          </a:p>
          <a:p>
            <a:r>
              <a:rPr lang="cs-CZ" dirty="0"/>
              <a:t>4. Jak hodnotíte komunikaci vyučujícího se žáky?  Využijte kritéria obsažená v hodnoticím archu (</a:t>
            </a:r>
            <a:r>
              <a:rPr lang="cs-CZ" dirty="0" smtClean="0"/>
              <a:t>Mareš, Křivohlavý</a:t>
            </a:r>
            <a:r>
              <a:rPr lang="cs-CZ" dirty="0"/>
              <a:t>, 2009) a svá stanoviska zdůvodněte.</a:t>
            </a:r>
          </a:p>
          <a:p>
            <a:endParaRPr lang="cs-CZ" dirty="0" smtClean="0"/>
          </a:p>
          <a:p>
            <a:pPr marL="109728" indent="0">
              <a:buNone/>
            </a:pPr>
            <a:r>
              <a:rPr lang="cs-CZ" sz="2800" dirty="0"/>
              <a:t>Nenaplnění těchto kritérií může být důvodem pro vrácení práce k </a:t>
            </a:r>
            <a:r>
              <a:rPr lang="cs-CZ" sz="2800" dirty="0" smtClean="0"/>
              <a:t>přepracování.</a:t>
            </a:r>
            <a:endParaRPr lang="cs-CZ" sz="2800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 předmětu</a:t>
            </a:r>
          </a:p>
        </p:txBody>
      </p:sp>
    </p:spTree>
    <p:extLst>
      <p:ext uri="{BB962C8B-B14F-4D97-AF65-F5344CB8AC3E}">
        <p14:creationId xmlns:p14="http://schemas.microsoft.com/office/powerpoint/2010/main" val="96982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4525963"/>
          </a:xfrm>
        </p:spPr>
        <p:txBody>
          <a:bodyPr>
            <a:normAutofit lnSpcReduction="10000"/>
          </a:bodyPr>
          <a:lstStyle/>
          <a:p>
            <a:pPr marL="624078" indent="-514350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800" dirty="0" smtClean="0"/>
              <a:t>1. Základní pojmy</a:t>
            </a:r>
          </a:p>
          <a:p>
            <a:pPr marL="624078" indent="-514350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800" dirty="0" smtClean="0"/>
              <a:t>2. Neverbální </a:t>
            </a:r>
            <a:r>
              <a:rPr lang="cs-CZ" sz="2800" dirty="0"/>
              <a:t>komunikace – </a:t>
            </a:r>
            <a:r>
              <a:rPr lang="cs-CZ" sz="2800" dirty="0" err="1"/>
              <a:t>gestika</a:t>
            </a:r>
            <a:r>
              <a:rPr lang="cs-CZ" sz="2800" dirty="0"/>
              <a:t>, mimika</a:t>
            </a:r>
          </a:p>
          <a:p>
            <a:pPr marL="624078" indent="-514350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800" dirty="0"/>
              <a:t>3</a:t>
            </a:r>
            <a:r>
              <a:rPr lang="cs-CZ" sz="2800" dirty="0" smtClean="0"/>
              <a:t>. </a:t>
            </a:r>
            <a:r>
              <a:rPr lang="cs-CZ" sz="2800" dirty="0"/>
              <a:t>Neverbální komunikace – </a:t>
            </a:r>
            <a:r>
              <a:rPr lang="cs-CZ" sz="2800" dirty="0" err="1"/>
              <a:t>proxemika</a:t>
            </a:r>
            <a:r>
              <a:rPr lang="cs-CZ" sz="2800" dirty="0"/>
              <a:t>, využití prostoru v pedagogické komunikaci</a:t>
            </a:r>
          </a:p>
          <a:p>
            <a:pPr marL="624078" indent="-514350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800" dirty="0"/>
              <a:t>4</a:t>
            </a:r>
            <a:r>
              <a:rPr lang="cs-CZ" sz="2800" dirty="0" smtClean="0"/>
              <a:t>. </a:t>
            </a:r>
            <a:r>
              <a:rPr lang="cs-CZ" sz="2800" dirty="0"/>
              <a:t>Paralingvistické </a:t>
            </a:r>
            <a:r>
              <a:rPr lang="cs-CZ" sz="2800" dirty="0" smtClean="0"/>
              <a:t>projevy</a:t>
            </a:r>
          </a:p>
          <a:p>
            <a:pPr marL="624078" indent="-514350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800" dirty="0"/>
              <a:t>5</a:t>
            </a:r>
            <a:r>
              <a:rPr lang="cs-CZ" sz="2800" dirty="0" smtClean="0"/>
              <a:t>. Verbální komunikace – rozhovor, aktivní naslouchání</a:t>
            </a:r>
          </a:p>
          <a:p>
            <a:pPr marL="624078" indent="-514350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800" dirty="0"/>
              <a:t>6</a:t>
            </a:r>
            <a:r>
              <a:rPr lang="cs-CZ" sz="2800" dirty="0" smtClean="0"/>
              <a:t>. Prezentační dovednosti</a:t>
            </a:r>
          </a:p>
          <a:p>
            <a:pPr marL="624078" indent="-514350">
              <a:spcBef>
                <a:spcPts val="600"/>
              </a:spcBef>
              <a:spcAft>
                <a:spcPts val="600"/>
              </a:spcAft>
              <a:buNone/>
            </a:pPr>
            <a:endParaRPr lang="cs-CZ" sz="2800" dirty="0"/>
          </a:p>
          <a:p>
            <a:pPr marL="624078" indent="-514350">
              <a:spcBef>
                <a:spcPts val="600"/>
              </a:spcBef>
              <a:spcAft>
                <a:spcPts val="600"/>
              </a:spcAft>
              <a:buNone/>
            </a:pPr>
            <a:endParaRPr lang="cs-CZ" sz="2800" dirty="0" smtClean="0"/>
          </a:p>
          <a:p>
            <a:pPr marL="109728" indent="0">
              <a:spcBef>
                <a:spcPts val="600"/>
              </a:spcBef>
              <a:spcAft>
                <a:spcPts val="600"/>
              </a:spcAft>
              <a:buNone/>
            </a:pPr>
            <a:endParaRPr lang="cs-CZ" sz="5100" dirty="0"/>
          </a:p>
          <a:p>
            <a:pPr marL="109728" indent="0">
              <a:spcBef>
                <a:spcPts val="600"/>
              </a:spcBef>
              <a:spcAft>
                <a:spcPts val="600"/>
              </a:spcAft>
              <a:buNone/>
            </a:pPr>
            <a:endParaRPr lang="cs-CZ" sz="5100" dirty="0" smtClean="0"/>
          </a:p>
          <a:p>
            <a:pPr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Seznam </a:t>
            </a:r>
            <a:r>
              <a:rPr lang="cs-CZ" dirty="0" smtClean="0"/>
              <a:t>témat (24. 2.)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09728" indent="0">
              <a:spcBef>
                <a:spcPts val="600"/>
              </a:spcBef>
              <a:spcAft>
                <a:spcPts val="600"/>
              </a:spcAft>
              <a:buNone/>
            </a:pPr>
            <a:endParaRPr lang="cs-CZ" sz="2400" dirty="0"/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/>
              <a:t>7</a:t>
            </a:r>
            <a:r>
              <a:rPr lang="cs-CZ" dirty="0" smtClean="0"/>
              <a:t>. </a:t>
            </a:r>
            <a:r>
              <a:rPr lang="cs-CZ" dirty="0"/>
              <a:t>Komunikace v kontextu hromadného vyučování, IRF komunikační struktura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/>
              <a:t>8</a:t>
            </a:r>
            <a:r>
              <a:rPr lang="cs-CZ" dirty="0" smtClean="0"/>
              <a:t>. </a:t>
            </a:r>
            <a:r>
              <a:rPr lang="cs-CZ" dirty="0"/>
              <a:t>Verbální komunikace – kladení otázek nižší a vyšší kognitivní náročnosti, otevřené a uzavřené otázky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/>
              <a:t>9</a:t>
            </a:r>
            <a:r>
              <a:rPr lang="cs-CZ" dirty="0" smtClean="0"/>
              <a:t>. </a:t>
            </a:r>
            <a:r>
              <a:rPr lang="cs-CZ" dirty="0"/>
              <a:t>Žákovské odpovědi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 smtClean="0"/>
              <a:t>10. </a:t>
            </a:r>
            <a:r>
              <a:rPr lang="cs-CZ" dirty="0"/>
              <a:t>Zpětná vazba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 smtClean="0"/>
              <a:t>11. </a:t>
            </a:r>
            <a:r>
              <a:rPr lang="cs-CZ" dirty="0"/>
              <a:t>Vykročení z IRF struktury: dialogické vyučování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Seznam </a:t>
            </a:r>
            <a:r>
              <a:rPr lang="cs-CZ" dirty="0" smtClean="0"/>
              <a:t>témat (7. 4,)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805192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600"/>
              </a:spcAft>
            </a:pPr>
            <a:r>
              <a:rPr lang="cs-CZ" sz="3200" b="1" dirty="0" smtClean="0"/>
              <a:t>Sociální interakce</a:t>
            </a:r>
          </a:p>
          <a:p>
            <a:pPr>
              <a:spcAft>
                <a:spcPts val="600"/>
              </a:spcAft>
              <a:buNone/>
            </a:pPr>
            <a:r>
              <a:rPr lang="cs-CZ" sz="3200" dirty="0" smtClean="0"/>
              <a:t>	- vzájemné aktivní působení, ovlivňování jedinců, skupin a prostředí</a:t>
            </a:r>
          </a:p>
          <a:p>
            <a:pPr>
              <a:spcAft>
                <a:spcPts val="600"/>
              </a:spcAft>
            </a:pPr>
            <a:r>
              <a:rPr lang="cs-CZ" sz="3200" b="1" dirty="0" smtClean="0"/>
              <a:t>Pedagogická interakce</a:t>
            </a:r>
          </a:p>
          <a:p>
            <a:pPr>
              <a:spcAft>
                <a:spcPts val="600"/>
              </a:spcAft>
              <a:buNone/>
            </a:pPr>
            <a:r>
              <a:rPr lang="cs-CZ" sz="3200" dirty="0" smtClean="0"/>
              <a:t>	-vzájemné působení dvou nebo více subjektů v průběhu výchovně vzdělávacího procesu</a:t>
            </a:r>
          </a:p>
          <a:p>
            <a:pPr>
              <a:spcAft>
                <a:spcPts val="600"/>
              </a:spcAft>
            </a:pPr>
            <a:r>
              <a:rPr lang="cs-CZ" sz="3200" b="1" dirty="0" smtClean="0"/>
              <a:t>Sociální komunikace</a:t>
            </a:r>
          </a:p>
          <a:p>
            <a:pPr>
              <a:spcAft>
                <a:spcPts val="600"/>
              </a:spcAft>
              <a:buNone/>
            </a:pPr>
            <a:r>
              <a:rPr lang="cs-CZ" sz="3200" dirty="0" smtClean="0"/>
              <a:t>	- sdělování, tj. výměna informací </a:t>
            </a:r>
          </a:p>
          <a:p>
            <a:pPr>
              <a:spcAft>
                <a:spcPts val="600"/>
              </a:spcAft>
            </a:pPr>
            <a:r>
              <a:rPr lang="cs-CZ" sz="3200" b="1" dirty="0" smtClean="0"/>
              <a:t>Pedagogická komunikace</a:t>
            </a:r>
          </a:p>
          <a:p>
            <a:pPr>
              <a:spcAft>
                <a:spcPts val="600"/>
              </a:spcAft>
              <a:buNone/>
            </a:pPr>
            <a:r>
              <a:rPr lang="cs-CZ" sz="3200" dirty="0" smtClean="0"/>
              <a:t>	- Vzájemná výměna informací mezi účastníky výchovně vzdělávacího procesu, která slouží výukovým cílům</a:t>
            </a:r>
            <a:endParaRPr lang="cs-CZ" sz="32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pojmy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123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cs-CZ" sz="3200" b="1" dirty="0" smtClean="0"/>
              <a:t>pedagogická komunikace</a:t>
            </a:r>
          </a:p>
          <a:p>
            <a:pPr algn="ctr">
              <a:buNone/>
            </a:pPr>
            <a:r>
              <a:rPr lang="cs-CZ" sz="3200" dirty="0" smtClean="0"/>
              <a:t>X </a:t>
            </a:r>
          </a:p>
          <a:p>
            <a:pPr algn="ctr">
              <a:buNone/>
            </a:pPr>
            <a:r>
              <a:rPr lang="cs-CZ" sz="3200" b="1" dirty="0" smtClean="0"/>
              <a:t>výuková komunikace</a:t>
            </a:r>
          </a:p>
          <a:p>
            <a:pPr algn="ctr">
              <a:buNone/>
            </a:pPr>
            <a:r>
              <a:rPr lang="cs-CZ" sz="3200" dirty="0" smtClean="0"/>
              <a:t>výměna informací mezi učitelem a žáky v rámci vyučovací jednotky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pojmy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252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707</TotalTime>
  <Words>1796</Words>
  <Application>Microsoft Office PowerPoint</Application>
  <PresentationFormat>Předvádění na obrazovce (4:3)</PresentationFormat>
  <Paragraphs>303</Paragraphs>
  <Slides>48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48</vt:i4>
      </vt:variant>
    </vt:vector>
  </HeadingPairs>
  <TitlesOfParts>
    <vt:vector size="56" baseType="lpstr">
      <vt:lpstr>Calibri</vt:lpstr>
      <vt:lpstr>Lucida Sans Unicode</vt:lpstr>
      <vt:lpstr>Verdana</vt:lpstr>
      <vt:lpstr>Wingdings</vt:lpstr>
      <vt:lpstr>Wingdings 2</vt:lpstr>
      <vt:lpstr>Wingdings 3</vt:lpstr>
      <vt:lpstr>Shluk</vt:lpstr>
      <vt:lpstr>1_Shluk</vt:lpstr>
      <vt:lpstr>Pedagogická komunikace</vt:lpstr>
      <vt:lpstr>Obsah předmětu</vt:lpstr>
      <vt:lpstr>Obsah předmětu</vt:lpstr>
      <vt:lpstr>Obsah předmětu</vt:lpstr>
      <vt:lpstr>Obsah předmětu</vt:lpstr>
      <vt:lpstr>Seznam témat (24. 2.)</vt:lpstr>
      <vt:lpstr>Seznam témat (7. 4,)</vt:lpstr>
      <vt:lpstr>Základní pojmy</vt:lpstr>
      <vt:lpstr>Základní pojmy</vt:lpstr>
      <vt:lpstr>Funkce pedagogické komunikace</vt:lpstr>
      <vt:lpstr>Neverbální komunikace</vt:lpstr>
      <vt:lpstr>Neverbální komunikace</vt:lpstr>
      <vt:lpstr>Vizuální akty ve výukové komunikaci</vt:lpstr>
      <vt:lpstr>Vizuální akty ve výukové komunikaci (Švaříček Šalamounová, 2013)</vt:lpstr>
      <vt:lpstr>Vizuální akty ve výukové komunikaci (Švaříček Šalamounová, 2013)</vt:lpstr>
      <vt:lpstr>Vizuální akty ve výukové komunikaci (Švaříček Šalamounová, 2013)</vt:lpstr>
      <vt:lpstr>Vizuální akty ve výukové komunikaci (Švaříček Šalamounová, 2013)</vt:lpstr>
      <vt:lpstr>Gestika</vt:lpstr>
      <vt:lpstr>Vizuální akty ve výukové komunikaci (Švaříček Šalamounová, 2013)</vt:lpstr>
      <vt:lpstr>Paralingvistika</vt:lpstr>
      <vt:lpstr>Interpretujte:</vt:lpstr>
      <vt:lpstr>Paralingvistika se zabývá</vt:lpstr>
      <vt:lpstr>Paralingvistika se zabývá</vt:lpstr>
      <vt:lpstr>K zamyšlení:</vt:lpstr>
      <vt:lpstr>Proxemika</vt:lpstr>
      <vt:lpstr>Proxemické zóny</vt:lpstr>
      <vt:lpstr>Proxemika ve škole</vt:lpstr>
      <vt:lpstr>Akční zóna učitele</vt:lpstr>
      <vt:lpstr>Vše jen v rukou učitele?</vt:lpstr>
      <vt:lpstr>Která z uvedených situací je obvykle vnímána jako:</vt:lpstr>
      <vt:lpstr>Jaké prostorové uspořádání byste zvolili?</vt:lpstr>
      <vt:lpstr>Ukázka z výzkumu proxemiky Komunikační procesy na II. Stupni základní školy z hlediska prostorového uspořádání jednotlivých aktérů (Veronika Domkářová): http://www.phil.muni.cz/journals/index.php/studia-paedagogica/article/view/201/316 </vt:lpstr>
      <vt:lpstr>Ukázka z výzkumu proxemiky</vt:lpstr>
      <vt:lpstr>Shrnutí funkcí neverbální komunikace</vt:lpstr>
      <vt:lpstr>Verbální komunikace – aktivní náslouchání</vt:lpstr>
      <vt:lpstr>Dovednost naslouchání</vt:lpstr>
      <vt:lpstr>Charakteristika aktivního naslouchání </vt:lpstr>
      <vt:lpstr>Charakteristika aktivního naslouchání</vt:lpstr>
      <vt:lpstr>Cvičení</vt:lpstr>
      <vt:lpstr>Rozhovor v pedagogické komunikaci</vt:lpstr>
      <vt:lpstr>Rozhovor ve výuce</vt:lpstr>
      <vt:lpstr>Dovednosti vedení rozhovoru</vt:lpstr>
      <vt:lpstr>Dovednost dotazování</vt:lpstr>
      <vt:lpstr>Cvičení</vt:lpstr>
      <vt:lpstr>Dovednost ovlivňování</vt:lpstr>
      <vt:lpstr>Cvičení</vt:lpstr>
      <vt:lpstr>Literatura: monografie</vt:lpstr>
      <vt:lpstr>Literatura: odborné články</vt:lpstr>
    </vt:vector>
  </TitlesOfParts>
  <Company>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X</dc:creator>
  <cp:lastModifiedBy>Lojdova</cp:lastModifiedBy>
  <cp:revision>60</cp:revision>
  <cp:lastPrinted>2017-02-24T14:18:04Z</cp:lastPrinted>
  <dcterms:created xsi:type="dcterms:W3CDTF">2013-02-18T11:49:40Z</dcterms:created>
  <dcterms:modified xsi:type="dcterms:W3CDTF">2017-02-24T14:24:16Z</dcterms:modified>
</cp:coreProperties>
</file>