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8" r:id="rId5"/>
    <p:sldId id="259" r:id="rId6"/>
    <p:sldId id="25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2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38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95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39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5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75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83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8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38576-433F-47FF-955D-D3F034CF3C06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BD20-3953-40E1-A236-762ED86362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63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08142" y="1043647"/>
            <a:ext cx="9144000" cy="2387600"/>
          </a:xfrm>
        </p:spPr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2956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4897" y="1899367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1) Zpětná vazba obsahuje hodnocení druhého člověka </a:t>
            </a:r>
          </a:p>
          <a:p>
            <a:r>
              <a:rPr lang="pl-PL" dirty="0"/>
              <a:t>2) Zpětná vazba je založena na popisu a faktech </a:t>
            </a:r>
          </a:p>
          <a:p>
            <a:r>
              <a:rPr lang="pl-PL" dirty="0"/>
              <a:t>3) Jde o kombinaci obojího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hodnocení, které je vnímáno jako kritika, může dojít k snížení sociálního </a:t>
            </a:r>
            <a:r>
              <a:rPr lang="cs-CZ" dirty="0" smtClean="0"/>
              <a:t>porozumění (Lee</a:t>
            </a:r>
            <a:r>
              <a:rPr lang="cs-CZ" dirty="0"/>
              <a:t>, Siegle, </a:t>
            </a:r>
            <a:r>
              <a:rPr lang="cs-CZ" dirty="0" err="1"/>
              <a:t>Dahl</a:t>
            </a:r>
            <a:r>
              <a:rPr lang="cs-CZ" dirty="0"/>
              <a:t>, </a:t>
            </a:r>
            <a:r>
              <a:rPr lang="cs-CZ" dirty="0" err="1"/>
              <a:t>Hooley</a:t>
            </a:r>
            <a:r>
              <a:rPr lang="cs-CZ" dirty="0"/>
              <a:t>, </a:t>
            </a:r>
            <a:r>
              <a:rPr lang="cs-CZ" dirty="0" err="1" smtClean="0"/>
              <a:t>Silk</a:t>
            </a:r>
            <a:r>
              <a:rPr lang="cs-CZ" dirty="0" smtClean="0"/>
              <a:t>, 2014</a:t>
            </a:r>
            <a:r>
              <a:rPr lang="cs-CZ" dirty="0"/>
              <a:t>) v kontextu mateřské kritiky </a:t>
            </a:r>
            <a:r>
              <a:rPr lang="cs-CZ" dirty="0" smtClean="0"/>
              <a:t>ve vztahu k dospívajícím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196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1</a:t>
            </a:r>
            <a:r>
              <a:rPr lang="pl-PL" dirty="0"/>
              <a:t>) Hodnocení osoby (jeho identity) </a:t>
            </a:r>
          </a:p>
          <a:p>
            <a:r>
              <a:rPr lang="cs-CZ" dirty="0"/>
              <a:t>2) Hodnocení jeho chování </a:t>
            </a:r>
          </a:p>
          <a:p>
            <a:r>
              <a:rPr lang="cs-CZ" dirty="0"/>
              <a:t>3) Hodnocení situace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„Úkol nebyl splněný do stanoveného termínu (</a:t>
            </a:r>
            <a:r>
              <a:rPr lang="cs-CZ" b="1" dirty="0"/>
              <a:t>důkaz</a:t>
            </a:r>
            <a:r>
              <a:rPr lang="cs-CZ" dirty="0"/>
              <a:t>), a z toho mi vyplývá (</a:t>
            </a:r>
            <a:r>
              <a:rPr lang="cs-CZ" b="1" dirty="0"/>
              <a:t>vyvození</a:t>
            </a:r>
            <a:r>
              <a:rPr lang="cs-CZ" dirty="0"/>
              <a:t>), že se nemůžeme posunout dál k dalšímu bodu procesu (</a:t>
            </a:r>
            <a:r>
              <a:rPr lang="cs-CZ" b="1" dirty="0"/>
              <a:t>důsledek</a:t>
            </a:r>
            <a:r>
              <a:rPr lang="cs-CZ" dirty="0"/>
              <a:t>)“. 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5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SBI model</a:t>
            </a:r>
            <a:r>
              <a:rPr lang="cs-CZ" dirty="0"/>
              <a:t>“ (</a:t>
            </a:r>
            <a:r>
              <a:rPr lang="cs-CZ" i="1" dirty="0" err="1"/>
              <a:t>Situation</a:t>
            </a:r>
            <a:r>
              <a:rPr lang="cs-CZ" i="1" dirty="0"/>
              <a:t> – </a:t>
            </a:r>
            <a:r>
              <a:rPr lang="cs-CZ" i="1" dirty="0" err="1"/>
              <a:t>behavior</a:t>
            </a:r>
            <a:r>
              <a:rPr lang="cs-CZ" i="1" dirty="0"/>
              <a:t> – </a:t>
            </a:r>
            <a:r>
              <a:rPr lang="cs-CZ" i="1" dirty="0" err="1"/>
              <a:t>impact</a:t>
            </a:r>
            <a:r>
              <a:rPr lang="cs-CZ" i="1" dirty="0"/>
              <a:t> model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„Včera večer při hodině dějepisu (</a:t>
            </a:r>
            <a:r>
              <a:rPr lang="cs-CZ" b="1" dirty="0"/>
              <a:t>situace</a:t>
            </a:r>
            <a:r>
              <a:rPr lang="cs-CZ" dirty="0"/>
              <a:t>), někteří z vás vykřikovali během hodiny (</a:t>
            </a:r>
            <a:r>
              <a:rPr lang="cs-CZ" b="1" dirty="0"/>
              <a:t>chování</a:t>
            </a:r>
            <a:r>
              <a:rPr lang="cs-CZ" dirty="0"/>
              <a:t>) a mě to rušilo (</a:t>
            </a:r>
            <a:r>
              <a:rPr lang="cs-CZ" b="1" dirty="0"/>
              <a:t>dopad</a:t>
            </a:r>
            <a:r>
              <a:rPr lang="cs-CZ" dirty="0"/>
              <a:t>)“. </a:t>
            </a:r>
            <a:endParaRPr lang="cs-CZ" dirty="0" smtClean="0"/>
          </a:p>
          <a:p>
            <a:endParaRPr lang="cs-CZ" dirty="0"/>
          </a:p>
          <a:p>
            <a:r>
              <a:rPr lang="cs-CZ" b="0" i="0" u="none" strike="noStrike" baseline="0" dirty="0" smtClean="0">
                <a:solidFill>
                  <a:srgbClr val="000000"/>
                </a:solidFill>
              </a:rPr>
              <a:t>„Včera večer při hodině dějepisu (</a:t>
            </a:r>
            <a:r>
              <a:rPr lang="cs-CZ" b="1" i="0" u="none" strike="noStrike" baseline="0" dirty="0" smtClean="0">
                <a:solidFill>
                  <a:srgbClr val="000000"/>
                </a:solidFill>
              </a:rPr>
              <a:t>situace</a:t>
            </a:r>
            <a:r>
              <a:rPr lang="cs-CZ" b="0" i="0" u="none" strike="noStrike" baseline="0" dirty="0" smtClean="0">
                <a:solidFill>
                  <a:srgbClr val="000000"/>
                </a:solidFill>
              </a:rPr>
              <a:t>) </a:t>
            </a:r>
            <a:r>
              <a:rPr lang="cs-CZ" b="0" i="0" u="none" strike="noStrike" baseline="0" dirty="0" smtClean="0"/>
              <a:t>někteří z vás vykřikovali během hodiny (</a:t>
            </a:r>
            <a:r>
              <a:rPr lang="cs-CZ" b="1" i="0" u="none" strike="noStrike" baseline="0" dirty="0" smtClean="0"/>
              <a:t>chování</a:t>
            </a:r>
            <a:r>
              <a:rPr lang="cs-CZ" b="0" i="0" u="none" strike="noStrike" baseline="0" dirty="0" smtClean="0"/>
              <a:t>) a vedlo to k tomu, že jsme nakonec nic neudělali/psali písemku (</a:t>
            </a:r>
            <a:r>
              <a:rPr lang="cs-CZ" b="1" i="0" u="none" strike="noStrike" baseline="0" dirty="0" smtClean="0"/>
              <a:t>dopad</a:t>
            </a:r>
            <a:r>
              <a:rPr lang="cs-CZ" b="0" i="0" u="none" strike="noStrike" baseline="0" dirty="0" smtClean="0"/>
              <a:t>), říkám to proto, aby se to dnes neopakovalo (</a:t>
            </a:r>
            <a:r>
              <a:rPr lang="cs-CZ" b="1" i="0" u="none" strike="noStrike" baseline="0" dirty="0" smtClean="0"/>
              <a:t>příležitost</a:t>
            </a:r>
            <a:r>
              <a:rPr lang="cs-CZ" b="0" i="0" u="none" strike="noStrike" baseline="0" dirty="0" smtClean="0"/>
              <a:t>)“.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35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Nenásilná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7896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dirty="0"/>
              <a:t>) Pozorování </a:t>
            </a:r>
          </a:p>
          <a:p>
            <a:r>
              <a:rPr lang="cs-CZ" dirty="0"/>
              <a:t>2) Pocity </a:t>
            </a:r>
          </a:p>
          <a:p>
            <a:r>
              <a:rPr lang="cs-CZ" dirty="0"/>
              <a:t>3) Potřeby </a:t>
            </a:r>
          </a:p>
          <a:p>
            <a:r>
              <a:rPr lang="cs-CZ" dirty="0"/>
              <a:t>4) Prosba 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Když vidím, že v té úloze je jen výsledek a ne postup řešení (</a:t>
            </a:r>
            <a:r>
              <a:rPr lang="cs-CZ" b="1" dirty="0"/>
              <a:t>pozorování</a:t>
            </a:r>
            <a:r>
              <a:rPr lang="cs-CZ" dirty="0"/>
              <a:t>), nejsem z toho nadšený (</a:t>
            </a:r>
            <a:r>
              <a:rPr lang="cs-CZ" b="1" dirty="0"/>
              <a:t>pocit</a:t>
            </a:r>
            <a:r>
              <a:rPr lang="cs-CZ" dirty="0"/>
              <a:t>), protože považuji za důležité učit vás přemýšlet o způsobu řešení matematických úloh (</a:t>
            </a:r>
            <a:r>
              <a:rPr lang="cs-CZ" b="1" dirty="0"/>
              <a:t>potřeba</a:t>
            </a:r>
            <a:r>
              <a:rPr lang="cs-CZ" dirty="0"/>
              <a:t>), mohl bys je tam prosím příště psát/dospat (</a:t>
            </a:r>
            <a:r>
              <a:rPr lang="cs-CZ" b="1" dirty="0"/>
              <a:t>prosba</a:t>
            </a:r>
            <a:r>
              <a:rPr lang="cs-CZ" dirty="0"/>
              <a:t>)?“ </a:t>
            </a:r>
          </a:p>
        </p:txBody>
      </p:sp>
    </p:spTree>
    <p:extLst>
      <p:ext uri="{BB962C8B-B14F-4D97-AF65-F5344CB8AC3E}">
        <p14:creationId xmlns:p14="http://schemas.microsoft.com/office/powerpoint/2010/main" val="36987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712" y="464981"/>
            <a:ext cx="10515600" cy="1325563"/>
          </a:xfrm>
        </p:spPr>
        <p:txBody>
          <a:bodyPr/>
          <a:lstStyle/>
          <a:p>
            <a:r>
              <a:rPr lang="cs-CZ" dirty="0" smtClean="0"/>
              <a:t>Jak přijímat zpětnou vazbu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0714" y="2027503"/>
            <a:ext cx="6824730" cy="4351338"/>
          </a:xfrm>
        </p:spPr>
        <p:txBody>
          <a:bodyPr/>
          <a:lstStyle/>
          <a:p>
            <a:r>
              <a:rPr lang="cs-CZ" dirty="0" smtClean="0"/>
              <a:t>Jak nás naučili poslouchat kritiku?</a:t>
            </a:r>
          </a:p>
          <a:p>
            <a:r>
              <a:rPr lang="cs-CZ" dirty="0" smtClean="0"/>
              <a:t>Máme otevřenou nebo uzavřenou mysl? </a:t>
            </a:r>
            <a:br>
              <a:rPr lang="cs-CZ" dirty="0" smtClean="0"/>
            </a:br>
            <a:r>
              <a:rPr lang="cs-CZ" dirty="0" smtClean="0"/>
              <a:t>Růstové versus fixní nastavení mysli – C. </a:t>
            </a:r>
            <a:r>
              <a:rPr lang="cs-CZ" dirty="0" err="1" smtClean="0"/>
              <a:t>Dwecková</a:t>
            </a:r>
            <a:endParaRPr lang="cs-CZ" dirty="0"/>
          </a:p>
          <a:p>
            <a:r>
              <a:rPr lang="cs-CZ" dirty="0" smtClean="0"/>
              <a:t>Emoční křivka (</a:t>
            </a:r>
            <a:r>
              <a:rPr lang="cs-CZ" dirty="0" err="1" smtClean="0"/>
              <a:t>Cozolino</a:t>
            </a:r>
            <a:r>
              <a:rPr lang="cs-CZ" dirty="0" smtClean="0"/>
              <a:t>, 2013) cítíme se v interakci bezpečně, pak se přijímá zpětná vazba lépe, i když obsahuje hodnocení.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inverted u the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447" y="2578105"/>
            <a:ext cx="5472491" cy="398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878674" y="6378841"/>
            <a:ext cx="223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Míra emoční aktivace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64986" y="5136393"/>
            <a:ext cx="223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Schopnost naslouchat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41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277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Zpětná vazba</vt:lpstr>
      <vt:lpstr>Prezentace aplikace PowerPoint</vt:lpstr>
      <vt:lpstr>Prezentace aplikace PowerPoint</vt:lpstr>
      <vt:lpstr>„SBI model“ (Situation – behavior – impact model) </vt:lpstr>
      <vt:lpstr>Nenásilná komunikace</vt:lpstr>
      <vt:lpstr>Jak přijímat zpětnou vazbu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Zpětná vazba</dc:title>
  <dc:creator>Nehyba</dc:creator>
  <cp:lastModifiedBy>Lektor</cp:lastModifiedBy>
  <cp:revision>7</cp:revision>
  <dcterms:created xsi:type="dcterms:W3CDTF">2017-04-23T17:55:05Z</dcterms:created>
  <dcterms:modified xsi:type="dcterms:W3CDTF">2017-04-25T08:07:19Z</dcterms:modified>
</cp:coreProperties>
</file>