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73" r:id="rId7"/>
    <p:sldId id="269" r:id="rId8"/>
    <p:sldId id="272" r:id="rId9"/>
    <p:sldId id="261" r:id="rId10"/>
    <p:sldId id="270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baseline="0" dirty="0" smtClean="0"/>
              <a:t>Kolik času trávíme v komunikaci (</a:t>
            </a:r>
            <a:r>
              <a:rPr lang="cs-CZ" sz="2800" b="0" i="0" u="none" strike="noStrike" baseline="0" dirty="0" smtClean="0">
                <a:effectLst/>
              </a:rPr>
              <a:t>Adler, R. et al. 2001)</a:t>
            </a:r>
            <a:r>
              <a:rPr lang="cs-CZ" sz="2800" baseline="0" dirty="0" smtClean="0"/>
              <a:t>:</a:t>
            </a:r>
            <a:endParaRPr lang="en-US" sz="28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1804291544213"/>
          <c:y val="0.16741726545896166"/>
          <c:w val="0.25119283205479898"/>
          <c:h val="0.56937900212111014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fld id="{7A7A3506-D335-4DB7-A922-C13FAE4CBD46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cs-CZ" sz="25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D9923A-7FB8-4C08-8A13-89792A6221AB}" type="VALUE">
                      <a:rPr lang="en-US" smtClean="0"/>
                      <a:pPr>
                        <a:defRPr lang="cs-CZ" sz="2500"/>
                      </a:pPr>
                      <a:t>[HODNOTA]</a:t>
                    </a:fld>
                    <a:r>
                      <a:rPr lang="en-US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cs-CZ" sz="25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5BA8068-CDD9-48D4-8DAC-0BD0DFCA6415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Poslouchání</c:v>
                </c:pt>
                <c:pt idx="1">
                  <c:v>Mluvení</c:v>
                </c:pt>
                <c:pt idx="2">
                  <c:v>Čtení</c:v>
                </c:pt>
                <c:pt idx="3">
                  <c:v>Psaní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  <c:pt idx="2">
                  <c:v>16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56670375051515"/>
          <c:y val="9.3866707065614549E-2"/>
          <c:w val="0.69299554449298606"/>
          <c:h val="0.13526261360525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70DE-65A4-4013-9C09-9A5DACF5F7FB}" type="datetimeFigureOut">
              <a:rPr lang="cs-CZ" smtClean="0"/>
              <a:t>11. 5. 2017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5FC2-A33D-42DF-B4A4-C6EBB618E2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14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70DE-65A4-4013-9C09-9A5DACF5F7FB}" type="datetimeFigureOut">
              <a:rPr lang="cs-CZ" smtClean="0"/>
              <a:t>11. 5. 2017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5FC2-A33D-42DF-B4A4-C6EBB618E2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61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70DE-65A4-4013-9C09-9A5DACF5F7FB}" type="datetimeFigureOut">
              <a:rPr lang="cs-CZ" smtClean="0"/>
              <a:t>11. 5. 2017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5FC2-A33D-42DF-B4A4-C6EBB618E2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20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70DE-65A4-4013-9C09-9A5DACF5F7FB}" type="datetimeFigureOut">
              <a:rPr lang="cs-CZ" smtClean="0"/>
              <a:t>11. 5. 2017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5FC2-A33D-42DF-B4A4-C6EBB618E2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4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70DE-65A4-4013-9C09-9A5DACF5F7FB}" type="datetimeFigureOut">
              <a:rPr lang="cs-CZ" smtClean="0"/>
              <a:t>11. 5. 2017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5FC2-A33D-42DF-B4A4-C6EBB618E2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59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70DE-65A4-4013-9C09-9A5DACF5F7FB}" type="datetimeFigureOut">
              <a:rPr lang="cs-CZ" smtClean="0"/>
              <a:t>11. 5. 2017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5FC2-A33D-42DF-B4A4-C6EBB618E2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57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70DE-65A4-4013-9C09-9A5DACF5F7FB}" type="datetimeFigureOut">
              <a:rPr lang="cs-CZ" smtClean="0"/>
              <a:t>11. 5. 2017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5FC2-A33D-42DF-B4A4-C6EBB618E2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00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70DE-65A4-4013-9C09-9A5DACF5F7FB}" type="datetimeFigureOut">
              <a:rPr lang="cs-CZ" smtClean="0"/>
              <a:t>11. 5. 2017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5FC2-A33D-42DF-B4A4-C6EBB618E2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60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70DE-65A4-4013-9C09-9A5DACF5F7FB}" type="datetimeFigureOut">
              <a:rPr lang="cs-CZ" smtClean="0"/>
              <a:t>11. 5. 2017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5FC2-A33D-42DF-B4A4-C6EBB618E2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22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70DE-65A4-4013-9C09-9A5DACF5F7FB}" type="datetimeFigureOut">
              <a:rPr lang="cs-CZ" smtClean="0"/>
              <a:t>11. 5. 2017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5FC2-A33D-42DF-B4A4-C6EBB618E2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58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70DE-65A4-4013-9C09-9A5DACF5F7FB}" type="datetimeFigureOut">
              <a:rPr lang="cs-CZ" smtClean="0"/>
              <a:t>11. 5. 2017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5FC2-A33D-42DF-B4A4-C6EBB618E2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43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70DE-65A4-4013-9C09-9A5DACF5F7FB}" type="datetimeFigureOut">
              <a:rPr lang="cs-CZ" smtClean="0"/>
              <a:t>11. 5. 2017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A5FC2-A33D-42DF-B4A4-C6EBB618E2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70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531345"/>
            <a:ext cx="9144000" cy="1655762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Naslouchání v pedagogické komunikaci</a:t>
            </a:r>
            <a:endParaRPr lang="cs-CZ" sz="40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165983" cy="51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dělá naslouchání nasloucháním?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Projevit zájem </a:t>
            </a:r>
            <a:r>
              <a:rPr lang="cs-CZ" dirty="0" smtClean="0"/>
              <a:t>(Můžete </a:t>
            </a:r>
            <a:r>
              <a:rPr lang="cs-CZ" dirty="0"/>
              <a:t>mi k tomu říct </a:t>
            </a:r>
            <a:r>
              <a:rPr lang="cs-CZ" dirty="0" smtClean="0"/>
              <a:t>něco </a:t>
            </a:r>
            <a:r>
              <a:rPr lang="cs-CZ" dirty="0"/>
              <a:t>víc</a:t>
            </a:r>
            <a:r>
              <a:rPr lang="cs-CZ" dirty="0" smtClean="0"/>
              <a:t>?)</a:t>
            </a:r>
          </a:p>
          <a:p>
            <a:r>
              <a:rPr lang="cs-CZ" dirty="0" smtClean="0"/>
              <a:t>Parafrázování</a:t>
            </a:r>
          </a:p>
          <a:p>
            <a:r>
              <a:rPr lang="cs-CZ" dirty="0" smtClean="0"/>
              <a:t>Ověřování/shrnutí (Jestli </a:t>
            </a:r>
            <a:r>
              <a:rPr lang="cs-CZ" dirty="0"/>
              <a:t>to dobře chápu, tak</a:t>
            </a:r>
            <a:r>
              <a:rPr lang="cs-CZ" dirty="0" smtClean="0"/>
              <a:t>...? Rozuměl </a:t>
            </a:r>
            <a:r>
              <a:rPr lang="cs-CZ" dirty="0"/>
              <a:t>jsem tomu </a:t>
            </a:r>
            <a:r>
              <a:rPr lang="cs-CZ" dirty="0" smtClean="0"/>
              <a:t>dobře, že…?)</a:t>
            </a:r>
            <a:endParaRPr lang="cs-CZ" dirty="0"/>
          </a:p>
          <a:p>
            <a:r>
              <a:rPr lang="cs-CZ" dirty="0"/>
              <a:t>Objasňující </a:t>
            </a:r>
            <a:r>
              <a:rPr lang="cs-CZ" dirty="0" smtClean="0"/>
              <a:t>otázky</a:t>
            </a:r>
            <a:r>
              <a:rPr lang="cs-CZ" dirty="0"/>
              <a:t> </a:t>
            </a:r>
            <a:r>
              <a:rPr lang="cs-CZ" dirty="0" smtClean="0"/>
              <a:t>– lidé často vynechávají informace: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„</a:t>
            </a:r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Paní učitelko, on to tak nechtěl udělat“</a:t>
            </a:r>
            <a:r>
              <a:rPr lang="cs-CZ" dirty="0" smtClean="0"/>
              <a:t>. (Kdy to bylo? Kdo to řekl?)</a:t>
            </a:r>
          </a:p>
          <a:p>
            <a:r>
              <a:rPr lang="cs-CZ" dirty="0" smtClean="0"/>
              <a:t>Ocenění (Je fajn, že jsi mi to řekl, Díky za upřímnost,…)</a:t>
            </a:r>
          </a:p>
          <a:p>
            <a:r>
              <a:rPr lang="cs-CZ" dirty="0" smtClean="0"/>
              <a:t>Zrcadlení </a:t>
            </a:r>
            <a:r>
              <a:rPr lang="cs-CZ" dirty="0"/>
              <a:t>(pocitů, </a:t>
            </a:r>
            <a:r>
              <a:rPr lang="cs-CZ" dirty="0" smtClean="0"/>
              <a:t>neverbálního </a:t>
            </a:r>
            <a:r>
              <a:rPr lang="cs-CZ" dirty="0"/>
              <a:t>chování,...)</a:t>
            </a:r>
          </a:p>
        </p:txBody>
      </p:sp>
    </p:spTree>
    <p:extLst>
      <p:ext uri="{BB962C8B-B14F-4D97-AF65-F5344CB8AC3E}">
        <p14:creationId xmlns:p14="http://schemas.microsoft.com/office/powerpoint/2010/main" val="27683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Rozdělte se do trojic:</a:t>
            </a:r>
          </a:p>
          <a:p>
            <a:pPr marL="0" indent="0">
              <a:buNone/>
            </a:pPr>
            <a:r>
              <a:rPr lang="cs-CZ" b="1" dirty="0" smtClean="0"/>
              <a:t>Jeden </a:t>
            </a:r>
            <a:r>
              <a:rPr lang="cs-CZ" dirty="0" smtClean="0"/>
              <a:t>se doptává (opakuje doslova slova + jednoduché otázky +plus zásady) </a:t>
            </a:r>
          </a:p>
          <a:p>
            <a:pPr marL="0" indent="0">
              <a:buNone/>
            </a:pPr>
            <a:r>
              <a:rPr lang="cs-CZ" b="1" dirty="0" smtClean="0"/>
              <a:t>Druhý</a:t>
            </a:r>
            <a:r>
              <a:rPr lang="cs-CZ" dirty="0" smtClean="0"/>
              <a:t> jen odpovídá</a:t>
            </a:r>
          </a:p>
          <a:p>
            <a:pPr marL="0" indent="0">
              <a:buNone/>
            </a:pPr>
            <a:r>
              <a:rPr lang="cs-CZ" b="1" dirty="0" smtClean="0"/>
              <a:t>Třetí</a:t>
            </a:r>
            <a:r>
              <a:rPr lang="cs-CZ" dirty="0" smtClean="0"/>
              <a:t> si dělá poznámky o procesu – jen fakta (co viděl, slyšel, případně on cítil)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Téma: </a:t>
            </a:r>
            <a:r>
              <a:rPr lang="cs-CZ" dirty="0"/>
              <a:t>Když nasloucháš, tak jak to vypadá?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3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o naslouchání?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096506"/>
              </p:ext>
            </p:extLst>
          </p:nvPr>
        </p:nvGraphicFramePr>
        <p:xfrm>
          <a:off x="398909" y="1690688"/>
          <a:ext cx="11202541" cy="644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1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+ Poslouchání a naslouchání</a:t>
            </a:r>
            <a:r>
              <a:rPr lang="cs-CZ" dirty="0" smtClean="0"/>
              <a:t>?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106926"/>
              </p:ext>
            </p:extLst>
          </p:nvPr>
        </p:nvGraphicFramePr>
        <p:xfrm>
          <a:off x="838200" y="2111375"/>
          <a:ext cx="10515600" cy="374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7493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Náhodný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Zaměřené</a:t>
                      </a:r>
                      <a:endParaRPr lang="cs-CZ" sz="32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Nedobrovolný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Dobrovolné</a:t>
                      </a:r>
                      <a:endParaRPr lang="cs-CZ" sz="32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Bez úsilí (bezděčné)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Záměrné</a:t>
                      </a:r>
                      <a:endParaRPr lang="cs-CZ" sz="3200" dirty="0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 smtClean="0"/>
                        <a:t>Pasivní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Aktivní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Přímá spojnice se šipkou 7"/>
          <p:cNvCxnSpPr/>
          <p:nvPr/>
        </p:nvCxnSpPr>
        <p:spPr>
          <a:xfrm flipH="1">
            <a:off x="2471738" y="1357313"/>
            <a:ext cx="157162" cy="1114425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972175" y="1357313"/>
            <a:ext cx="685800" cy="1114425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3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je to ve výuce?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„Z našich dat vyplývá, že v průměru </a:t>
            </a:r>
            <a:r>
              <a:rPr lang="cs-CZ" b="1" dirty="0" smtClean="0"/>
              <a:t>22%</a:t>
            </a:r>
            <a:r>
              <a:rPr lang="cs-CZ" dirty="0" smtClean="0"/>
              <a:t> z každé vyučovací hodiny je věnováno organizačním záležitostem. … znamená to, že ze 45 minutového bloku reálně pro výuku zbývá 35 minut. Největší podíl z času z hodině </a:t>
            </a:r>
            <a:r>
              <a:rPr lang="cs-CZ" b="1" dirty="0" smtClean="0"/>
              <a:t>31%</a:t>
            </a:r>
            <a:r>
              <a:rPr lang="cs-CZ" dirty="0" smtClean="0"/>
              <a:t> zaujímá výklad učitele, který je organizován buď monologický </a:t>
            </a:r>
            <a:r>
              <a:rPr lang="cs-CZ" b="1" dirty="0" smtClean="0"/>
              <a:t>4%</a:t>
            </a:r>
            <a:r>
              <a:rPr lang="cs-CZ" dirty="0" smtClean="0"/>
              <a:t> nebo, a to s drtivou převahou, jako výklad s otázkami </a:t>
            </a:r>
            <a:r>
              <a:rPr lang="cs-CZ" b="1" dirty="0" smtClean="0"/>
              <a:t>27</a:t>
            </a:r>
            <a:r>
              <a:rPr lang="cs-CZ" b="1" dirty="0"/>
              <a:t>%</a:t>
            </a:r>
            <a:r>
              <a:rPr lang="cs-CZ" dirty="0"/>
              <a:t>“ (</a:t>
            </a:r>
            <a:r>
              <a:rPr lang="cs-CZ" dirty="0" err="1"/>
              <a:t>Šeďová</a:t>
            </a:r>
            <a:r>
              <a:rPr lang="cs-CZ" dirty="0"/>
              <a:t>, Švaříček, Šalamounová, 2012, </a:t>
            </a:r>
            <a:r>
              <a:rPr lang="cs-CZ" dirty="0" smtClean="0"/>
              <a:t>s. 50)</a:t>
            </a:r>
          </a:p>
          <a:p>
            <a:endParaRPr lang="cs-CZ" dirty="0" smtClean="0"/>
          </a:p>
          <a:p>
            <a:r>
              <a:rPr lang="cs-CZ" dirty="0"/>
              <a:t>„Výukový monolog zastává pouze 4% času vyučovací hodiny, zatímco </a:t>
            </a:r>
            <a:r>
              <a:rPr lang="cs-CZ" dirty="0" err="1"/>
              <a:t>interaktviní</a:t>
            </a:r>
            <a:r>
              <a:rPr lang="cs-CZ" dirty="0"/>
              <a:t> výklad s otázkami více než šestkrát tolik“ </a:t>
            </a:r>
            <a:r>
              <a:rPr lang="cs-CZ" dirty="0" smtClean="0"/>
              <a:t>(</a:t>
            </a:r>
            <a:r>
              <a:rPr lang="cs-CZ" dirty="0" err="1" smtClean="0"/>
              <a:t>Ibid</a:t>
            </a:r>
            <a:r>
              <a:rPr lang="cs-CZ" dirty="0" smtClean="0"/>
              <a:t>, 217)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2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+</a:t>
            </a:r>
            <a:r>
              <a:rPr lang="cs-CZ" dirty="0" smtClean="0"/>
              <a:t> Základní povaha výukové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53838"/>
            <a:ext cx="10515600" cy="608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IRF struktura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Příklady?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U: „Jaké je hlavní město Argentiny?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Ž: Buenos Aires.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U: Ano, správně…“</a:t>
            </a:r>
          </a:p>
          <a:p>
            <a:endParaRPr lang="cs-CZ" dirty="0" smtClean="0"/>
          </a:p>
          <a:p>
            <a:r>
              <a:rPr lang="cs-CZ" dirty="0"/>
              <a:t>Kde je naslouchání v IRF struktuře?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lvl="3"/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52281" y="2554743"/>
            <a:ext cx="8915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cs-CZ" dirty="0" smtClean="0"/>
              <a:t>Iniciace</a:t>
            </a:r>
          </a:p>
          <a:p>
            <a:r>
              <a:rPr lang="cs-CZ" dirty="0" smtClean="0"/>
              <a:t>Učitel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82720" y="2554743"/>
            <a:ext cx="8595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cs-CZ" dirty="0" smtClean="0"/>
              <a:t>Replika</a:t>
            </a:r>
          </a:p>
          <a:p>
            <a:r>
              <a:rPr lang="cs-CZ" dirty="0" smtClean="0"/>
              <a:t>Žák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88714" y="2416244"/>
            <a:ext cx="10741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cs-CZ" dirty="0" smtClean="0"/>
              <a:t>Feedback</a:t>
            </a:r>
          </a:p>
          <a:p>
            <a:r>
              <a:rPr lang="cs-CZ" dirty="0" smtClean="0"/>
              <a:t>pozitivní</a:t>
            </a:r>
          </a:p>
          <a:p>
            <a:r>
              <a:rPr lang="cs-CZ" dirty="0" smtClean="0"/>
              <a:t>Učitel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06658" y="2693242"/>
            <a:ext cx="15481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cs-CZ" dirty="0" smtClean="0"/>
              <a:t>Další sekvence</a:t>
            </a:r>
            <a:endParaRPr lang="cs-CZ" dirty="0"/>
          </a:p>
        </p:txBody>
      </p:sp>
      <p:cxnSp>
        <p:nvCxnSpPr>
          <p:cNvPr id="15" name="Přímá spojnice se šipkou 14"/>
          <p:cNvCxnSpPr>
            <a:stCxn id="4" idx="3"/>
            <a:endCxn id="5" idx="1"/>
          </p:cNvCxnSpPr>
          <p:nvPr/>
        </p:nvCxnSpPr>
        <p:spPr>
          <a:xfrm>
            <a:off x="2243872" y="2877909"/>
            <a:ext cx="6388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5" idx="3"/>
            <a:endCxn id="6" idx="1"/>
          </p:cNvCxnSpPr>
          <p:nvPr/>
        </p:nvCxnSpPr>
        <p:spPr>
          <a:xfrm>
            <a:off x="3742251" y="2877909"/>
            <a:ext cx="4464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6" idx="3"/>
            <a:endCxn id="7" idx="1"/>
          </p:cNvCxnSpPr>
          <p:nvPr/>
        </p:nvCxnSpPr>
        <p:spPr>
          <a:xfrm flipV="1">
            <a:off x="5262854" y="2877908"/>
            <a:ext cx="64380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0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 algn="ctr">
              <a:buNone/>
            </a:pPr>
            <a:r>
              <a:rPr lang="cs-CZ" i="1" dirty="0" smtClean="0"/>
              <a:t>„Uvedení dialogického </a:t>
            </a:r>
            <a:r>
              <a:rPr lang="cs-CZ" i="1" dirty="0"/>
              <a:t>vyučování do života by totiž v prvé řadě znamenalo rozbití IRF </a:t>
            </a:r>
            <a:r>
              <a:rPr lang="cs-CZ" i="1" dirty="0" smtClean="0"/>
              <a:t>struktury“</a:t>
            </a:r>
          </a:p>
          <a:p>
            <a:pPr marL="0" indent="0" algn="ctr">
              <a:buNone/>
            </a:pPr>
            <a:r>
              <a:rPr lang="cs-CZ" dirty="0" smtClean="0"/>
              <a:t> (</a:t>
            </a:r>
            <a:r>
              <a:rPr lang="cs-CZ" dirty="0" err="1" smtClean="0"/>
              <a:t>Šeďová</a:t>
            </a:r>
            <a:r>
              <a:rPr lang="cs-CZ" dirty="0" smtClean="0"/>
              <a:t>, 2011, s. 114)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53838"/>
            <a:ext cx="10515600" cy="608276"/>
          </a:xfrm>
        </p:spPr>
        <p:txBody>
          <a:bodyPr/>
          <a:lstStyle/>
          <a:p>
            <a:r>
              <a:rPr lang="cs-CZ" dirty="0" smtClean="0"/>
              <a:t>Rozšířená IRF struktura</a:t>
            </a:r>
          </a:p>
          <a:p>
            <a:endParaRPr lang="cs-CZ" dirty="0"/>
          </a:p>
          <a:p>
            <a:pPr lvl="3"/>
            <a:endParaRPr lang="cs-CZ" dirty="0" smtClean="0"/>
          </a:p>
          <a:p>
            <a:endParaRPr lang="cs-CZ" dirty="0"/>
          </a:p>
        </p:txBody>
      </p:sp>
      <p:grpSp>
        <p:nvGrpSpPr>
          <p:cNvPr id="34" name="Skupina 33"/>
          <p:cNvGrpSpPr/>
          <p:nvPr/>
        </p:nvGrpSpPr>
        <p:grpSpPr>
          <a:xfrm>
            <a:off x="838200" y="2574671"/>
            <a:ext cx="9696247" cy="1200329"/>
            <a:chOff x="1352281" y="4089147"/>
            <a:chExt cx="9696247" cy="1200329"/>
          </a:xfrm>
        </p:grpSpPr>
        <p:sp>
          <p:nvSpPr>
            <p:cNvPr id="8" name="TextovéPole 7"/>
            <p:cNvSpPr txBox="1"/>
            <p:nvPr/>
          </p:nvSpPr>
          <p:spPr>
            <a:xfrm>
              <a:off x="1352281" y="4366146"/>
              <a:ext cx="89159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cs-CZ" dirty="0" smtClean="0"/>
                <a:t>Iniciace</a:t>
              </a:r>
            </a:p>
            <a:p>
              <a:r>
                <a:rPr lang="cs-CZ" dirty="0" smtClean="0"/>
                <a:t>Učitel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882720" y="4366146"/>
              <a:ext cx="85953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cs-CZ" dirty="0" smtClean="0"/>
                <a:t>Replika</a:t>
              </a:r>
            </a:p>
            <a:p>
              <a:r>
                <a:rPr lang="cs-CZ" dirty="0" smtClean="0"/>
                <a:t>Žák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381099" y="4089147"/>
              <a:ext cx="1242841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cs-CZ" dirty="0" smtClean="0"/>
                <a:t>Feedback </a:t>
              </a:r>
            </a:p>
            <a:p>
              <a:r>
                <a:rPr lang="cs-CZ" dirty="0" smtClean="0"/>
                <a:t>negativní </a:t>
              </a:r>
            </a:p>
            <a:p>
              <a:r>
                <a:rPr lang="cs-CZ" dirty="0" smtClean="0"/>
                <a:t>a </a:t>
              </a:r>
              <a:r>
                <a:rPr lang="cs-CZ" dirty="0" err="1" smtClean="0"/>
                <a:t>reiniciace</a:t>
              </a:r>
              <a:endParaRPr lang="cs-CZ" dirty="0" smtClean="0"/>
            </a:p>
            <a:p>
              <a:r>
                <a:rPr lang="cs-CZ" dirty="0" smtClean="0"/>
                <a:t>Učitel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9500347" y="4504645"/>
              <a:ext cx="154818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cs-CZ" dirty="0" smtClean="0"/>
                <a:t>Další sekvence</a:t>
              </a:r>
              <a:endParaRPr lang="cs-CZ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62788" y="4396682"/>
              <a:ext cx="85953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cs-CZ" dirty="0" smtClean="0"/>
                <a:t>Replika</a:t>
              </a:r>
            </a:p>
            <a:p>
              <a:r>
                <a:rPr lang="cs-CZ" dirty="0" smtClean="0"/>
                <a:t>Žák</a:t>
              </a:r>
              <a:endParaRPr lang="cs-CZ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7774263" y="4258182"/>
              <a:ext cx="107414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cs-CZ" dirty="0" smtClean="0"/>
                <a:t>Feedback</a:t>
              </a:r>
            </a:p>
            <a:p>
              <a:r>
                <a:rPr lang="cs-CZ" dirty="0" smtClean="0"/>
                <a:t>pozitivní</a:t>
              </a:r>
            </a:p>
            <a:p>
              <a:r>
                <a:rPr lang="cs-CZ" dirty="0" smtClean="0"/>
                <a:t>Učitel</a:t>
              </a:r>
              <a:endParaRPr lang="cs-CZ" dirty="0"/>
            </a:p>
          </p:txBody>
        </p:sp>
        <p:cxnSp>
          <p:nvCxnSpPr>
            <p:cNvPr id="17" name="Přímá spojnice se šipkou 16"/>
            <p:cNvCxnSpPr>
              <a:stCxn id="8" idx="3"/>
              <a:endCxn id="9" idx="1"/>
            </p:cNvCxnSpPr>
            <p:nvPr/>
          </p:nvCxnSpPr>
          <p:spPr>
            <a:xfrm>
              <a:off x="2243872" y="4689312"/>
              <a:ext cx="638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>
              <a:stCxn id="9" idx="3"/>
              <a:endCxn id="10" idx="1"/>
            </p:cNvCxnSpPr>
            <p:nvPr/>
          </p:nvCxnSpPr>
          <p:spPr>
            <a:xfrm>
              <a:off x="3742251" y="4689312"/>
              <a:ext cx="638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/>
            <p:cNvCxnSpPr/>
            <p:nvPr/>
          </p:nvCxnSpPr>
          <p:spPr>
            <a:xfrm>
              <a:off x="5624124" y="4689311"/>
              <a:ext cx="638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>
              <a:off x="7135415" y="4689311"/>
              <a:ext cx="638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>
              <a:off x="8861499" y="4689311"/>
              <a:ext cx="638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04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5563"/>
          </a:xfrm>
        </p:spPr>
        <p:txBody>
          <a:bodyPr/>
          <a:lstStyle/>
          <a:p>
            <a:r>
              <a:rPr lang="cs-CZ" dirty="0" smtClean="0"/>
              <a:t>X-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listening</a:t>
            </a:r>
            <a:r>
              <a:rPr lang="cs-CZ" dirty="0" smtClean="0"/>
              <a:t> (</a:t>
            </a:r>
            <a:r>
              <a:rPr lang="cs-CZ" dirty="0" err="1" smtClean="0"/>
              <a:t>Rees</a:t>
            </a:r>
            <a:r>
              <a:rPr lang="cs-CZ" dirty="0" smtClean="0"/>
              <a:t>, 2008)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544353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Radikální naslouchání, založené na:</a:t>
            </a:r>
          </a:p>
          <a:p>
            <a:pPr marL="514350" indent="-514350">
              <a:buAutoNum type="alphaUcParenR"/>
            </a:pPr>
            <a:r>
              <a:rPr lang="cs-CZ" dirty="0" smtClean="0"/>
              <a:t>doslovném opakování projevů druhého člověka a </a:t>
            </a:r>
          </a:p>
          <a:p>
            <a:pPr marL="514350" indent="-514350">
              <a:buAutoNum type="alphaUcParenR"/>
            </a:pPr>
            <a:r>
              <a:rPr lang="cs-CZ" dirty="0" smtClean="0"/>
              <a:t>otázky v kterých neprosazujeme sebe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(příklad)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 čemu to je:</a:t>
            </a:r>
          </a:p>
          <a:p>
            <a:r>
              <a:rPr lang="cs-CZ" dirty="0" smtClean="0"/>
              <a:t>O tom, co lidé opravdu říkají.</a:t>
            </a:r>
          </a:p>
          <a:p>
            <a:r>
              <a:rPr lang="cs-CZ" dirty="0" smtClean="0"/>
              <a:t>Díky tomu můžeme lépe porozumět tomu, jak druhý člověk vnímá realitu</a:t>
            </a:r>
          </a:p>
          <a:p>
            <a:r>
              <a:rPr lang="cs-CZ" dirty="0" smtClean="0"/>
              <a:t>Můžeme si vybudovat „mentální model jeho reality“</a:t>
            </a:r>
          </a:p>
          <a:p>
            <a:r>
              <a:rPr lang="cs-CZ" dirty="0" smtClean="0"/>
              <a:t>Eliminuje možná nedorozumění v komunikaci</a:t>
            </a:r>
          </a:p>
        </p:txBody>
      </p:sp>
      <p:pic>
        <p:nvPicPr>
          <p:cNvPr id="1026" name="Picture 2" descr="http://ecx.images-amazon.com/images/I/41wWOUG8br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-28573"/>
            <a:ext cx="1676400" cy="251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eanlanguage.co.uk/articles/content_images/Judy%20R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"/>
            <a:ext cx="1309687" cy="19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cs-CZ" dirty="0" smtClean="0"/>
              <a:t>Téma je naslouchání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 smtClean="0"/>
              <a:t>Ptejte </a:t>
            </a:r>
            <a:r>
              <a:rPr lang="cs-CZ" dirty="0"/>
              <a:t>se mě… každý jednu otázku a já na co chci odpovím…</a:t>
            </a:r>
          </a:p>
          <a:p>
            <a:pPr marL="0" indent="0">
              <a:buFont typeface="Arial" charset="0"/>
              <a:buNone/>
              <a:defRPr/>
            </a:pPr>
            <a:endParaRPr lang="cs-CZ" sz="16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Zopakujte má slova +</a:t>
            </a:r>
          </a:p>
          <a:p>
            <a:pPr>
              <a:buFont typeface="Arial" charset="0"/>
              <a:buChar char="•"/>
              <a:defRPr/>
            </a:pPr>
            <a:r>
              <a:rPr lang="cs-CZ" i="1" dirty="0" smtClean="0"/>
              <a:t>Co to znamená? Co to je …? </a:t>
            </a:r>
            <a:r>
              <a:rPr lang="cs-CZ" i="1" dirty="0"/>
              <a:t>/ Co za X je to X? </a:t>
            </a:r>
            <a:r>
              <a:rPr lang="cs-CZ" i="1" dirty="0" smtClean="0"/>
              <a:t>/ A jaké to je?</a:t>
            </a:r>
            <a:endParaRPr lang="cs-CZ" i="1" dirty="0"/>
          </a:p>
          <a:p>
            <a:pPr>
              <a:buFont typeface="Arial" charset="0"/>
              <a:buChar char="•"/>
              <a:defRPr/>
            </a:pPr>
            <a:r>
              <a:rPr lang="cs-CZ" i="1" dirty="0"/>
              <a:t>Ještě něco?</a:t>
            </a:r>
          </a:p>
          <a:p>
            <a:pPr>
              <a:buFont typeface="Arial" charset="0"/>
              <a:buChar char="•"/>
              <a:defRPr/>
            </a:pPr>
            <a:r>
              <a:rPr lang="cs-CZ" i="1" dirty="0"/>
              <a:t>A jak to vypadá</a:t>
            </a:r>
            <a:r>
              <a:rPr lang="cs-CZ" i="1" dirty="0" smtClean="0"/>
              <a:t>? </a:t>
            </a:r>
            <a:endParaRPr lang="cs-CZ" i="1" dirty="0"/>
          </a:p>
          <a:p>
            <a:pPr>
              <a:buFont typeface="Arial" charset="0"/>
              <a:buChar char="•"/>
              <a:defRPr/>
            </a:pPr>
            <a:r>
              <a:rPr lang="cs-CZ" i="1" dirty="0"/>
              <a:t>Kde to je?</a:t>
            </a:r>
          </a:p>
          <a:p>
            <a:pPr>
              <a:buFont typeface="Arial" charset="0"/>
              <a:buChar char="•"/>
              <a:defRPr/>
            </a:pPr>
            <a:r>
              <a:rPr lang="cs-CZ" i="1" dirty="0"/>
              <a:t>A co se stane pak?</a:t>
            </a:r>
          </a:p>
          <a:p>
            <a:pPr>
              <a:buFont typeface="Arial" charset="0"/>
              <a:buChar char="•"/>
              <a:defRPr/>
            </a:pPr>
            <a:r>
              <a:rPr lang="cs-CZ" i="1" dirty="0"/>
              <a:t>Co se stalo před tím?</a:t>
            </a:r>
          </a:p>
        </p:txBody>
      </p:sp>
    </p:spTree>
    <p:extLst>
      <p:ext uri="{BB962C8B-B14F-4D97-AF65-F5344CB8AC3E}">
        <p14:creationId xmlns:p14="http://schemas.microsoft.com/office/powerpoint/2010/main" val="14384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520</Words>
  <Application>Microsoft Office PowerPoint</Application>
  <PresentationFormat>Širokoúhlá obrazovka</PresentationFormat>
  <Paragraphs>97</Paragraphs>
  <Slides>11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Proč o naslouchání?</vt:lpstr>
      <vt:lpstr>+ Poslouchání a naslouchání? </vt:lpstr>
      <vt:lpstr>Jak je to ve výuce?</vt:lpstr>
      <vt:lpstr>+ Základní povaha výukové komunikace</vt:lpstr>
      <vt:lpstr>Prezentace aplikace PowerPoint</vt:lpstr>
      <vt:lpstr>Prezentace aplikace PowerPoint</vt:lpstr>
      <vt:lpstr>X-ray listening (Rees, 2008)</vt:lpstr>
      <vt:lpstr>Cvičení</vt:lpstr>
      <vt:lpstr>Co dělá naslouchání nasloucháním?</vt:lpstr>
      <vt:lpstr>Cvičení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Nehyba</dc:creator>
  <cp:lastModifiedBy>Nehyba</cp:lastModifiedBy>
  <cp:revision>23</cp:revision>
  <dcterms:created xsi:type="dcterms:W3CDTF">2015-02-25T19:22:30Z</dcterms:created>
  <dcterms:modified xsi:type="dcterms:W3CDTF">2017-05-11T12:55:52Z</dcterms:modified>
</cp:coreProperties>
</file>