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2" d="100"/>
          <a:sy n="122" d="100"/>
        </p:scale>
        <p:origin x="24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32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56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35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1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84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82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88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78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1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87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D6FEB-B6FE-4129-8C93-E6D63BD715F4}" type="datetimeFigureOut">
              <a:rPr lang="cs-CZ" smtClean="0"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1516A-0E6A-487F-936F-56D5C37793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27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789745"/>
            <a:ext cx="9144000" cy="1655762"/>
          </a:xfrm>
        </p:spPr>
        <p:txBody>
          <a:bodyPr>
            <a:normAutofit/>
          </a:bodyPr>
          <a:lstStyle/>
          <a:p>
            <a:r>
              <a:rPr lang="cs-CZ" sz="4400" dirty="0" smtClean="0"/>
              <a:t>Učitelské otázky</a:t>
            </a:r>
            <a:endParaRPr lang="cs-CZ" sz="4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55257"/>
            <a:ext cx="12433332" cy="632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Moje praktické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Řečnické otázky</a:t>
            </a:r>
          </a:p>
          <a:p>
            <a:r>
              <a:rPr lang="cs-CZ" dirty="0" smtClean="0"/>
              <a:t>Hlasovací otázky</a:t>
            </a:r>
          </a:p>
          <a:p>
            <a:r>
              <a:rPr lang="cs-CZ" dirty="0" smtClean="0"/>
              <a:t>Směřování otázek v prostoru</a:t>
            </a:r>
          </a:p>
          <a:p>
            <a:pPr lvl="1"/>
            <a:r>
              <a:rPr lang="cs-CZ" dirty="0" smtClean="0"/>
              <a:t>Do třídy, k části třídy, k jednotlivci</a:t>
            </a:r>
          </a:p>
          <a:p>
            <a:pPr lvl="1"/>
            <a:r>
              <a:rPr lang="cs-CZ" dirty="0" err="1" smtClean="0"/>
              <a:t>Neverbalita</a:t>
            </a:r>
            <a:r>
              <a:rPr lang="cs-CZ" dirty="0" smtClean="0"/>
              <a:t> jako způsob směřování</a:t>
            </a:r>
          </a:p>
          <a:p>
            <a:r>
              <a:rPr lang="cs-CZ" dirty="0" smtClean="0"/>
              <a:t>Otevřené a uzavřené</a:t>
            </a:r>
          </a:p>
          <a:p>
            <a:r>
              <a:rPr lang="cs-CZ" dirty="0" smtClean="0"/>
              <a:t>Konkretizace versus abstrakce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62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evet2edu.eu/moodle/pluginfile.php/3649/mod_page/content/12/Revidovan%C3%A1%20Bloomova%20taxonom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51" y="-358160"/>
            <a:ext cx="11018949" cy="826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2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Šeďová</a:t>
            </a:r>
            <a:r>
              <a:rPr lang="cs-CZ" dirty="0" smtClean="0"/>
              <a:t> et al. </a:t>
            </a:r>
            <a:r>
              <a:rPr lang="cs-CZ" dirty="0" smtClean="0"/>
              <a:t>(2011)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Brzy po publikování Bloomovy taxonomické </a:t>
            </a:r>
            <a:r>
              <a:rPr lang="cs-CZ" dirty="0" smtClean="0"/>
              <a:t>tabulky s rozdělením kognitivních procesů podle jejich náročnosti (</a:t>
            </a:r>
            <a:r>
              <a:rPr lang="cs-CZ" dirty="0" err="1" smtClean="0"/>
              <a:t>Bloom</a:t>
            </a:r>
            <a:r>
              <a:rPr lang="cs-CZ" dirty="0" smtClean="0"/>
              <a:t>, 1956) se objevuje hypotéza, zpočátku nezpochybňovaná, </a:t>
            </a:r>
            <a:r>
              <a:rPr lang="cs-CZ" b="1" dirty="0" smtClean="0"/>
              <a:t>že užívání učitelských otázek zaměřených na vyšší kognitivní procesy vede k tomu, že se žáci naučí více</a:t>
            </a:r>
            <a:r>
              <a:rPr lang="cs-CZ" dirty="0" smtClean="0"/>
              <a:t>, než když učitel užívá otázky ověřující zapamatování faktů (např. </a:t>
            </a:r>
            <a:r>
              <a:rPr lang="cs-CZ" dirty="0" err="1" smtClean="0"/>
              <a:t>Sanders</a:t>
            </a:r>
            <a:r>
              <a:rPr lang="cs-CZ" dirty="0" smtClean="0"/>
              <a:t>, 1966).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34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Šeďová</a:t>
            </a:r>
            <a:r>
              <a:rPr lang="cs-CZ" dirty="0"/>
              <a:t> et al</a:t>
            </a:r>
            <a:r>
              <a:rPr lang="cs-CZ" dirty="0" smtClean="0"/>
              <a:t>. (</a:t>
            </a:r>
            <a:r>
              <a:rPr lang="cs-CZ" dirty="0" smtClean="0"/>
              <a:t>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Pokoušeli experimentálně potvrdit tuto hypotézu, ale i přes velké množství experimentů se nepodařilo jasně prokázat vztah mezi frekvencí učitelských otázek vyšší kognitivní náročnosti a výsledky žáků (viz např. </a:t>
            </a:r>
            <a:r>
              <a:rPr lang="cs-CZ" dirty="0" err="1" smtClean="0"/>
              <a:t>Dunkin</a:t>
            </a:r>
            <a:r>
              <a:rPr lang="cs-CZ" dirty="0" smtClean="0"/>
              <a:t>, </a:t>
            </a:r>
            <a:r>
              <a:rPr lang="cs-CZ" dirty="0" err="1" smtClean="0"/>
              <a:t>Biddle</a:t>
            </a:r>
            <a:r>
              <a:rPr lang="cs-CZ" dirty="0" smtClean="0"/>
              <a:t>, 1974; </a:t>
            </a:r>
            <a:r>
              <a:rPr lang="cs-CZ" dirty="0" err="1" smtClean="0"/>
              <a:t>Winne</a:t>
            </a:r>
            <a:r>
              <a:rPr lang="cs-CZ" dirty="0" smtClean="0"/>
              <a:t>, 1979).</a:t>
            </a:r>
            <a:r>
              <a:rPr lang="es-ES" dirty="0" smtClean="0"/>
              <a:t> Vzhledem k tomu, že u většiny experimentů</a:t>
            </a:r>
            <a:r>
              <a:rPr lang="cs-CZ" dirty="0" smtClean="0"/>
              <a:t> byla následně zpochybněna operacionalizace proměnných (Gall, 1970; Gall a kol., 1978), nepodařilo se prakticky vůbec prokázat povahu vztahu mezi vyššími kognitivními otázkami a učením žáků. </a:t>
            </a:r>
          </a:p>
          <a:p>
            <a:endParaRPr lang="cs-CZ" dirty="0"/>
          </a:p>
          <a:p>
            <a:r>
              <a:rPr lang="cs-CZ" dirty="0"/>
              <a:t>Gallové a jejích kolegů (Gall a kol., 1978) neprokázal </a:t>
            </a:r>
            <a:r>
              <a:rPr lang="cs-CZ" dirty="0" smtClean="0"/>
              <a:t>korelaci mezi </a:t>
            </a:r>
            <a:r>
              <a:rPr lang="cs-CZ" dirty="0"/>
              <a:t>otázkami vyšší kognitivní náročnosti a výsledky žáků. Jejich </a:t>
            </a:r>
            <a:r>
              <a:rPr lang="cs-CZ" dirty="0" smtClean="0"/>
              <a:t>výzkum naopak </a:t>
            </a:r>
            <a:r>
              <a:rPr lang="cs-CZ" dirty="0"/>
              <a:t>ukázal, že </a:t>
            </a:r>
            <a:r>
              <a:rPr lang="cs-CZ" b="1" dirty="0"/>
              <a:t>výsledky žáků jsou nejlepší, když 25 % otázek je vyšší </a:t>
            </a:r>
            <a:r>
              <a:rPr lang="cs-CZ" b="1" dirty="0" smtClean="0"/>
              <a:t>kognitivní náročnosti </a:t>
            </a:r>
            <a:r>
              <a:rPr lang="cs-CZ" b="1" dirty="0"/>
              <a:t>a 75 % testuje fakta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098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191" t="41998" r="12214" b="18227"/>
          <a:stretch>
            <a:fillRect/>
          </a:stretch>
        </p:blipFill>
        <p:spPr bwMode="auto">
          <a:xfrm>
            <a:off x="645486" y="175260"/>
            <a:ext cx="9570246" cy="332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486" y="3638550"/>
            <a:ext cx="9896475" cy="321945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9127376" y="3534309"/>
            <a:ext cx="2829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/>
              <a:t>Šeďová</a:t>
            </a:r>
            <a:r>
              <a:rPr lang="cs-CZ" dirty="0"/>
              <a:t> et al</a:t>
            </a:r>
            <a:r>
              <a:rPr lang="cs-CZ" dirty="0" smtClean="0"/>
              <a:t>. (2011)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39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59" y="373488"/>
            <a:ext cx="10658341" cy="64845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 smtClean="0"/>
              <a:t>Uzavřené otázky nižší kognitivní náročnosti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/>
              <a:t>Odpověď je vyjádřením již osvojeného faktu, který byl v minulosti prezentován učitelem např. v předchozí hodině. Na tyto otázky existuje pouze jedna správná odpověď, kterou zná učitel dopředu.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Př.: Učitel popíše osobnost z historie (Karel VI.), ukáže obrázek, na kterém je osobnost vyobrazena, a ptá se žáka, jaké je její jméno otázkou: Jmenuje se? Pokud žáci neodpoví, ptá se dál: Karel?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 smtClean="0"/>
              <a:t>Otevřené otázky vyšší kognitivní náročnosti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/>
              <a:t>Položené otázky směřují k analýze, hodnocení, tvořivému výkonu žáků. Žák na základě znalostí vytvoří sám odpověď, není přímo dostupná z učebního materiálu. Odpověď není pouze jedna správná.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Př.: Učitel se zabývá tématem volebního práva a ptá se: Máte jít volit nebo ne? Proč?</a:t>
            </a:r>
          </a:p>
        </p:txBody>
      </p:sp>
    </p:spTree>
    <p:extLst>
      <p:ext uri="{BB962C8B-B14F-4D97-AF65-F5344CB8AC3E}">
        <p14:creationId xmlns:p14="http://schemas.microsoft.com/office/powerpoint/2010/main" val="155016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096" y="309093"/>
            <a:ext cx="10619704" cy="586787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O</a:t>
            </a:r>
            <a:r>
              <a:rPr lang="cs-CZ" b="1" dirty="0" smtClean="0"/>
              <a:t>tevřené otázky nižší kognitivní náročnosti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/>
              <a:t>Otázky jsou pokládány formou jednoduchého dotazování. Jako odpověď žáci vyjmenovávají početnou množinu předmětů. Odpověď si vybaví z minulé hodiny, protože je to již prezentovaný fakt. Na otázky existuje více správných odpovědí.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Př.: Učitel probírá v hodině téma kultura a ptá se: Když řeknu kultura, co vás napadne, co si pod tím pojmem představíte?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 smtClean="0"/>
              <a:t>Uzavřené otázky vyšší kognitivní náročnosti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/>
              <a:t>Zadání otázky vyžaduje pro odpověď aplikaci nějakého pravidla, kdy hlavním předpokladem je žákovo porozumění. Odpověď není dostupná z učebnice nebo jiného materiálu, který mají žáci po ruce, takže si odpověď vytvoří na základě svých znalostí. Otázky vždy směřují k jediné správné odpovědi.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Př.: Žák čte cvičení zaměřené na význam slova, učitel položí otázku: Kde je základní význam slova? U kterého výrazu?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78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formy dotazování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Reprodukce</a:t>
            </a:r>
            <a:r>
              <a:rPr lang="cs-CZ" dirty="0" smtClean="0"/>
              <a:t> - </a:t>
            </a:r>
            <a:r>
              <a:rPr lang="cs-CZ" dirty="0"/>
              <a:t>absentují </a:t>
            </a:r>
            <a:r>
              <a:rPr lang="cs-CZ" dirty="0" smtClean="0"/>
              <a:t>otázky nižší </a:t>
            </a:r>
            <a:r>
              <a:rPr lang="cs-CZ" dirty="0"/>
              <a:t>kognitivní náročnosti</a:t>
            </a:r>
            <a:r>
              <a:rPr lang="cs-CZ" dirty="0" smtClean="0"/>
              <a:t>, cílem aktivit je pouze opakování (reprodukce) dříve naučeného. </a:t>
            </a:r>
            <a:r>
              <a:rPr lang="cs-CZ" dirty="0"/>
              <a:t>bývá v hodině zařazena spíše za účelem střídání </a:t>
            </a:r>
            <a:r>
              <a:rPr lang="cs-CZ" dirty="0" smtClean="0"/>
              <a:t>aktivity (ČTENÍ Z KNIHY)</a:t>
            </a:r>
          </a:p>
          <a:p>
            <a:r>
              <a:rPr lang="cs-CZ" b="1" dirty="0" smtClean="0"/>
              <a:t>Memorování </a:t>
            </a:r>
            <a:r>
              <a:rPr lang="cs-CZ" dirty="0"/>
              <a:t>je složeno z otevřených otázek </a:t>
            </a:r>
            <a:r>
              <a:rPr lang="cs-CZ" dirty="0" smtClean="0"/>
              <a:t>nižší kognitivní </a:t>
            </a:r>
            <a:r>
              <a:rPr lang="cs-CZ" dirty="0"/>
              <a:t>náročnosti</a:t>
            </a:r>
            <a:r>
              <a:rPr lang="cs-CZ" dirty="0" smtClean="0"/>
              <a:t>, </a:t>
            </a:r>
            <a:r>
              <a:rPr lang="cs-CZ" dirty="0"/>
              <a:t>je spojeno s procvičováním, kdy </a:t>
            </a:r>
            <a:r>
              <a:rPr lang="cs-CZ" dirty="0" smtClean="0"/>
              <a:t>učitel spolu </a:t>
            </a:r>
            <a:r>
              <a:rPr lang="cs-CZ" dirty="0"/>
              <a:t>s žáky opakuje starou látku po velmi malých krůčcích, které </a:t>
            </a:r>
            <a:r>
              <a:rPr lang="cs-CZ" dirty="0" smtClean="0"/>
              <a:t>jsou pro </a:t>
            </a:r>
            <a:r>
              <a:rPr lang="cs-CZ" dirty="0"/>
              <a:t>žáky nenáročné, s cílem upevnit znalosti.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 smtClean="0"/>
              <a:t>Diskuse</a:t>
            </a:r>
            <a:r>
              <a:rPr lang="cs-CZ" dirty="0" smtClean="0"/>
              <a:t> </a:t>
            </a:r>
            <a:r>
              <a:rPr lang="cs-CZ" dirty="0"/>
              <a:t>se skládá z otevřených otázek vyšší </a:t>
            </a:r>
            <a:r>
              <a:rPr lang="cs-CZ" dirty="0" smtClean="0"/>
              <a:t>kognitivní náročnosti. </a:t>
            </a:r>
            <a:r>
              <a:rPr lang="pl-PL" dirty="0"/>
              <a:t>a je založena na nestrukturované </a:t>
            </a:r>
            <a:r>
              <a:rPr lang="pl-PL" dirty="0" smtClean="0"/>
              <a:t>výukové komunikaci </a:t>
            </a:r>
            <a:r>
              <a:rPr lang="pl-PL" dirty="0"/>
              <a:t>mezi učitelem a žáky</a:t>
            </a:r>
            <a:r>
              <a:rPr lang="pl-PL" dirty="0" smtClean="0"/>
              <a:t>. </a:t>
            </a:r>
          </a:p>
          <a:p>
            <a:r>
              <a:rPr lang="cs-CZ" b="1" dirty="0" smtClean="0"/>
              <a:t>Produkce</a:t>
            </a:r>
            <a:r>
              <a:rPr lang="cs-CZ" dirty="0" smtClean="0"/>
              <a:t> - absence otázek vyšší kognitivní náročnosti, </a:t>
            </a:r>
            <a:r>
              <a:rPr lang="cs-CZ" dirty="0"/>
              <a:t>při které prostřednictvím otázek </a:t>
            </a:r>
            <a:r>
              <a:rPr lang="cs-CZ" dirty="0" smtClean="0"/>
              <a:t>učitele žáci </a:t>
            </a:r>
            <a:r>
              <a:rPr lang="cs-CZ" dirty="0"/>
              <a:t>docházejí k porozumění teoretickým </a:t>
            </a:r>
            <a:r>
              <a:rPr lang="cs-CZ" dirty="0" smtClean="0"/>
              <a:t>konceptům (RETROSPEKCE, REKATOLIZACE.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Širokoúhlá obrazovka</PresentationFormat>
  <Paragraphs>33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Moje praktické rozdělení</vt:lpstr>
      <vt:lpstr>Prezentace aplikace PowerPoint</vt:lpstr>
      <vt:lpstr>Šeďová et al. (2011)</vt:lpstr>
      <vt:lpstr>Šeďová et al. (2011)</vt:lpstr>
      <vt:lpstr>Prezentace aplikace PowerPoint</vt:lpstr>
      <vt:lpstr>Prezentace aplikace PowerPoint</vt:lpstr>
      <vt:lpstr>Prezentace aplikace PowerPoint</vt:lpstr>
      <vt:lpstr>4 formy dotazování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2</cp:revision>
  <dcterms:modified xsi:type="dcterms:W3CDTF">2017-05-11T13:13:34Z</dcterms:modified>
</cp:coreProperties>
</file>