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0" r:id="rId6"/>
    <p:sldId id="261" r:id="rId7"/>
    <p:sldId id="259" r:id="rId8"/>
    <p:sldId id="263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90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DE2BE-CA3B-4A82-AE73-2E572D84C112}" type="datetimeFigureOut">
              <a:rPr lang="cs-CZ" smtClean="0"/>
              <a:t>11. 5. 2017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D9CCD-13D9-494A-A724-9A322DC53A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5520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DE2BE-CA3B-4A82-AE73-2E572D84C112}" type="datetimeFigureOut">
              <a:rPr lang="cs-CZ" smtClean="0"/>
              <a:t>11. 5. 2017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D9CCD-13D9-494A-A724-9A322DC53A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1146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DE2BE-CA3B-4A82-AE73-2E572D84C112}" type="datetimeFigureOut">
              <a:rPr lang="cs-CZ" smtClean="0"/>
              <a:t>11. 5. 2017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D9CCD-13D9-494A-A724-9A322DC53A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2390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DE2BE-CA3B-4A82-AE73-2E572D84C112}" type="datetimeFigureOut">
              <a:rPr lang="cs-CZ" smtClean="0"/>
              <a:t>11. 5. 2017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D9CCD-13D9-494A-A724-9A322DC53A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0726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DE2BE-CA3B-4A82-AE73-2E572D84C112}" type="datetimeFigureOut">
              <a:rPr lang="cs-CZ" smtClean="0"/>
              <a:t>11. 5. 2017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D9CCD-13D9-494A-A724-9A322DC53A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6548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DE2BE-CA3B-4A82-AE73-2E572D84C112}" type="datetimeFigureOut">
              <a:rPr lang="cs-CZ" smtClean="0"/>
              <a:t>11. 5. 2017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D9CCD-13D9-494A-A724-9A322DC53A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2158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DE2BE-CA3B-4A82-AE73-2E572D84C112}" type="datetimeFigureOut">
              <a:rPr lang="cs-CZ" smtClean="0"/>
              <a:t>11. 5. 2017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D9CCD-13D9-494A-A724-9A322DC53A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6378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DE2BE-CA3B-4A82-AE73-2E572D84C112}" type="datetimeFigureOut">
              <a:rPr lang="cs-CZ" smtClean="0"/>
              <a:t>11. 5. 2017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D9CCD-13D9-494A-A724-9A322DC53A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3265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DE2BE-CA3B-4A82-AE73-2E572D84C112}" type="datetimeFigureOut">
              <a:rPr lang="cs-CZ" smtClean="0"/>
              <a:t>11. 5. 2017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D9CCD-13D9-494A-A724-9A322DC53A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3979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DE2BE-CA3B-4A82-AE73-2E572D84C112}" type="datetimeFigureOut">
              <a:rPr lang="cs-CZ" smtClean="0"/>
              <a:t>11. 5. 2017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D9CCD-13D9-494A-A724-9A322DC53A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9791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DE2BE-CA3B-4A82-AE73-2E572D84C112}" type="datetimeFigureOut">
              <a:rPr lang="cs-CZ" smtClean="0"/>
              <a:t>11. 5. 2017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D9CCD-13D9-494A-A724-9A322DC53A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6152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DE2BE-CA3B-4A82-AE73-2E572D84C112}" type="datetimeFigureOut">
              <a:rPr lang="cs-CZ" smtClean="0"/>
              <a:t>11. 5. 2017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4D9CCD-13D9-494A-A724-9A322DC53A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1605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38353" y="-217176"/>
            <a:ext cx="9144000" cy="2387600"/>
          </a:xfrm>
        </p:spPr>
        <p:txBody>
          <a:bodyPr/>
          <a:lstStyle/>
          <a:p>
            <a:pPr algn="l"/>
            <a:r>
              <a:rPr lang="cs-CZ" dirty="0" smtClean="0"/>
              <a:t>Jazykové vzorce</a:t>
            </a:r>
            <a:br>
              <a:rPr lang="cs-CZ" dirty="0" smtClean="0"/>
            </a:br>
            <a:r>
              <a:rPr lang="cs-CZ" dirty="0" smtClean="0"/>
              <a:t>NLP 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142898" y="777243"/>
            <a:ext cx="9144000" cy="1655762"/>
          </a:xfrm>
        </p:spPr>
        <p:txBody>
          <a:bodyPr>
            <a:no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sz="2000" dirty="0" smtClean="0"/>
              <a:t>Otázky s iluzí volby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sz="2000" dirty="0" smtClean="0"/>
              <a:t>Na otázku otázkou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sz="2000" dirty="0" smtClean="0"/>
              <a:t>Souhlasný postoj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sz="2000" dirty="0" smtClean="0"/>
              <a:t>Předefinování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sz="2000" dirty="0" smtClean="0"/>
              <a:t>Přerušení vzorce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cs-CZ" sz="2000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cs-CZ" sz="2000" dirty="0"/>
          </a:p>
        </p:txBody>
      </p:sp>
      <p:sp>
        <p:nvSpPr>
          <p:cNvPr id="4" name="AutoShape 8" descr="Výsledek obrázku pro derren brow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0375" y="2789466"/>
            <a:ext cx="11488753" cy="4706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2437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76400" y="157377"/>
            <a:ext cx="10515600" cy="1325563"/>
          </a:xfrm>
        </p:spPr>
        <p:txBody>
          <a:bodyPr/>
          <a:lstStyle/>
          <a:p>
            <a:r>
              <a:rPr lang="cs-CZ" dirty="0" smtClean="0"/>
              <a:t>Otázky s iluzí volby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676400" y="1293496"/>
            <a:ext cx="10515600" cy="517730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b="1" dirty="0" smtClean="0">
                <a:solidFill>
                  <a:schemeClr val="accent2">
                    <a:lumMod val="75000"/>
                  </a:schemeClr>
                </a:solidFill>
              </a:rPr>
              <a:t>Uzavřená:</a:t>
            </a:r>
          </a:p>
          <a:p>
            <a:r>
              <a:rPr lang="cs-CZ" dirty="0" smtClean="0"/>
              <a:t>Chcete psát písemku dneska nebo až příští hodinu?</a:t>
            </a:r>
          </a:p>
          <a:p>
            <a:pPr marL="0" indent="0">
              <a:buNone/>
            </a:pPr>
            <a:r>
              <a:rPr lang="cs-CZ" dirty="0">
                <a:solidFill>
                  <a:schemeClr val="bg1">
                    <a:lumMod val="50000"/>
                  </a:schemeClr>
                </a:solidFill>
              </a:rPr>
              <a:t>(Skrytý  předpoklad otázky: někdy v tomto </a:t>
            </a:r>
            <a:r>
              <a:rPr lang="cs-CZ" dirty="0" smtClean="0">
                <a:solidFill>
                  <a:schemeClr val="bg1">
                    <a:lumMod val="50000"/>
                  </a:schemeClr>
                </a:solidFill>
              </a:rPr>
              <a:t>týdnu </a:t>
            </a:r>
            <a:r>
              <a:rPr lang="cs-CZ" dirty="0">
                <a:solidFill>
                  <a:schemeClr val="bg1">
                    <a:lumMod val="50000"/>
                  </a:schemeClr>
                </a:solidFill>
              </a:rPr>
              <a:t>se bude psát písemka)</a:t>
            </a:r>
          </a:p>
          <a:p>
            <a:r>
              <a:rPr lang="cs-CZ" dirty="0" smtClean="0"/>
              <a:t>Půjdeš si vyčistit zuby před pohádkou nebo po pohádce?</a:t>
            </a:r>
          </a:p>
          <a:p>
            <a:pPr marL="0" indent="0">
              <a:buNone/>
            </a:pPr>
            <a:r>
              <a:rPr lang="cs-CZ" i="1" dirty="0"/>
              <a:t>X nebo Y </a:t>
            </a:r>
            <a:r>
              <a:rPr lang="cs-CZ" i="1" dirty="0" smtClean="0"/>
              <a:t>případně </a:t>
            </a:r>
            <a:r>
              <a:rPr lang="cs-CZ" i="1" dirty="0"/>
              <a:t>Z?</a:t>
            </a:r>
          </a:p>
          <a:p>
            <a:pPr marL="0" indent="0">
              <a:buNone/>
            </a:pPr>
            <a:r>
              <a:rPr lang="cs-CZ" b="1" dirty="0" smtClean="0">
                <a:solidFill>
                  <a:schemeClr val="accent2">
                    <a:lumMod val="75000"/>
                  </a:schemeClr>
                </a:solidFill>
              </a:rPr>
              <a:t>Otevřená:</a:t>
            </a:r>
          </a:p>
          <a:p>
            <a:r>
              <a:rPr lang="cs-CZ" dirty="0" smtClean="0"/>
              <a:t>Budete psát písemku dnes nebo zítra nebo nějaký jiný den v týdnu?</a:t>
            </a:r>
          </a:p>
          <a:p>
            <a:pPr marL="0" indent="0">
              <a:buNone/>
            </a:pPr>
            <a:r>
              <a:rPr lang="cs-CZ" i="1" dirty="0"/>
              <a:t>X nebo Y nebo …?</a:t>
            </a:r>
          </a:p>
          <a:p>
            <a:pPr marL="0" indent="0">
              <a:buNone/>
            </a:pPr>
            <a:r>
              <a:rPr lang="cs-CZ" b="1" dirty="0" smtClean="0">
                <a:solidFill>
                  <a:schemeClr val="accent2">
                    <a:lumMod val="75000"/>
                  </a:schemeClr>
                </a:solidFill>
              </a:rPr>
              <a:t>Nerovnoměrné možnosti:</a:t>
            </a:r>
          </a:p>
          <a:p>
            <a:r>
              <a:rPr lang="cs-CZ" dirty="0" smtClean="0"/>
              <a:t>Řekneš </a:t>
            </a:r>
            <a:r>
              <a:rPr lang="cs-CZ" dirty="0"/>
              <a:t>mi kdo to vzal teď po hodině nebo </a:t>
            </a:r>
            <a:r>
              <a:rPr lang="cs-CZ" dirty="0" smtClean="0"/>
              <a:t>půjdeme rovnou k řediteli?</a:t>
            </a:r>
            <a:endParaRPr lang="cs-CZ" dirty="0"/>
          </a:p>
          <a:p>
            <a:pPr marL="0" indent="0">
              <a:buNone/>
            </a:pPr>
            <a:r>
              <a:rPr lang="cs-CZ" i="1" dirty="0"/>
              <a:t>X nebo Y nebo </a:t>
            </a:r>
            <a:r>
              <a:rPr lang="cs-CZ" sz="4800" i="1" dirty="0"/>
              <a:t>Z</a:t>
            </a:r>
            <a:r>
              <a:rPr lang="cs-CZ" i="1" dirty="0"/>
              <a:t>?</a:t>
            </a:r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40872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55839" y="350377"/>
            <a:ext cx="10515600" cy="1325563"/>
          </a:xfrm>
        </p:spPr>
        <p:txBody>
          <a:bodyPr/>
          <a:lstStyle/>
          <a:p>
            <a:r>
              <a:rPr lang="cs-CZ" dirty="0" smtClean="0"/>
              <a:t>Cvičení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855839" y="1869870"/>
            <a:ext cx="10515600" cy="4351338"/>
          </a:xfrm>
        </p:spPr>
        <p:txBody>
          <a:bodyPr/>
          <a:lstStyle/>
          <a:p>
            <a:r>
              <a:rPr lang="cs-CZ" dirty="0" smtClean="0"/>
              <a:t>Chcete zpřísnit pravidla ve třídě ohledně vyrušování</a:t>
            </a:r>
          </a:p>
          <a:p>
            <a:r>
              <a:rPr lang="cs-CZ" dirty="0" smtClean="0"/>
              <a:t>Nenosí domácí úkoly </a:t>
            </a:r>
          </a:p>
          <a:p>
            <a:r>
              <a:rPr lang="cs-CZ" dirty="0" smtClean="0"/>
              <a:t>Zlobili (vyrušovali) v hodině jiného učitele</a:t>
            </a:r>
          </a:p>
          <a:p>
            <a:r>
              <a:rPr lang="cs-CZ" dirty="0" smtClean="0"/>
              <a:t>Žák odmítne  udělat uloženou práci</a:t>
            </a:r>
          </a:p>
          <a:p>
            <a:r>
              <a:rPr lang="cs-CZ" dirty="0" smtClean="0"/>
              <a:t>Žák je vulgární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8535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28136" y="350377"/>
            <a:ext cx="10515600" cy="1325563"/>
          </a:xfrm>
        </p:spPr>
        <p:txBody>
          <a:bodyPr/>
          <a:lstStyle/>
          <a:p>
            <a:r>
              <a:rPr lang="cs-CZ" dirty="0" smtClean="0"/>
              <a:t>Cvičení: na otázku otázkou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60871" y="1810876"/>
            <a:ext cx="10515600" cy="4351338"/>
          </a:xfrm>
        </p:spPr>
        <p:txBody>
          <a:bodyPr/>
          <a:lstStyle/>
          <a:p>
            <a:r>
              <a:rPr lang="cs-CZ" dirty="0" smtClean="0"/>
              <a:t>Zeptejte se druhého na nějakou otázku, kterou kladou žáci</a:t>
            </a:r>
          </a:p>
          <a:p>
            <a:r>
              <a:rPr lang="cs-CZ" dirty="0" smtClean="0"/>
              <a:t>Odpovězte druhému formou otázky</a:t>
            </a:r>
          </a:p>
          <a:p>
            <a:r>
              <a:rPr lang="cs-CZ" dirty="0" smtClean="0"/>
              <a:t>Na otázku zkuste opět odpovědět otázkou</a:t>
            </a:r>
          </a:p>
          <a:p>
            <a:r>
              <a:rPr lang="cs-CZ" dirty="0" smtClean="0"/>
              <a:t>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58010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52475"/>
            <a:ext cx="10515600" cy="1325563"/>
          </a:xfrm>
        </p:spPr>
        <p:txBody>
          <a:bodyPr/>
          <a:lstStyle/>
          <a:p>
            <a:r>
              <a:rPr lang="cs-CZ" dirty="0" smtClean="0"/>
              <a:t>Souhlasný postoj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01877" y="1430513"/>
            <a:ext cx="10515600" cy="5164429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Souhlasím… a dodal bych/řekl bych, že …</a:t>
            </a:r>
          </a:p>
          <a:p>
            <a:r>
              <a:rPr lang="cs-CZ" dirty="0" smtClean="0"/>
              <a:t>Souhlasím … a proto …</a:t>
            </a:r>
          </a:p>
          <a:p>
            <a:r>
              <a:rPr lang="cs-CZ" dirty="0" smtClean="0"/>
              <a:t>Souhlasím … a z toho plyne …</a:t>
            </a:r>
          </a:p>
          <a:p>
            <a:r>
              <a:rPr lang="cs-CZ" dirty="0" smtClean="0"/>
              <a:t>Souhlasím … což znamená …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i="1" dirty="0" smtClean="0"/>
              <a:t>„Souhlasím</a:t>
            </a:r>
            <a:r>
              <a:rPr lang="cs-CZ" i="1" dirty="0"/>
              <a:t>, že tomu zatím </a:t>
            </a:r>
            <a:r>
              <a:rPr lang="cs-CZ" i="1" dirty="0" smtClean="0"/>
              <a:t>nerozumíte</a:t>
            </a:r>
            <a:r>
              <a:rPr lang="cs-CZ" i="1" dirty="0"/>
              <a:t>, a </a:t>
            </a:r>
            <a:r>
              <a:rPr lang="cs-CZ" i="1" dirty="0" smtClean="0"/>
              <a:t>možná to znamená</a:t>
            </a:r>
            <a:r>
              <a:rPr lang="cs-CZ" i="1" dirty="0"/>
              <a:t>, že </a:t>
            </a:r>
            <a:r>
              <a:rPr lang="cs-CZ" i="1" dirty="0" smtClean="0"/>
              <a:t>látku stále vstřebáváte. </a:t>
            </a:r>
            <a:r>
              <a:rPr lang="cs-CZ" i="1" dirty="0"/>
              <a:t>Pokud na to </a:t>
            </a:r>
            <a:r>
              <a:rPr lang="cs-CZ" i="1" dirty="0" smtClean="0"/>
              <a:t>nepřijdete dopoledne</a:t>
            </a:r>
            <a:r>
              <a:rPr lang="cs-CZ" i="1" dirty="0"/>
              <a:t>, tak se </a:t>
            </a:r>
            <a:r>
              <a:rPr lang="cs-CZ" i="1" dirty="0" smtClean="0"/>
              <a:t>zastavte.“</a:t>
            </a:r>
          </a:p>
          <a:p>
            <a:pPr marL="0" indent="0">
              <a:buNone/>
            </a:pPr>
            <a:r>
              <a:rPr lang="cs-CZ" i="1" dirty="0" smtClean="0"/>
              <a:t>„Učitel musí mít autoritu…“</a:t>
            </a:r>
            <a:endParaRPr lang="cs-CZ" i="1" dirty="0"/>
          </a:p>
          <a:p>
            <a:pPr marL="0" indent="0">
              <a:buNone/>
            </a:pPr>
            <a:r>
              <a:rPr lang="cs-CZ" dirty="0" smtClean="0"/>
              <a:t>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>
                <a:solidFill>
                  <a:schemeClr val="accent2"/>
                </a:solidFill>
              </a:rPr>
              <a:t>Souhlasím, ale dodal bych…</a:t>
            </a:r>
          </a:p>
          <a:p>
            <a:pPr marL="0" indent="0">
              <a:buNone/>
            </a:pPr>
            <a:r>
              <a:rPr lang="cs-CZ" dirty="0" smtClean="0">
                <a:solidFill>
                  <a:schemeClr val="accent2"/>
                </a:solidFill>
              </a:rPr>
              <a:t>versus</a:t>
            </a:r>
          </a:p>
          <a:p>
            <a:pPr marL="0" indent="0">
              <a:buNone/>
            </a:pPr>
            <a:r>
              <a:rPr lang="cs-CZ" dirty="0" smtClean="0">
                <a:solidFill>
                  <a:schemeClr val="accent2"/>
                </a:solidFill>
              </a:rPr>
              <a:t>Souhlasím, a dodal bych…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5" name="Picture 2" descr="Výsledek obrázku pro rintu bas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25878" y="0"/>
            <a:ext cx="2266122" cy="32934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5158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Předefinování tématu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676400" y="1825625"/>
            <a:ext cx="10515600" cy="4351338"/>
          </a:xfrm>
        </p:spPr>
        <p:txBody>
          <a:bodyPr/>
          <a:lstStyle/>
          <a:p>
            <a:r>
              <a:rPr lang="cs-CZ" dirty="0" smtClean="0"/>
              <a:t>Nejde i X, ale o Y</a:t>
            </a:r>
          </a:p>
          <a:p>
            <a:r>
              <a:rPr lang="cs-CZ" dirty="0" smtClean="0"/>
              <a:t>Nejde </a:t>
            </a:r>
            <a:r>
              <a:rPr lang="cs-CZ" dirty="0"/>
              <a:t>i </a:t>
            </a:r>
            <a:r>
              <a:rPr lang="cs-CZ" dirty="0" smtClean="0"/>
              <a:t>X, </a:t>
            </a:r>
            <a:r>
              <a:rPr lang="cs-CZ" dirty="0"/>
              <a:t>ale o Y, a proto…“</a:t>
            </a:r>
          </a:p>
          <a:p>
            <a:r>
              <a:rPr lang="cs-CZ" dirty="0"/>
              <a:t>Nejde i </a:t>
            </a:r>
            <a:r>
              <a:rPr lang="cs-CZ" dirty="0" smtClean="0"/>
              <a:t>X, </a:t>
            </a:r>
            <a:r>
              <a:rPr lang="cs-CZ" dirty="0"/>
              <a:t>ale o Y, </a:t>
            </a:r>
            <a:r>
              <a:rPr lang="cs-CZ" dirty="0" smtClean="0"/>
              <a:t>protože pro mě (moje motivace)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4887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Přeru</a:t>
            </a:r>
            <a:r>
              <a:rPr lang="cs-CZ" b="1" dirty="0" err="1" smtClean="0"/>
              <a:t>č</a:t>
            </a:r>
            <a:r>
              <a:rPr lang="cs-CZ" dirty="0" err="1" smtClean="0"/>
              <a:t>ení</a:t>
            </a:r>
            <a:r>
              <a:rPr lang="cs-CZ" dirty="0" smtClean="0"/>
              <a:t> vzorce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4715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Sled </a:t>
            </a:r>
            <a:r>
              <a:rPr lang="cs-CZ" smtClean="0"/>
              <a:t>souhlasných výroků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2851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</TotalTime>
  <Words>271</Words>
  <Application>Microsoft Office PowerPoint</Application>
  <PresentationFormat>Širokoúhlá obrazovka</PresentationFormat>
  <Paragraphs>52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Motiv Office</vt:lpstr>
      <vt:lpstr>Jazykové vzorce NLP </vt:lpstr>
      <vt:lpstr>Otázky s iluzí volby</vt:lpstr>
      <vt:lpstr>Cvičení</vt:lpstr>
      <vt:lpstr>Cvičení: na otázku otázkou</vt:lpstr>
      <vt:lpstr>Souhlasný postoj</vt:lpstr>
      <vt:lpstr>Předefinování tématu</vt:lpstr>
      <vt:lpstr>Přeručení vzorce</vt:lpstr>
      <vt:lpstr>Sled souhlasných výroků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Nehyba</dc:creator>
  <cp:lastModifiedBy>Nehyba</cp:lastModifiedBy>
  <cp:revision>20</cp:revision>
  <dcterms:created xsi:type="dcterms:W3CDTF">2017-03-26T17:01:44Z</dcterms:created>
  <dcterms:modified xsi:type="dcterms:W3CDTF">2017-05-11T13:09:19Z</dcterms:modified>
</cp:coreProperties>
</file>