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9" r:id="rId4"/>
    <p:sldId id="267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POŽADVAKY K UKONČENÍ ped</a:t>
            </a:r>
            <a:r>
              <a:rPr lang="cs-CZ" dirty="0" smtClean="0"/>
              <a:t>agogické</a:t>
            </a:r>
            <a:r>
              <a:rPr lang="cs-CZ" dirty="0" smtClean="0"/>
              <a:t> 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 Nehyba</a:t>
            </a:r>
            <a:endParaRPr lang="cs-CZ" dirty="0"/>
          </a:p>
        </p:txBody>
      </p:sp>
      <p:pic>
        <p:nvPicPr>
          <p:cNvPr id="1028" name="Picture 4" descr="Výsledek obrázku pro commun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29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-131587"/>
            <a:ext cx="9720072" cy="1499616"/>
          </a:xfrm>
        </p:spPr>
        <p:txBody>
          <a:bodyPr/>
          <a:lstStyle/>
          <a:p>
            <a:r>
              <a:rPr lang="cs-CZ" dirty="0" smtClean="0"/>
              <a:t>Vystoupení a požadavky na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935007"/>
            <a:ext cx="9720073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Do 5.4. natočit </a:t>
            </a:r>
            <a:r>
              <a:rPr lang="cs-CZ" sz="2800" dirty="0" smtClean="0"/>
              <a:t>5-10 </a:t>
            </a:r>
            <a:r>
              <a:rPr lang="cs-CZ" sz="2800" dirty="0" smtClean="0"/>
              <a:t>minutový výstup a vložit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k seminární skupině.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Téma: ukázka lekce z vašeho oboru, případně na některé téma </a:t>
            </a:r>
            <a:r>
              <a:rPr lang="cs-CZ" sz="2800" dirty="0" smtClean="0"/>
              <a:t>komunikace, </a:t>
            </a:r>
            <a:r>
              <a:rPr lang="cs-CZ" sz="2800" dirty="0" smtClean="0"/>
              <a:t>či jiné </a:t>
            </a:r>
            <a:r>
              <a:rPr lang="cs-CZ" sz="2800" dirty="0" smtClean="0"/>
              <a:t>téma, které </a:t>
            </a:r>
            <a:r>
              <a:rPr lang="cs-CZ" sz="2800" b="1" dirty="0" smtClean="0"/>
              <a:t>Vás opravdu baví</a:t>
            </a:r>
            <a:r>
              <a:rPr lang="cs-CZ" sz="2800" dirty="0" smtClean="0"/>
              <a:t>.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Do 12.4. se podívat na jedno video a dát na ně zpětnou vazbu (max. 1 strana). Rozřazení kdo komu dává zpětnou vazbu najdete v </a:t>
            </a:r>
            <a:r>
              <a:rPr lang="cs-CZ" sz="2800" dirty="0" err="1" smtClean="0"/>
              <a:t>odevzdávárně</a:t>
            </a:r>
            <a:r>
              <a:rPr lang="cs-CZ" sz="2800" dirty="0" smtClean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V kolokviu zopakovat toto vystoupení přímo před skupinou. 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96226" y="5422007"/>
            <a:ext cx="1493949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5-10minutový natočený výstup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59243" y="5560506"/>
            <a:ext cx="149394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Zpětná vazba na výstup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722260" y="5418839"/>
            <a:ext cx="1493949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Znovu </a:t>
            </a:r>
            <a:r>
              <a:rPr lang="cs-CZ" dirty="0" err="1" smtClean="0"/>
              <a:t>výstoup</a:t>
            </a:r>
            <a:r>
              <a:rPr lang="cs-CZ" dirty="0" smtClean="0"/>
              <a:t> přímo v sem. skupině</a:t>
            </a:r>
            <a:endParaRPr lang="cs-CZ" dirty="0"/>
          </a:p>
        </p:txBody>
      </p:sp>
      <p:sp>
        <p:nvSpPr>
          <p:cNvPr id="7" name="Zahnutá šipka dolů 6"/>
          <p:cNvSpPr/>
          <p:nvPr/>
        </p:nvSpPr>
        <p:spPr>
          <a:xfrm rot="10800000">
            <a:off x="2784929" y="6241034"/>
            <a:ext cx="2279560" cy="4850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dolů 7"/>
          <p:cNvSpPr/>
          <p:nvPr/>
        </p:nvSpPr>
        <p:spPr>
          <a:xfrm>
            <a:off x="2910625" y="4958367"/>
            <a:ext cx="4558609" cy="4604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/>
          <p:cNvCxnSpPr>
            <a:stCxn id="4" idx="3"/>
            <a:endCxn id="5" idx="1"/>
          </p:cNvCxnSpPr>
          <p:nvPr/>
        </p:nvCxnSpPr>
        <p:spPr>
          <a:xfrm>
            <a:off x="3490175" y="5883672"/>
            <a:ext cx="8690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5" idx="3"/>
            <a:endCxn id="6" idx="1"/>
          </p:cNvCxnSpPr>
          <p:nvPr/>
        </p:nvCxnSpPr>
        <p:spPr>
          <a:xfrm flipV="1">
            <a:off x="5853192" y="5880504"/>
            <a:ext cx="869068" cy="3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03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VYSTOUPENÍ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Vystoupení – pokud budete ve vystoupení využívat nějaké pomůcky nebo ostatní lidi, tak myslete na to, že v semináři před třídou budete muset tyto okolnosti nějak nahradit.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První kolokvium se pokusíme udělat v rámci zápočtového týdne (záleží na volnosti učebny).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Druhé kolokvium uděláme v rámci zkouškového.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Počítejte na vystoupení v semináři tak 10-15 minut (5-10minut vaše vystoupení+5minut reflexe vystoupení)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95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2890"/>
            <a:ext cx="9720073" cy="4596470"/>
          </a:xfrm>
        </p:spPr>
        <p:txBody>
          <a:bodyPr numCol="2">
            <a:normAutofit lnSpcReduction="10000"/>
          </a:bodyPr>
          <a:lstStyle/>
          <a:p>
            <a:r>
              <a:rPr lang="cs-CZ" b="1" dirty="0" smtClean="0"/>
              <a:t>Úvod: komunikační axiómy</a:t>
            </a:r>
          </a:p>
          <a:p>
            <a:r>
              <a:rPr lang="cs-CZ" b="1" dirty="0" smtClean="0"/>
              <a:t>Monologické postupy</a:t>
            </a:r>
          </a:p>
          <a:p>
            <a:r>
              <a:rPr lang="cs-CZ" dirty="0" smtClean="0"/>
              <a:t>- Přednášejte jako na </a:t>
            </a:r>
            <a:r>
              <a:rPr lang="cs-CZ" dirty="0" err="1" smtClean="0"/>
              <a:t>TEDu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Resonate</a:t>
            </a:r>
            <a:r>
              <a:rPr lang="cs-CZ" dirty="0" smtClean="0"/>
              <a:t> (Nancy </a:t>
            </a:r>
            <a:r>
              <a:rPr lang="cs-CZ" dirty="0" err="1" smtClean="0"/>
              <a:t>Duartee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Učitelské otázky (Švaříček a </a:t>
            </a:r>
            <a:r>
              <a:rPr lang="cs-CZ" dirty="0" err="1" smtClean="0"/>
              <a:t>Šeďová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Reakce na učitelské otázky </a:t>
            </a:r>
            <a:r>
              <a:rPr lang="cs-CZ" dirty="0"/>
              <a:t>(Švaříček a </a:t>
            </a:r>
            <a:r>
              <a:rPr lang="cs-CZ" dirty="0" err="1"/>
              <a:t>Šeďová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Dialogické postupy</a:t>
            </a:r>
          </a:p>
          <a:p>
            <a:r>
              <a:rPr lang="cs-CZ" dirty="0" smtClean="0"/>
              <a:t>- Jak argumentovat</a:t>
            </a:r>
          </a:p>
          <a:p>
            <a:r>
              <a:rPr lang="cs-CZ" dirty="0" smtClean="0"/>
              <a:t>- Jak poznat lháře</a:t>
            </a:r>
          </a:p>
          <a:p>
            <a:r>
              <a:rPr lang="cs-CZ" dirty="0" smtClean="0"/>
              <a:t>- Jak vyjednávat</a:t>
            </a:r>
          </a:p>
          <a:p>
            <a:r>
              <a:rPr lang="cs-CZ" dirty="0" smtClean="0"/>
              <a:t>- Zakázané přesvědčovací techniky</a:t>
            </a:r>
          </a:p>
          <a:p>
            <a:r>
              <a:rPr lang="cs-CZ" dirty="0" smtClean="0"/>
              <a:t>- Rychlé </a:t>
            </a:r>
            <a:r>
              <a:rPr lang="cs-CZ" dirty="0" err="1" smtClean="0"/>
              <a:t>koučovací</a:t>
            </a:r>
            <a:r>
              <a:rPr lang="cs-CZ" dirty="0" smtClean="0"/>
              <a:t> strategie</a:t>
            </a:r>
          </a:p>
          <a:p>
            <a:r>
              <a:rPr lang="cs-CZ" dirty="0" smtClean="0"/>
              <a:t>- Nenásilní komunikace</a:t>
            </a:r>
          </a:p>
          <a:p>
            <a:r>
              <a:rPr lang="cs-CZ" dirty="0" smtClean="0"/>
              <a:t>- Jak </a:t>
            </a:r>
            <a:r>
              <a:rPr lang="cs-CZ" dirty="0"/>
              <a:t>argumentovat</a:t>
            </a:r>
          </a:p>
          <a:p>
            <a:r>
              <a:rPr lang="cs-CZ" dirty="0" smtClean="0"/>
              <a:t>- A co diskuze?</a:t>
            </a:r>
          </a:p>
        </p:txBody>
      </p:sp>
    </p:spTree>
    <p:extLst>
      <p:ext uri="{BB962C8B-B14F-4D97-AF65-F5344CB8AC3E}">
        <p14:creationId xmlns:p14="http://schemas.microsoft.com/office/powerpoint/2010/main" val="360102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r>
              <a:rPr lang="cs-CZ" dirty="0" smtClean="0"/>
              <a:t>Zdroje – jen pro inspiraci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461" y="1184856"/>
            <a:ext cx="9720073" cy="5227535"/>
          </a:xfrm>
        </p:spPr>
        <p:txBody>
          <a:bodyPr>
            <a:normAutofit fontScale="775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GAVORA, P. Učitel a žáci v komunikaci. Brno : </a:t>
            </a:r>
            <a:r>
              <a:rPr lang="cs-CZ" dirty="0" err="1"/>
              <a:t>Paido</a:t>
            </a:r>
            <a:r>
              <a:rPr lang="cs-CZ" dirty="0"/>
              <a:t>, 2005. 165 s. ISBN 80-7315-104-9.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MAREŠ, J., KŘIVOHLAVÝ, J. Sociální a pedagogická komunikace ve škole. Praha : SPN, 1989. 164 s. ISBN 80-04-21854-7.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MAREŠ, J., KŘIVOHLAVÝ, J. Komunikace ve škole. Brno : CDVU MU, 1995. 210 s. ISBN 80-210-1070-3.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PLAŇAVA, </a:t>
            </a:r>
            <a:r>
              <a:rPr lang="cs-CZ" dirty="0"/>
              <a:t>I. Průvodce mezilidskou komunikací : přístupy-dovednosti-poruchy. 1. vyd. Praha : </a:t>
            </a:r>
            <a:r>
              <a:rPr lang="cs-CZ" dirty="0" err="1"/>
              <a:t>Grada</a:t>
            </a:r>
            <a:r>
              <a:rPr lang="cs-CZ" dirty="0"/>
              <a:t>, 2005. 146 s. ISBN 8024708582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ŠEĎOVÁ, K., ŠVAŘÍČEK, R., ŠALAMOUNOVÁ, Z. Komunikace ve školní třídě. Praha: Portál, 2012. 296 s. </a:t>
            </a: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WATZLAWICK, Paul, Janet </a:t>
            </a:r>
            <a:r>
              <a:rPr lang="cs-CZ" dirty="0" err="1"/>
              <a:t>Beavin</a:t>
            </a:r>
            <a:r>
              <a:rPr lang="cs-CZ" dirty="0"/>
              <a:t> BAVELAS a Don D JACKSON. Pragmatika lidské komunikace: interakční vzorce, patologie a paradoxy. Newton </a:t>
            </a:r>
            <a:r>
              <a:rPr lang="cs-CZ" dirty="0" err="1"/>
              <a:t>Books</a:t>
            </a:r>
            <a:r>
              <a:rPr lang="cs-CZ" dirty="0"/>
              <a:t>. Brno: Newton </a:t>
            </a:r>
            <a:r>
              <a:rPr lang="cs-CZ" dirty="0" err="1"/>
              <a:t>Books</a:t>
            </a:r>
            <a:r>
              <a:rPr lang="cs-CZ" dirty="0"/>
              <a:t>, 2011</a:t>
            </a:r>
            <a:r>
              <a:rPr lang="cs-CZ" dirty="0" smtClean="0"/>
              <a:t>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ANDERSON, </a:t>
            </a:r>
            <a:r>
              <a:rPr lang="cs-CZ" dirty="0" err="1"/>
              <a:t>Chris</a:t>
            </a:r>
            <a:r>
              <a:rPr lang="cs-CZ" dirty="0"/>
              <a:t>. 2016. </a:t>
            </a:r>
            <a:r>
              <a:rPr lang="cs-CZ" i="1" dirty="0"/>
              <a:t>Přednášejte jako na </a:t>
            </a:r>
            <a:r>
              <a:rPr lang="cs-CZ" i="1" dirty="0" err="1"/>
              <a:t>TEDu</a:t>
            </a:r>
            <a:r>
              <a:rPr lang="cs-CZ" i="1" dirty="0"/>
              <a:t>: oficiální průvodce veřejným vystupováním od kurátora konference TED</a:t>
            </a:r>
            <a:r>
              <a:rPr lang="cs-CZ" dirty="0"/>
              <a:t>. V Brně: Jan </a:t>
            </a:r>
            <a:r>
              <a:rPr lang="cs-CZ" dirty="0" err="1"/>
              <a:t>Melvil</a:t>
            </a:r>
            <a:r>
              <a:rPr lang="cs-CZ" dirty="0"/>
              <a:t>. Žádná velká věda</a:t>
            </a:r>
            <a:r>
              <a:rPr lang="cs-CZ" dirty="0" smtClean="0"/>
              <a:t>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EKMAN, Paul. </a:t>
            </a:r>
            <a:r>
              <a:rPr lang="cs-CZ" i="1" dirty="0"/>
              <a:t>Odhalené emoce: naučte se rozpoznávat výrazy tváře a pocity druhých</a:t>
            </a:r>
            <a:r>
              <a:rPr lang="cs-CZ" dirty="0"/>
              <a:t>. Brno: Jan </a:t>
            </a:r>
            <a:r>
              <a:rPr lang="cs-CZ" dirty="0" err="1"/>
              <a:t>Melvil</a:t>
            </a:r>
            <a:r>
              <a:rPr lang="cs-CZ" dirty="0"/>
              <a:t>, 2015. Pod povrchem. ISBN 978-80-87270-81-3</a:t>
            </a:r>
            <a:r>
              <a:rPr lang="cs-CZ" dirty="0" smtClean="0"/>
              <a:t>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DUARTE, N. (2010). </a:t>
            </a:r>
            <a:r>
              <a:rPr lang="en-US" i="1" dirty="0"/>
              <a:t>Resonate: present visual stories that transform audiences</a:t>
            </a:r>
            <a:r>
              <a:rPr lang="en-US" dirty="0"/>
              <a:t>. Hoboken, NJ, Wiley</a:t>
            </a:r>
            <a:r>
              <a:rPr lang="en-US" dirty="0" smtClean="0"/>
              <a:t>.</a:t>
            </a: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BASU, </a:t>
            </a:r>
            <a:r>
              <a:rPr lang="cs-CZ" dirty="0" err="1"/>
              <a:t>Rintu</a:t>
            </a:r>
            <a:r>
              <a:rPr lang="cs-CZ" dirty="0"/>
              <a:t>. </a:t>
            </a:r>
            <a:r>
              <a:rPr lang="cs-CZ" i="1" dirty="0"/>
              <a:t>Zakázané přesvědčovací techniky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2011. ISBN 978-80-247-3722-5</a:t>
            </a:r>
            <a:r>
              <a:rPr lang="cs-CZ" dirty="0" smtClean="0"/>
              <a:t>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VOSS, Christopher a </a:t>
            </a:r>
            <a:r>
              <a:rPr lang="cs-CZ" dirty="0" err="1"/>
              <a:t>Tahl</a:t>
            </a:r>
            <a:r>
              <a:rPr lang="cs-CZ" dirty="0"/>
              <a:t> RAZ. </a:t>
            </a:r>
            <a:r>
              <a:rPr lang="cs-CZ" i="1" dirty="0"/>
              <a:t>Nikdy nedělej kompromis, aneb, Vyjednávej tak, jako by ti šlo o život</a:t>
            </a:r>
            <a:r>
              <a:rPr lang="cs-CZ" dirty="0"/>
              <a:t>. V Brně: Jan </a:t>
            </a:r>
            <a:r>
              <a:rPr lang="cs-CZ" dirty="0" err="1"/>
              <a:t>Melvil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2016. Žádná velká věda. ISBN 978-80-7555-002-6</a:t>
            </a:r>
            <a:r>
              <a:rPr lang="cs-CZ" dirty="0" smtClean="0"/>
              <a:t>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URY, William. </a:t>
            </a:r>
            <a:r>
              <a:rPr lang="cs-CZ" i="1" dirty="0"/>
              <a:t>Jak překonat nesouhlas: zásady vyjednávání s lidmi, s nimiž nelze vyjednávat</a:t>
            </a:r>
            <a:r>
              <a:rPr lang="cs-CZ" dirty="0"/>
              <a:t>. 5. vyd. Praha: Management </a:t>
            </a:r>
            <a:r>
              <a:rPr lang="cs-CZ" dirty="0" err="1"/>
              <a:t>Press</a:t>
            </a:r>
            <a:r>
              <a:rPr lang="cs-CZ" dirty="0"/>
              <a:t>, 2008. ISBN 978-80-7261-192-8.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9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1666</TotalTime>
  <Words>253</Words>
  <Application>Microsoft Office PowerPoint</Application>
  <PresentationFormat>Širokoúhlá obrazovka</PresentationFormat>
  <Paragraphs>48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Integrál</vt:lpstr>
      <vt:lpstr>POŽADVAKY K UKONČENÍ pedagogické komunikace</vt:lpstr>
      <vt:lpstr>Vystoupení a požadavky na ukončení</vt:lpstr>
      <vt:lpstr>CHARAKTERISTIKA VYSTOUPENÍ</vt:lpstr>
      <vt:lpstr>Témata</vt:lpstr>
      <vt:lpstr>Zdroje – jen pro inspiraci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 1</dc:title>
  <dc:creator>Nehyba</dc:creator>
  <cp:lastModifiedBy>Nehyba</cp:lastModifiedBy>
  <cp:revision>32</cp:revision>
  <dcterms:created xsi:type="dcterms:W3CDTF">2015-02-19T06:50:30Z</dcterms:created>
  <dcterms:modified xsi:type="dcterms:W3CDTF">2017-03-02T05:51:53Z</dcterms:modified>
</cp:coreProperties>
</file>