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handoutMasterIdLst>
    <p:handoutMasterId r:id="rId15"/>
  </p:handoutMasterIdLst>
  <p:sldIdLst>
    <p:sldId id="256" r:id="rId3"/>
    <p:sldId id="257" r:id="rId4"/>
    <p:sldId id="258" r:id="rId5"/>
    <p:sldId id="260" r:id="rId6"/>
    <p:sldId id="261" r:id="rId7"/>
    <p:sldId id="262" r:id="rId8"/>
    <p:sldId id="268" r:id="rId9"/>
    <p:sldId id="269" r:id="rId10"/>
    <p:sldId id="265" r:id="rId11"/>
    <p:sldId id="266" r:id="rId12"/>
    <p:sldId id="267" r:id="rId13"/>
    <p:sldId id="264" r:id="rId1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21. 2. 2017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/>
              <a:t>pedagogická komunikace</a:t>
            </a:r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komunikace</a:t>
            </a:r>
          </a:p>
          <a:p>
            <a:pPr algn="ctr">
              <a:buNone/>
            </a:pPr>
            <a:r>
              <a:rPr lang="cs-CZ" sz="3200" dirty="0" smtClean="0"/>
              <a:t>výměna informací mezi učitelem 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vzdělávání</a:t>
            </a:r>
          </a:p>
          <a:p>
            <a:r>
              <a:rPr lang="cs-CZ" dirty="0" smtClean="0"/>
              <a:t>naplňování cílů výchovy a vzdělávání</a:t>
            </a:r>
          </a:p>
          <a:p>
            <a:r>
              <a:rPr lang="cs-CZ" dirty="0" smtClean="0"/>
              <a:t>řízení třídy </a:t>
            </a:r>
          </a:p>
          <a:p>
            <a:r>
              <a:rPr lang="cs-CZ" dirty="0" smtClean="0"/>
              <a:t>utváření vztahů mezi učitelem a žáky či mezi žáky vzájemně</a:t>
            </a:r>
          </a:p>
          <a:p>
            <a:r>
              <a:rPr lang="cs-CZ" dirty="0" smtClean="0"/>
              <a:t>utváření klimatu 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GAVORA, P. </a:t>
            </a:r>
            <a:r>
              <a:rPr lang="cs-CZ" b="1" dirty="0" smtClean="0"/>
              <a:t>Učitel a žáci v komunikaci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Sociální a pedagogická komunikace ve škole</a:t>
            </a:r>
            <a:r>
              <a:rPr lang="cs-CZ" dirty="0" smtClean="0"/>
              <a:t>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Komunikace ve škole</a:t>
            </a:r>
            <a:r>
              <a:rPr lang="cs-CZ" dirty="0" smtClean="0"/>
              <a:t>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/>
              <a:t>Plaňava</a:t>
            </a:r>
            <a:r>
              <a:rPr lang="cs-CZ" dirty="0" smtClean="0"/>
              <a:t>, I. </a:t>
            </a:r>
            <a:r>
              <a:rPr lang="cs-CZ" b="1" dirty="0" smtClean="0"/>
              <a:t>Průvodce mezilidskou komunikací : přístupy-dovednosti-poruchy.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 : </a:t>
            </a:r>
            <a:r>
              <a:rPr lang="cs-CZ" dirty="0" err="1" smtClean="0"/>
              <a:t>Grada</a:t>
            </a:r>
            <a:r>
              <a:rPr lang="cs-CZ" dirty="0" smtClean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ŠEĎOVÁ, K., ŠVAŘÍČEK, R., ŠALAMOUNOVÁ, Z. </a:t>
            </a:r>
            <a:r>
              <a:rPr lang="cs-CZ" b="1" dirty="0" smtClean="0"/>
              <a:t>Komunikace ve školní třídě</a:t>
            </a:r>
            <a:r>
              <a:rPr lang="cs-CZ" dirty="0" smtClean="0"/>
              <a:t>. Praha: Portál, 2012. 296 s.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Facilitace</a:t>
            </a:r>
          </a:p>
          <a:p>
            <a:r>
              <a:rPr lang="cs-CZ" dirty="0" smtClean="0"/>
              <a:t>http://clanky.rvp.cz/wp-content/upload/prilohy/2801/facilitace.pdf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Základní zdroje: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Pedagogická komunikace 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600" b="1" dirty="0"/>
              <a:t> </a:t>
            </a:r>
            <a:endParaRPr lang="cs-CZ" sz="5600" dirty="0"/>
          </a:p>
          <a:p>
            <a:r>
              <a:rPr lang="cs-CZ" sz="5600" b="1" dirty="0"/>
              <a:t>Základní pojmy</a:t>
            </a:r>
            <a:r>
              <a:rPr lang="cs-CZ" sz="5600" dirty="0"/>
              <a:t>:</a:t>
            </a:r>
          </a:p>
          <a:p>
            <a:r>
              <a:rPr lang="cs-CZ" sz="5600" b="1" dirty="0"/>
              <a:t>Sociální interakce</a:t>
            </a:r>
            <a:r>
              <a:rPr lang="cs-CZ" sz="5600" dirty="0"/>
              <a:t> – vzájemné aktivní působení, ovlivňování jedinců, skupin a prostředí; jeden subjekt vyvolává svým jednáním změnu v jednání druhého subjektu (Hartl</a:t>
            </a:r>
            <a:r>
              <a:rPr lang="cs-CZ" sz="5600" dirty="0" smtClean="0"/>
              <a:t>, </a:t>
            </a:r>
            <a:r>
              <a:rPr lang="cs-CZ" sz="5600" dirty="0"/>
              <a:t>1994)</a:t>
            </a:r>
          </a:p>
          <a:p>
            <a:r>
              <a:rPr lang="cs-CZ" sz="5600" b="1" dirty="0" smtClean="0"/>
              <a:t>Sociální </a:t>
            </a:r>
            <a:r>
              <a:rPr lang="cs-CZ" sz="5600" b="1" dirty="0"/>
              <a:t>komunikace</a:t>
            </a:r>
            <a:r>
              <a:rPr lang="cs-CZ" sz="5600" dirty="0"/>
              <a:t> – Sdělování, tj. výměna informací (Mareš, Křivohlavý</a:t>
            </a:r>
            <a:r>
              <a:rPr lang="cs-CZ" sz="5600" dirty="0" smtClean="0"/>
              <a:t>, </a:t>
            </a:r>
            <a:r>
              <a:rPr lang="cs-CZ" sz="5600" dirty="0"/>
              <a:t>1995</a:t>
            </a:r>
            <a:r>
              <a:rPr lang="cs-CZ" sz="5600" dirty="0" smtClean="0"/>
              <a:t>)</a:t>
            </a:r>
          </a:p>
          <a:p>
            <a:r>
              <a:rPr lang="cs-CZ" sz="5600" b="1" dirty="0" smtClean="0"/>
              <a:t>Pedagogická interakce </a:t>
            </a:r>
            <a:r>
              <a:rPr lang="cs-CZ" sz="5600" dirty="0" smtClean="0"/>
              <a:t>– vzájemné působení dvou nebo více subjektů v průběhu výchovně vzdělávacího procesu </a:t>
            </a:r>
            <a:endParaRPr lang="cs-CZ" sz="5600" b="1" dirty="0"/>
          </a:p>
          <a:p>
            <a:r>
              <a:rPr lang="cs-CZ" sz="5600" b="1" dirty="0"/>
              <a:t>Pedagogická komunikace</a:t>
            </a:r>
            <a:r>
              <a:rPr lang="cs-CZ" sz="5600" dirty="0"/>
              <a:t> – Vzájemná výměna informací mezi účastníky výchovně vzdělávacího procesu, která slouží výukovým cílům (</a:t>
            </a:r>
            <a:r>
              <a:rPr lang="cs-CZ" sz="5600" dirty="0" err="1" smtClean="0"/>
              <a:t>Gavora</a:t>
            </a:r>
            <a:r>
              <a:rPr lang="cs-CZ" sz="5600" dirty="0" smtClean="0"/>
              <a:t>, </a:t>
            </a:r>
            <a:r>
              <a:rPr lang="cs-CZ" sz="5600" dirty="0"/>
              <a:t>1988)</a:t>
            </a:r>
            <a:endParaRPr lang="cs-CZ" sz="5600" b="1" dirty="0"/>
          </a:p>
          <a:p>
            <a:endParaRPr lang="cs-CZ" sz="5600" dirty="0"/>
          </a:p>
          <a:p>
            <a:r>
              <a:rPr lang="cs-CZ" sz="5600" b="1" dirty="0"/>
              <a:t>Funkce pedagogické komunikace ve v-v procesu:</a:t>
            </a:r>
          </a:p>
          <a:p>
            <a:pPr lvl="0"/>
            <a:r>
              <a:rPr lang="cs-CZ" sz="5600" dirty="0"/>
              <a:t>zprostředkovává společnou činnost účastníků nebo jednotlivých pracovních skupin;</a:t>
            </a:r>
          </a:p>
          <a:p>
            <a:pPr lvl="0"/>
            <a:r>
              <a:rPr lang="cs-CZ" sz="5600" dirty="0"/>
              <a:t>zprostředkovává vzájemné působení účastníků v nejširším smyslu včetně výměny informací, zkušeností, ale i motivů, postojů, emocí;</a:t>
            </a:r>
          </a:p>
          <a:p>
            <a:pPr lvl="0"/>
            <a:r>
              <a:rPr lang="cs-CZ" sz="5600" dirty="0"/>
              <a:t>zprostředkovává osobní i neosobní vztahy;</a:t>
            </a:r>
          </a:p>
          <a:p>
            <a:pPr lvl="0"/>
            <a:r>
              <a:rPr lang="cs-CZ" sz="5600" dirty="0"/>
              <a:t>formuje všechny účastníky pedagogického procesu, zejména pak osobnost žáků; </a:t>
            </a:r>
          </a:p>
          <a:p>
            <a:pPr lvl="0"/>
            <a:r>
              <a:rPr lang="cs-CZ" sz="5600" dirty="0"/>
              <a:t>je prostředkem k uskutečňování výchovy a vzdělávání, neboť cíl, učivo, metody atd. nemohou vystupovat v pedagogickém procesu přímo, ale ve slovní či mimoslovní podobě; </a:t>
            </a:r>
          </a:p>
          <a:p>
            <a:pPr lvl="0"/>
            <a:r>
              <a:rPr lang="cs-CZ" sz="5600" dirty="0"/>
              <a:t>konstituuje každý výchovně vzdělávací systém, neboť tvoří jednu z jeho hlavních složek, zajišťuje jeho fungování, vnáší do něj pohyb, vývoj, dynamiku, udržuje jeho stabilitu.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dirty="0" smtClean="0"/>
              <a:t>Takhle ne!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7901014" cy="5000660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Vyzkoušet si různé komunikační situace ve školní třídě, reflektovat vlastní působení v pedagogické komunikaci a rozvíjet svoje komunikační kompetence</a:t>
            </a:r>
          </a:p>
          <a:p>
            <a:pPr>
              <a:buNone/>
            </a:pPr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8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Obsah semináře</a:t>
            </a:r>
          </a:p>
          <a:p>
            <a:r>
              <a:rPr lang="cs-CZ" sz="2200" dirty="0" smtClean="0"/>
              <a:t>Nastudování vybraného tématu z pedagogické komunikace – příprava do </a:t>
            </a:r>
            <a:r>
              <a:rPr lang="cs-CZ" sz="2200" dirty="0" err="1" smtClean="0"/>
              <a:t>ISu</a:t>
            </a:r>
            <a:endParaRPr lang="cs-CZ" sz="2200" dirty="0" smtClean="0"/>
          </a:p>
          <a:p>
            <a:r>
              <a:rPr lang="cs-CZ" sz="2200" dirty="0" smtClean="0"/>
              <a:t>Ukázka pedagogické komunikace: vystoupení v rozsahu 5-10 minut</a:t>
            </a:r>
          </a:p>
          <a:p>
            <a:r>
              <a:rPr lang="cs-CZ" sz="2200" dirty="0" smtClean="0"/>
              <a:t>Zpětná vazba od kolegů</a:t>
            </a:r>
          </a:p>
          <a:p>
            <a:r>
              <a:rPr lang="cs-CZ" sz="2200" dirty="0" smtClean="0"/>
              <a:t>Vlastní sebereflexe na základě videonahrávky – vložení do </a:t>
            </a:r>
            <a:r>
              <a:rPr lang="cs-CZ" sz="2200" dirty="0" err="1" smtClean="0"/>
              <a:t>Isu</a:t>
            </a:r>
            <a:r>
              <a:rPr lang="cs-CZ" sz="2200" dirty="0" smtClean="0"/>
              <a:t> do konce semestru</a:t>
            </a:r>
            <a:endParaRPr lang="cs-CZ" sz="2200" dirty="0" smtClean="0"/>
          </a:p>
          <a:p>
            <a:r>
              <a:rPr lang="cs-CZ" sz="2200" dirty="0" smtClean="0"/>
              <a:t>Aktivní účast na seminářích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 Cíl semináře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1) Úvod, základní pojmy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2) Stimulace posluchačů, atmosféra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3) </a:t>
            </a:r>
            <a:r>
              <a:rPr lang="cs-CZ" sz="5100" dirty="0"/>
              <a:t>Komunikace v kontextu hromadného vyučování, IRF komunikační struktura. Jasnost, kredibilita učitele, angažovanost žáků ve výukové komunikaci4</a:t>
            </a:r>
            <a:r>
              <a:rPr lang="cs-CZ" sz="5100" dirty="0" smtClean="0"/>
              <a:t>) Komunikace v kontextu skupinového vyučování, komunikace v práci se skupinou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5) Komunikace v kontextu individuálního vyučování a rozhovoru. Aktivní naslouchání a empatie.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6) Verbální komunikace – kladení otázek nižší a vyšší kognitivní náročnosti, otevřené a uzavřené otázky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7) </a:t>
            </a:r>
            <a:r>
              <a:rPr lang="cs-CZ" sz="2400" dirty="0"/>
              <a:t>Verbální komunikace – dialogické </a:t>
            </a:r>
            <a:r>
              <a:rPr lang="cs-CZ" sz="2400" dirty="0" smtClean="0"/>
              <a:t>vyučování</a:t>
            </a:r>
            <a:endParaRPr lang="cs-CZ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8) Verbální komunikace – facilitační otázky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9</a:t>
            </a:r>
            <a:r>
              <a:rPr lang="cs-CZ" sz="2400" dirty="0" smtClean="0"/>
              <a:t>) Verbální komunikace – zpětná vazba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10) Neverbální komunikace – </a:t>
            </a:r>
            <a:r>
              <a:rPr lang="cs-CZ" sz="2400" dirty="0" err="1" smtClean="0"/>
              <a:t>gestika</a:t>
            </a:r>
            <a:r>
              <a:rPr lang="cs-CZ" sz="2400" dirty="0" smtClean="0"/>
              <a:t>, mimika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11) Neverbální komunikace – </a:t>
            </a:r>
            <a:r>
              <a:rPr lang="cs-CZ" sz="2400" dirty="0" err="1" smtClean="0"/>
              <a:t>proxemika</a:t>
            </a:r>
            <a:r>
              <a:rPr lang="cs-CZ" sz="2400" dirty="0" smtClean="0"/>
              <a:t>, využití prostoru v pedagogické komunikaci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12) Paralingvistické projevy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13) Prezentační dovednosti – </a:t>
            </a:r>
            <a:r>
              <a:rPr lang="cs-CZ" sz="2400" dirty="0" err="1" smtClean="0"/>
              <a:t>powerpoint</a:t>
            </a:r>
            <a:r>
              <a:rPr lang="cs-CZ" sz="2400" dirty="0" smtClean="0"/>
              <a:t>, interaktivní tabule…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tématu (např. dialogické vyučování)</a:t>
            </a:r>
          </a:p>
          <a:p>
            <a:r>
              <a:rPr lang="cs-CZ" dirty="0" smtClean="0"/>
              <a:t>Co jsem se dozvěděl/a nového</a:t>
            </a:r>
          </a:p>
          <a:p>
            <a:r>
              <a:rPr lang="cs-CZ" dirty="0" smtClean="0"/>
              <a:t>Co bych chtěl využít v praxi</a:t>
            </a:r>
          </a:p>
          <a:p>
            <a:r>
              <a:rPr lang="cs-CZ" dirty="0" smtClean="0"/>
              <a:t>Alespoň jeden odborný zdroj k tématu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Přípravy na výstup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03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arenR"/>
            </a:pP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 jsem naplnil vybrané téma.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Co </a:t>
            </a:r>
            <a:r>
              <a:rPr lang="cs-CZ" dirty="0"/>
              <a:t>se mi </a:t>
            </a:r>
            <a:r>
              <a:rPr lang="cs-CZ" dirty="0" smtClean="0"/>
              <a:t>vzhledem k tématu povedlo </a:t>
            </a:r>
            <a:r>
              <a:rPr lang="cs-CZ" dirty="0"/>
              <a:t>a podle čeho tak soudím.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Co </a:t>
            </a:r>
            <a:r>
              <a:rPr lang="cs-CZ" dirty="0"/>
              <a:t>oproti mým očekáváním nefungovalo a proč.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 </a:t>
            </a:r>
            <a:r>
              <a:rPr lang="cs-CZ" dirty="0"/>
              <a:t>bych ohodnotil svůj verbální a neverbální projev? 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Jaký </a:t>
            </a:r>
            <a:r>
              <a:rPr lang="cs-CZ" dirty="0"/>
              <a:t>mám ze svého výstupu celkový dojem, co bych mohl udělat proto, abych se cítil ještě lépe.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Sebereflexe po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70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279</TotalTime>
  <Words>307</Words>
  <Application>Microsoft Office PowerPoint</Application>
  <PresentationFormat>Předvádění na obrazovce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Book Antiqua</vt:lpstr>
      <vt:lpstr>Calibri</vt:lpstr>
      <vt:lpstr>Lucida Sans</vt:lpstr>
      <vt:lpstr>Lucida Sans Unicode</vt:lpstr>
      <vt:lpstr>Verdana</vt:lpstr>
      <vt:lpstr>Wingdings</vt:lpstr>
      <vt:lpstr>Wingdings 2</vt:lpstr>
      <vt:lpstr>Wingdings 3</vt:lpstr>
      <vt:lpstr>1_Vrchol</vt:lpstr>
      <vt:lpstr>Shluk</vt:lpstr>
      <vt:lpstr>Pedagogická komunikace</vt:lpstr>
      <vt:lpstr>Pedagogická komunikace a interakce</vt:lpstr>
      <vt:lpstr>Prezentace aplikace PowerPoint</vt:lpstr>
      <vt:lpstr> Cíl semináře</vt:lpstr>
      <vt:lpstr>Seznam témat</vt:lpstr>
      <vt:lpstr>Seznam témat</vt:lpstr>
      <vt:lpstr>Přípravy na výstup</vt:lpstr>
      <vt:lpstr>Sebereflexe po výstupu</vt:lpstr>
      <vt:lpstr>Základní pojmy</vt:lpstr>
      <vt:lpstr>Základní pojmy</vt:lpstr>
      <vt:lpstr>Funkce pedagogické komunikace</vt:lpstr>
      <vt:lpstr>Základní zdroje: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26</cp:revision>
  <cp:lastPrinted>2016-02-22T10:16:43Z</cp:lastPrinted>
  <dcterms:created xsi:type="dcterms:W3CDTF">2013-02-18T11:49:40Z</dcterms:created>
  <dcterms:modified xsi:type="dcterms:W3CDTF">2017-02-21T14:57:41Z</dcterms:modified>
</cp:coreProperties>
</file>