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63" r:id="rId4"/>
    <p:sldId id="257" r:id="rId5"/>
    <p:sldId id="264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65" r:id="rId14"/>
    <p:sldId id="266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E18CB9-12FA-4B96-9153-D05599860433}" type="datetimeFigureOut">
              <a:rPr lang="cs-CZ" smtClean="0"/>
              <a:pPr/>
              <a:t>2. 5. 2017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87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black"/>
                </a:solidFill>
              </a:rPr>
              <a:pPr/>
              <a:t>2. 5. 2017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64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black"/>
                </a:solidFill>
              </a:rPr>
              <a:pPr/>
              <a:t>2. 5. 2017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032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2. 5. 2017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278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2. 5. 2017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914968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2. 5. 2017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Dvojitá šipka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Dvojitá šipka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352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2. 5. 2017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088694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2. 5. 2017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352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2. 5. 2017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776746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2. 5. 2017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6038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2. 5. 2017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0636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black"/>
                </a:solidFill>
              </a:rPr>
              <a:pPr/>
              <a:t>2. 5. 2017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149647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2. 5. 2017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Dvojitá šipka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3917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2. 5. 2017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777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2. 5. 2017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3042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E18CB9-12FA-4B96-9153-D05599860433}" type="datetimeFigureOut">
              <a:rPr lang="cs-CZ" smtClean="0"/>
              <a:pPr/>
              <a:t>2. 5. 2017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8060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black"/>
                </a:solidFill>
              </a:rPr>
              <a:pPr/>
              <a:t>2. 5. 2017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50267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white"/>
                </a:solidFill>
              </a:rPr>
              <a:pPr/>
              <a:t>2. 5. 2017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Dvojitá šipka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Dvojitá šipka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0269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white"/>
                </a:solidFill>
              </a:rPr>
              <a:pPr/>
              <a:t>2. 5. 2017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736942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black"/>
                </a:solidFill>
              </a:rPr>
              <a:pPr/>
              <a:t>2. 5. 2017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312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white"/>
                </a:solidFill>
              </a:rPr>
              <a:pPr/>
              <a:t>2. 5. 2017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349694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black"/>
                </a:solidFill>
              </a:rPr>
              <a:pPr/>
              <a:t>2. 5. 2017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803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white"/>
                </a:solidFill>
              </a:rPr>
              <a:pPr/>
              <a:t>2. 5. 2017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Dvojitá šipka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Dvojitá šipka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6370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black"/>
                </a:solidFill>
              </a:rPr>
              <a:pPr/>
              <a:t>2. 5. 2017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9776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E18CB9-12FA-4B96-9153-D05599860433}" type="datetimeFigureOut">
              <a:rPr lang="cs-CZ" smtClean="0">
                <a:solidFill>
                  <a:prstClr val="white"/>
                </a:solidFill>
              </a:rPr>
              <a:pPr/>
              <a:t>2. 5. 2017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D4372C-1158-4901-8AD5-A3F5A9757EDA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Dvojitá šipka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3807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black"/>
                </a:solidFill>
              </a:rPr>
              <a:pPr/>
              <a:t>2. 5. 2017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5737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black"/>
                </a:solidFill>
              </a:rPr>
              <a:pPr/>
              <a:t>2. 5. 2017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15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white"/>
                </a:solidFill>
              </a:rPr>
              <a:pPr/>
              <a:t>2. 5. 2017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44727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black"/>
                </a:solidFill>
              </a:rPr>
              <a:pPr/>
              <a:t>2. 5. 2017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865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white"/>
                </a:solidFill>
              </a:rPr>
              <a:pPr/>
              <a:t>2. 5. 2017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209197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black"/>
                </a:solidFill>
              </a:rPr>
              <a:pPr/>
              <a:t>2. 5. 2017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290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F0E18CB9-12FA-4B96-9153-D05599860433}" type="datetimeFigureOut">
              <a:rPr lang="cs-CZ" smtClean="0">
                <a:solidFill>
                  <a:prstClr val="black"/>
                </a:solidFill>
              </a:rPr>
              <a:pPr/>
              <a:t>2. 5. 2017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027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E18CB9-12FA-4B96-9153-D05599860433}" type="datetimeFigureOut">
              <a:rPr lang="cs-CZ" smtClean="0">
                <a:solidFill>
                  <a:prstClr val="white"/>
                </a:solidFill>
              </a:rPr>
              <a:pPr/>
              <a:t>2. 5. 2017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D4372C-1158-4901-8AD5-A3F5A9757EDA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Dvojitá šipka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6781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0E18CB9-12FA-4B96-9153-D05599860433}" type="datetimeFigureOut">
              <a:rPr lang="cs-CZ" smtClean="0">
                <a:solidFill>
                  <a:prstClr val="black"/>
                </a:solidFill>
              </a:rPr>
              <a:pPr/>
              <a:t>2. 5. 2017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5D4372C-1158-4901-8AD5-A3F5A9757EDA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431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2. 5. 2017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10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0E18CB9-12FA-4B96-9153-D05599860433}" type="datetimeFigureOut">
              <a:rPr lang="cs-CZ" smtClean="0">
                <a:solidFill>
                  <a:prstClr val="black"/>
                </a:solidFill>
              </a:rPr>
              <a:pPr/>
              <a:t>2. 5. 2017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5D4372C-1158-4901-8AD5-A3F5A9757EDA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695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journals.muni.cz/pedor/article/view/711/669" TargetMode="Externa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il.muni.cz/journals/index.php/studia-paedagogica/article/view/495/645" TargetMode="Externa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Pedagogická komunikace</a:t>
            </a:r>
            <a:br>
              <a:rPr lang="cs-CZ" dirty="0"/>
            </a:br>
            <a:r>
              <a:rPr lang="cs-CZ" sz="2200" dirty="0" smtClean="0"/>
              <a:t>10. </a:t>
            </a:r>
            <a:r>
              <a:rPr lang="cs-CZ" sz="2200" dirty="0"/>
              <a:t>lekce: </a:t>
            </a:r>
            <a:r>
              <a:rPr lang="cs-CZ" sz="2200" dirty="0" smtClean="0"/>
              <a:t>Neverbální komunikace</a:t>
            </a:r>
            <a:br>
              <a:rPr lang="cs-CZ" sz="2200" dirty="0" smtClean="0"/>
            </a:br>
            <a:r>
              <a:rPr lang="cs-CZ" sz="2200" dirty="0" err="1" smtClean="0"/>
              <a:t>Gestika</a:t>
            </a:r>
            <a:r>
              <a:rPr lang="cs-CZ" sz="2200" dirty="0" smtClean="0"/>
              <a:t>, mimika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09786" y="3857628"/>
            <a:ext cx="7772400" cy="1199704"/>
          </a:xfrm>
        </p:spPr>
        <p:txBody>
          <a:bodyPr>
            <a:normAutofit/>
          </a:bodyPr>
          <a:lstStyle/>
          <a:p>
            <a:r>
              <a:rPr lang="cs-CZ" sz="2000" dirty="0"/>
              <a:t>Mgr. Kateřina </a:t>
            </a:r>
            <a:r>
              <a:rPr lang="cs-CZ" sz="2000" dirty="0" err="1"/>
              <a:t>Lojdová</a:t>
            </a:r>
            <a:endParaRPr lang="cs-CZ" sz="2000" dirty="0"/>
          </a:p>
          <a:p>
            <a:r>
              <a:rPr lang="cs-CZ" sz="2000" dirty="0" err="1"/>
              <a:t>lojdova</a:t>
            </a:r>
            <a:r>
              <a:rPr lang="cs-CZ" sz="2000" dirty="0"/>
              <a:t>@</a:t>
            </a:r>
            <a:r>
              <a:rPr lang="cs-CZ" sz="2000" dirty="0" err="1"/>
              <a:t>ped.muni.cz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1438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verbální </a:t>
            </a:r>
            <a:r>
              <a:rPr lang="cs-CZ" dirty="0"/>
              <a:t>projev učitele </a:t>
            </a:r>
            <a:r>
              <a:rPr lang="cs-CZ" dirty="0" smtClean="0"/>
              <a:t>není jediným </a:t>
            </a:r>
            <a:r>
              <a:rPr lang="cs-CZ" dirty="0"/>
              <a:t>na informace bohatým kanálem, který žáci přijímají – </a:t>
            </a:r>
            <a:r>
              <a:rPr lang="cs-CZ" dirty="0" smtClean="0"/>
              <a:t>souběžně s </a:t>
            </a:r>
            <a:r>
              <a:rPr lang="cs-CZ" dirty="0"/>
              <a:t>ním sledují také vizuální sdělení učitele, prostřednictvím něhož </a:t>
            </a:r>
            <a:r>
              <a:rPr lang="cs-CZ" dirty="0" smtClean="0"/>
              <a:t>přesně interpretují</a:t>
            </a:r>
            <a:r>
              <a:rPr lang="cs-CZ" dirty="0"/>
              <a:t>, ve které komunikační fázi se právě vyučovací hodina nachází. </a:t>
            </a:r>
            <a:endParaRPr lang="cs-CZ" dirty="0" smtClean="0"/>
          </a:p>
          <a:p>
            <a:r>
              <a:rPr lang="cs-CZ" dirty="0"/>
              <a:t>můžeme </a:t>
            </a:r>
            <a:r>
              <a:rPr lang="cs-CZ" dirty="0" smtClean="0"/>
              <a:t>identifikovat </a:t>
            </a:r>
            <a:r>
              <a:rPr lang="cs-CZ" dirty="0"/>
              <a:t>individuální a objektivizovanou složku </a:t>
            </a:r>
            <a:r>
              <a:rPr lang="cs-CZ" dirty="0" err="1" smtClean="0"/>
              <a:t>gestiky</a:t>
            </a:r>
            <a:endParaRPr lang="cs-CZ" dirty="0" smtClean="0"/>
          </a:p>
          <a:p>
            <a:r>
              <a:rPr lang="cs-CZ" dirty="0"/>
              <a:t>p</a:t>
            </a:r>
            <a:r>
              <a:rPr lang="cs-CZ" dirty="0" smtClean="0"/>
              <a:t>řes </a:t>
            </a:r>
            <a:r>
              <a:rPr lang="cs-CZ" dirty="0"/>
              <a:t>individuální způsob konstruování vizuálních sdělení však vizuální komunikace učitelů obsahuje tytéž </a:t>
            </a:r>
            <a:r>
              <a:rPr lang="cs-CZ" dirty="0" smtClean="0"/>
              <a:t>vzorce</a:t>
            </a:r>
          </a:p>
          <a:p>
            <a:r>
              <a:rPr lang="cs-CZ" dirty="0" smtClean="0"/>
              <a:t>vizuální </a:t>
            </a:r>
            <a:r>
              <a:rPr lang="cs-CZ" dirty="0"/>
              <a:t>akty učiteli napomáhají především ve výkladu žákům, kde jejich prostřednictvím může zdůrazňovat jednotlivé informace, vizualizovat </a:t>
            </a:r>
            <a:endParaRPr lang="cs-CZ" dirty="0" smtClean="0"/>
          </a:p>
          <a:p>
            <a:r>
              <a:rPr lang="cs-CZ" dirty="0"/>
              <a:t>gesta hrají roli nejenom při sdělování informace, ale také při kognitivní </a:t>
            </a:r>
            <a:r>
              <a:rPr lang="cs-CZ" dirty="0" smtClean="0"/>
              <a:t>konceptualizaci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rgbClr val="464646"/>
                </a:solidFill>
              </a:rPr>
              <a:t>Vizuální akty ve výukové komunikaci </a:t>
            </a:r>
            <a:r>
              <a:rPr lang="cs-CZ" sz="2000" dirty="0">
                <a:solidFill>
                  <a:srgbClr val="464646"/>
                </a:solidFill>
              </a:rPr>
              <a:t>(Švaříček Šalamounová, 2013)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171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Švaříček, R., &amp; Šalamounová, Z. (2013). Vizuální akty ve výukové komunikaci. </a:t>
            </a:r>
            <a:r>
              <a:rPr lang="cs-CZ" i="1" dirty="0"/>
              <a:t>Pedagogická orientace</a:t>
            </a:r>
            <a:r>
              <a:rPr lang="cs-CZ" dirty="0"/>
              <a:t>, </a:t>
            </a:r>
            <a:r>
              <a:rPr lang="cs-CZ" i="1" dirty="0"/>
              <a:t>23</a:t>
            </a:r>
            <a:r>
              <a:rPr lang="cs-CZ" dirty="0"/>
              <a:t>(1), 48–71. </a:t>
            </a:r>
            <a:endParaRPr lang="cs-CZ" dirty="0" smtClean="0"/>
          </a:p>
          <a:p>
            <a:pPr marL="109728" indent="0">
              <a:buNone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journals.muni.cz/pedor/article/view/711/669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Gestika</a:t>
            </a:r>
            <a:r>
              <a:rPr lang="cs-CZ" dirty="0" smtClean="0"/>
              <a:t> a mimika učitele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2801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 smtClean="0"/>
              <a:t>Šalamounová Z. (2013):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Žákovská </a:t>
            </a:r>
            <a:r>
              <a:rPr lang="cs-CZ" b="1" dirty="0" err="1"/>
              <a:t>gestika</a:t>
            </a:r>
            <a:r>
              <a:rPr lang="cs-CZ" b="1" dirty="0"/>
              <a:t> ve vyučování jako proces zviditelňování </a:t>
            </a:r>
            <a:r>
              <a:rPr lang="cs-CZ" b="1" dirty="0" smtClean="0"/>
              <a:t>myšlení</a:t>
            </a:r>
          </a:p>
          <a:p>
            <a:pPr marL="109728" indent="0">
              <a:buNone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www.phil.muni.cz/journals/index.php/studia-paedagogica/article/view/495/645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Žákovská </a:t>
            </a:r>
            <a:r>
              <a:rPr lang="cs-CZ" dirty="0" err="1" smtClean="0"/>
              <a:t>gestika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4293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Beze slov či společně se slovy jako doprovod</a:t>
            </a:r>
          </a:p>
          <a:p>
            <a:r>
              <a:rPr lang="cs-CZ" dirty="0" smtClean="0"/>
              <a:t>Účinnost oproti verbální komunikaci</a:t>
            </a: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u="sng" dirty="0" smtClean="0"/>
              <a:t>Mimoslovní sdělení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Vizika</a:t>
            </a:r>
            <a:endParaRPr lang="cs-CZ" dirty="0" smtClean="0"/>
          </a:p>
          <a:p>
            <a:r>
              <a:rPr lang="cs-CZ" dirty="0" err="1" smtClean="0"/>
              <a:t>Kinezika</a:t>
            </a:r>
            <a:endParaRPr lang="cs-CZ" dirty="0" smtClean="0"/>
          </a:p>
          <a:p>
            <a:r>
              <a:rPr lang="cs-CZ" dirty="0" err="1" smtClean="0"/>
              <a:t>Haptika</a:t>
            </a:r>
            <a:endParaRPr lang="cs-CZ" dirty="0" smtClean="0"/>
          </a:p>
          <a:p>
            <a:r>
              <a:rPr lang="cs-CZ" dirty="0" err="1" smtClean="0"/>
              <a:t>Gestika</a:t>
            </a:r>
            <a:endParaRPr lang="cs-CZ" dirty="0" smtClean="0"/>
          </a:p>
          <a:p>
            <a:r>
              <a:rPr lang="cs-CZ" dirty="0" smtClean="0"/>
              <a:t>Mimika</a:t>
            </a:r>
          </a:p>
          <a:p>
            <a:r>
              <a:rPr lang="cs-CZ" dirty="0" err="1" smtClean="0"/>
              <a:t>Proxemika</a:t>
            </a:r>
            <a:endParaRPr lang="cs-CZ" dirty="0" smtClean="0"/>
          </a:p>
          <a:p>
            <a:r>
              <a:rPr lang="cs-CZ" dirty="0" smtClean="0"/>
              <a:t>Paralingvistika</a:t>
            </a:r>
          </a:p>
          <a:p>
            <a:r>
              <a:rPr lang="cs-CZ" dirty="0" err="1" smtClean="0"/>
              <a:t>Posturologie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Neverbální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687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doprovází a podporuje verbální sdělení</a:t>
            </a:r>
          </a:p>
          <a:p>
            <a:pPr lvl="0"/>
            <a:r>
              <a:rPr lang="cs-CZ" dirty="0" smtClean="0"/>
              <a:t>oslabuje verbální sdělení</a:t>
            </a:r>
          </a:p>
          <a:p>
            <a:pPr lvl="0"/>
            <a:r>
              <a:rPr lang="cs-CZ" dirty="0" smtClean="0"/>
              <a:t>zesiluje verbální sdělení</a:t>
            </a:r>
          </a:p>
          <a:p>
            <a:pPr lvl="0"/>
            <a:r>
              <a:rPr lang="cs-CZ" dirty="0" smtClean="0"/>
              <a:t>odporuje verbálnímu sdělení</a:t>
            </a:r>
          </a:p>
          <a:p>
            <a:pPr lvl="0"/>
            <a:r>
              <a:rPr lang="cs-CZ" dirty="0" smtClean="0"/>
              <a:t>nahrazuje verbální sdělení</a:t>
            </a:r>
          </a:p>
          <a:p>
            <a:pPr lvl="0"/>
            <a:r>
              <a:rPr lang="cs-CZ" dirty="0" smtClean="0"/>
              <a:t>vyjadřuje naslouchání (nebo opak)</a:t>
            </a:r>
          </a:p>
          <a:p>
            <a:pPr lvl="0"/>
            <a:r>
              <a:rPr lang="cs-CZ" dirty="0" smtClean="0"/>
              <a:t>vyjadřuje stanovisko</a:t>
            </a:r>
          </a:p>
          <a:p>
            <a:pPr lvl="0"/>
            <a:r>
              <a:rPr lang="cs-CZ" dirty="0" smtClean="0"/>
              <a:t>reguluje průběh dialogu</a:t>
            </a:r>
          </a:p>
          <a:p>
            <a:pPr lvl="0"/>
            <a:r>
              <a:rPr lang="cs-CZ" dirty="0" smtClean="0"/>
              <a:t>vyjadřuje subjektivní stav</a:t>
            </a:r>
          </a:p>
          <a:p>
            <a:pPr lvl="0"/>
            <a:r>
              <a:rPr lang="cs-CZ" dirty="0" smtClean="0"/>
              <a:t>vyjasňuje vztah</a:t>
            </a:r>
          </a:p>
          <a:p>
            <a:pPr lvl="0"/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Funkce </a:t>
            </a:r>
            <a:r>
              <a:rPr lang="cs-CZ" dirty="0" smtClean="0"/>
              <a:t>neverbální </a:t>
            </a:r>
            <a:r>
              <a:rPr lang="cs-CZ" dirty="0" smtClean="0"/>
              <a:t>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29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Typickými příkladem je mechanismus učitelova vyvolávání žáků, které může být realizováno pokývnutím, pohledem, pohybem dlaně, ukázáním prstem či krátkým předsunutím brady, a přitom ve všech těchto podobách plní tutéž funkci, jako kdyby ze strany učitele zaznělo: 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/>
              <a:t>Co si myslíš ty, Lucko?“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Vizuální akty ve výukové komunikaci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59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6135" t="9627" r="28124" b="63326"/>
          <a:stretch/>
        </p:blipFill>
        <p:spPr>
          <a:xfrm>
            <a:off x="1847529" y="2132856"/>
            <a:ext cx="8962881" cy="3312368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Vizuální akty ve výukové </a:t>
            </a:r>
            <a:r>
              <a:rPr lang="cs-CZ" sz="3200" dirty="0"/>
              <a:t>komunikaci </a:t>
            </a:r>
            <a:r>
              <a:rPr lang="cs-CZ" sz="1600" dirty="0"/>
              <a:t>(Švaříček Šalamounová, 2013)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9864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6135" t="33491" r="27130" b="41052"/>
          <a:stretch/>
        </p:blipFill>
        <p:spPr>
          <a:xfrm>
            <a:off x="1548043" y="1700808"/>
            <a:ext cx="9730083" cy="3312368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Vizuální akty ve výukové komunikaci </a:t>
            </a:r>
            <a:r>
              <a:rPr lang="cs-CZ" sz="2400" dirty="0"/>
              <a:t>(Švaříček Šalamounová, 2013)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12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7129" t="27128" r="29118" b="42644"/>
          <a:stretch/>
        </p:blipFill>
        <p:spPr>
          <a:xfrm>
            <a:off x="1919537" y="1628800"/>
            <a:ext cx="8171015" cy="3528392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464646"/>
                </a:solidFill>
              </a:rPr>
              <a:t>Vizuální akty ve výukové komunikaci </a:t>
            </a:r>
            <a:r>
              <a:rPr lang="cs-CZ" sz="1600" dirty="0">
                <a:solidFill>
                  <a:srgbClr val="464646"/>
                </a:solidFill>
              </a:rPr>
              <a:t>(Švaříček Šalamounová, 2013)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869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6135" t="22354" r="27130" b="60145"/>
          <a:stretch/>
        </p:blipFill>
        <p:spPr>
          <a:xfrm>
            <a:off x="1524000" y="2348880"/>
            <a:ext cx="9845457" cy="2304256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rgbClr val="464646"/>
                </a:solidFill>
              </a:rPr>
              <a:t>Vizuální akty ve výukové komunikaci </a:t>
            </a:r>
            <a:r>
              <a:rPr lang="cs-CZ" sz="2400" dirty="0">
                <a:solidFill>
                  <a:srgbClr val="464646"/>
                </a:solidFill>
              </a:rPr>
              <a:t>(Švaříček Šalamounová, 2013)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78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Nebývá jí věnována taková pozornost jako verbální komunikaci</a:t>
            </a:r>
          </a:p>
          <a:p>
            <a:r>
              <a:rPr lang="cs-CZ" dirty="0" smtClean="0"/>
              <a:t>Zviditelnění myšlení a role v procesu učení</a:t>
            </a:r>
          </a:p>
          <a:p>
            <a:r>
              <a:rPr lang="cs-CZ" dirty="0" smtClean="0"/>
              <a:t>Výklad, během něhož učitel gestikuluje je pro žáky výrazně přínosnější – žáci gestikulujících učitelů při práci s učivem více gestikulují a tím si učivo „osahají“ (Šalamounová, 2013).</a:t>
            </a:r>
          </a:p>
          <a:p>
            <a:r>
              <a:rPr lang="cs-CZ" dirty="0" err="1" smtClean="0"/>
              <a:t>Gestika</a:t>
            </a:r>
            <a:r>
              <a:rPr lang="cs-CZ" dirty="0" smtClean="0"/>
              <a:t> aktivuje stejné spoje neuronů, jaké jsou používány při řeči </a:t>
            </a:r>
            <a:r>
              <a:rPr lang="cs-CZ" dirty="0"/>
              <a:t>(Šalamounová, 2013).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Gestika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9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363</Words>
  <Application>Microsoft Office PowerPoint</Application>
  <PresentationFormat>Širokoúhlá obrazovka</PresentationFormat>
  <Paragraphs>51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Lucida Sans Unicode</vt:lpstr>
      <vt:lpstr>Verdana</vt:lpstr>
      <vt:lpstr>Wingdings 2</vt:lpstr>
      <vt:lpstr>Wingdings 3</vt:lpstr>
      <vt:lpstr>1_Shluk</vt:lpstr>
      <vt:lpstr>Shluk</vt:lpstr>
      <vt:lpstr>2_Shluk</vt:lpstr>
      <vt:lpstr>Pedagogická komunikace 10. lekce: Neverbální komunikace Gestika, mimika</vt:lpstr>
      <vt:lpstr>Neverbální komunikace</vt:lpstr>
      <vt:lpstr>Funkce neverbální komunikace</vt:lpstr>
      <vt:lpstr>Vizuální akty ve výukové komunikaci</vt:lpstr>
      <vt:lpstr>Vizuální akty ve výukové komunikaci (Švaříček Šalamounová, 2013)</vt:lpstr>
      <vt:lpstr>Vizuální akty ve výukové komunikaci (Švaříček Šalamounová, 2013)</vt:lpstr>
      <vt:lpstr>Vizuální akty ve výukové komunikaci (Švaříček Šalamounová, 2013)</vt:lpstr>
      <vt:lpstr>Vizuální akty ve výukové komunikaci (Švaříček Šalamounová, 2013)</vt:lpstr>
      <vt:lpstr>Gestika</vt:lpstr>
      <vt:lpstr>Vizuální akty ve výukové komunikaci (Švaříček Šalamounová, 2013)</vt:lpstr>
      <vt:lpstr>Gestika a mimika učitele</vt:lpstr>
      <vt:lpstr>Žákovská gestika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komunikace 10. lekce: Neverbální komunikace Gestika, mimika</dc:title>
  <dc:creator>Lojdova</dc:creator>
  <cp:lastModifiedBy>Lojdova</cp:lastModifiedBy>
  <cp:revision>2</cp:revision>
  <dcterms:created xsi:type="dcterms:W3CDTF">2016-06-08T08:42:08Z</dcterms:created>
  <dcterms:modified xsi:type="dcterms:W3CDTF">2017-05-02T13:10:45Z</dcterms:modified>
</cp:coreProperties>
</file>