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65" r:id="rId4"/>
    <p:sldId id="266" r:id="rId5"/>
    <p:sldId id="267" r:id="rId6"/>
    <p:sldId id="259" r:id="rId7"/>
    <p:sldId id="269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64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71" autoAdjust="0"/>
    <p:restoredTop sz="94660"/>
  </p:normalViewPr>
  <p:slideViewPr>
    <p:cSldViewPr>
      <p:cViewPr varScale="1">
        <p:scale>
          <a:sx n="106" d="100"/>
          <a:sy n="106" d="100"/>
        </p:scale>
        <p:origin x="70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28. 2. 2017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28. 2. 2017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28. 2. 2017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28. 2. 2017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28. 2. 2017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28. 2. 2017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28. 2. 2017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28. 2. 2017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28. 2. 2017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28. 2. 2017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28. 2. 2017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28. 2. 2017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4800" dirty="0" smtClean="0"/>
              <a:t>Pedagogická komunikace</a:t>
            </a:r>
            <a:br>
              <a:rPr lang="cs-CZ" sz="4800" dirty="0" smtClean="0"/>
            </a:br>
            <a:r>
              <a:rPr lang="cs-CZ" sz="2200" dirty="0" smtClean="0"/>
              <a:t>2. lekce:</a:t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Atmosféra v pedagogické </a:t>
            </a:r>
            <a:r>
              <a:rPr lang="cs-CZ" sz="2200" dirty="0"/>
              <a:t>komunikaci</a:t>
            </a:r>
            <a:br>
              <a:rPr lang="cs-CZ" sz="2200" dirty="0"/>
            </a:br>
            <a:r>
              <a:rPr lang="cs-CZ" sz="2200" dirty="0"/>
              <a:t>Jak poskytovat zpětnou vazbu</a:t>
            </a: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3857628"/>
            <a:ext cx="7772400" cy="1199704"/>
          </a:xfrm>
        </p:spPr>
        <p:txBody>
          <a:bodyPr>
            <a:normAutofit/>
          </a:bodyPr>
          <a:lstStyle/>
          <a:p>
            <a:r>
              <a:rPr lang="cs-CZ" sz="2000" dirty="0" smtClean="0"/>
              <a:t>Mgr. Kateřina </a:t>
            </a:r>
            <a:r>
              <a:rPr lang="cs-CZ" sz="2000" dirty="0" err="1" smtClean="0"/>
              <a:t>Lojdová</a:t>
            </a:r>
            <a:r>
              <a:rPr lang="cs-CZ" sz="2000" dirty="0" smtClean="0"/>
              <a:t>, </a:t>
            </a:r>
            <a:r>
              <a:rPr lang="cs-CZ" sz="2000" dirty="0" err="1" smtClean="0"/>
              <a:t>Ph.D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lojdova</a:t>
            </a:r>
            <a:r>
              <a:rPr lang="cs-CZ" sz="2000" dirty="0" smtClean="0"/>
              <a:t>@</a:t>
            </a:r>
            <a:r>
              <a:rPr lang="cs-CZ" sz="2000" dirty="0" err="1" smtClean="0"/>
              <a:t>ped.muni.cz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Potřeby </a:t>
            </a:r>
            <a:r>
              <a:rPr lang="pl-PL" dirty="0"/>
              <a:t>obou stran a pocity, které s nimi </a:t>
            </a:r>
            <a:r>
              <a:rPr lang="pl-PL" dirty="0" smtClean="0"/>
              <a:t>souvisí.</a:t>
            </a:r>
          </a:p>
          <a:p>
            <a:r>
              <a:rPr lang="cs-CZ" dirty="0" smtClean="0"/>
              <a:t>Cílem srozumitelně </a:t>
            </a:r>
            <a:r>
              <a:rPr lang="cs-CZ" dirty="0"/>
              <a:t>vyjádřit své potřeby a pocity, a na druhou stranu umět také naslouchat pocitům </a:t>
            </a:r>
            <a:r>
              <a:rPr lang="cs-CZ" dirty="0" smtClean="0"/>
              <a:t>druhých.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nenásilné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711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„Všechny urážky, nadávky, odsuzování či </a:t>
            </a:r>
            <a:r>
              <a:rPr lang="cs-CZ" dirty="0" smtClean="0"/>
              <a:t>obviňování jsou </a:t>
            </a:r>
            <a:r>
              <a:rPr lang="cs-CZ" dirty="0"/>
              <a:t>jen velice nešťastná vyjádření nenaplněných potřeb</a:t>
            </a:r>
            <a:r>
              <a:rPr lang="cs-CZ" dirty="0" smtClean="0"/>
              <a:t>.“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/>
              <a:t>snižuje šance, že dostaneme, co chceme</a:t>
            </a:r>
          </a:p>
          <a:p>
            <a:r>
              <a:rPr lang="cs-CZ" dirty="0"/>
              <a:t>zvyšuje to pravděpodobnost agresivity či násilí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myslíte?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8716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„Nesnažte se cíleně někoho něco naučit nebo ho změnit. </a:t>
            </a:r>
            <a:r>
              <a:rPr lang="cs-CZ" dirty="0" smtClean="0"/>
              <a:t>Narazíte </a:t>
            </a:r>
            <a:r>
              <a:rPr lang="cs-CZ" dirty="0"/>
              <a:t>tak akorát na odpor</a:t>
            </a:r>
            <a:r>
              <a:rPr lang="cs-CZ" dirty="0" smtClean="0"/>
              <a:t>.“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/>
              <a:t>Nejen při řešení konfliktů je důležitá schopnost odlišovat názor od faktu. </a:t>
            </a:r>
            <a:endParaRPr lang="cs-CZ" dirty="0" smtClean="0"/>
          </a:p>
          <a:p>
            <a:r>
              <a:rPr lang="cs-CZ" dirty="0" smtClean="0"/>
              <a:t>Díky </a:t>
            </a:r>
            <a:r>
              <a:rPr lang="cs-CZ" dirty="0"/>
              <a:t>tomu nebudete mít tendenci ostatní posuzovat a snáze přijdete na kloub potřebám a motivacím na pozadí jejich činů či chování.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Máte s tím zkušenost?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0607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Máte-li například konflikt, v němž říkáte, že někdo moc mluví, není to faktický popis situace, ale jen váš názor, vaše zhodnocení. </a:t>
            </a:r>
            <a:endParaRPr lang="cs-CZ" dirty="0" smtClean="0"/>
          </a:p>
          <a:p>
            <a:r>
              <a:rPr lang="cs-CZ" dirty="0" smtClean="0"/>
              <a:t>V nenásilné komunikaci se neužívá </a:t>
            </a:r>
            <a:r>
              <a:rPr lang="cs-CZ" dirty="0"/>
              <a:t>slov dobrý/špatný či moc/málo, protože takové věci vidí každý jinak a nelze je objektivně zhodnotit.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nenásilné komunikace</a:t>
            </a:r>
          </a:p>
        </p:txBody>
      </p:sp>
    </p:spTree>
    <p:extLst>
      <p:ext uri="{BB962C8B-B14F-4D97-AF65-F5344CB8AC3E}">
        <p14:creationId xmlns:p14="http://schemas.microsoft.com/office/powerpoint/2010/main" val="429437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arenR"/>
            </a:pPr>
            <a:r>
              <a:rPr lang="cs-CZ" b="1" dirty="0"/>
              <a:t>Pozorování a popis situace bez hodnocení či posuzování.</a:t>
            </a:r>
          </a:p>
          <a:p>
            <a:pPr marL="624078" indent="-514350">
              <a:buFont typeface="+mj-lt"/>
              <a:buAutoNum type="arabicParenR"/>
            </a:pPr>
            <a:r>
              <a:rPr lang="cs-CZ" b="1" dirty="0"/>
              <a:t>Pocit, který to vyvolává.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/>
              <a:t>Potřeba, která je nenaplněna.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/>
              <a:t>Prosba na druhou stranu, aby onu potřebu naplnila.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nenásilné komunikace:</a:t>
            </a:r>
          </a:p>
        </p:txBody>
      </p:sp>
    </p:spTree>
    <p:extLst>
      <p:ext uri="{BB962C8B-B14F-4D97-AF65-F5344CB8AC3E}">
        <p14:creationId xmlns:p14="http://schemas.microsoft.com/office/powerpoint/2010/main" val="86990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mluvíme s ostatními o svých potřebách, aniž bychom to rušili kritikou, vznášením </a:t>
            </a:r>
            <a:r>
              <a:rPr lang="cs-CZ" dirty="0" smtClean="0"/>
              <a:t>požadavků, </a:t>
            </a:r>
            <a:r>
              <a:rPr lang="cs-CZ" dirty="0"/>
              <a:t>vytváříme tak nejvhodnější podmínky, aby naši potřebu ostatní </a:t>
            </a:r>
            <a:r>
              <a:rPr lang="cs-CZ" dirty="0" smtClean="0"/>
              <a:t>naplnili.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nenásilné komunikace</a:t>
            </a:r>
          </a:p>
        </p:txBody>
      </p:sp>
    </p:spTree>
    <p:extLst>
      <p:ext uri="{BB962C8B-B14F-4D97-AF65-F5344CB8AC3E}">
        <p14:creationId xmlns:p14="http://schemas.microsoft.com/office/powerpoint/2010/main" val="187135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1) Vysvětlete rozdíl mezi atmosférou a klimatem školní třídy.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2) Jaké seznamovací aktivity a </a:t>
            </a:r>
            <a:r>
              <a:rPr lang="cs-CZ" dirty="0" err="1" smtClean="0"/>
              <a:t>ice</a:t>
            </a:r>
            <a:r>
              <a:rPr lang="cs-CZ" dirty="0" smtClean="0"/>
              <a:t>-</a:t>
            </a:r>
            <a:r>
              <a:rPr lang="cs-CZ" dirty="0" err="1" smtClean="0"/>
              <a:t>breakery</a:t>
            </a:r>
            <a:r>
              <a:rPr lang="cs-CZ" dirty="0" smtClean="0"/>
              <a:t> byste použili pro navození atmosféry ve vaší třídě?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3) Využili byste ve své třídě „Pravidla naší třídy“ zformulovaná žáky? Uveďte pro a proti.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4) Jakou roli může mít „ticho“ v atmosféře školní třídy?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Otázky k lekci: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atmosféra x klima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Klima školní třídy: </a:t>
            </a:r>
            <a:r>
              <a:rPr lang="cs-CZ" dirty="0" smtClean="0"/>
              <a:t>dlouhodobější emocionální naladění, zobecněné postoje a vztahy ve třídě, míra integrity, spolupráce a pohody ve třídě, kterou vnímají specifickým způsobem žáci i učitelé (Švec, 1996)</a:t>
            </a:r>
          </a:p>
          <a:p>
            <a:pPr>
              <a:buNone/>
            </a:pPr>
            <a:r>
              <a:rPr lang="cs-CZ" b="1" dirty="0" smtClean="0"/>
              <a:t>Atmosféra školní třídy: </a:t>
            </a:r>
            <a:r>
              <a:rPr lang="cs-CZ" dirty="0" smtClean="0"/>
              <a:t>krátkodobé, situačně podmíněné sociální a emoční  naladění ve třídě (Lašek, 2007). Vyjadřuje spíše okamžitý stav, vzniklý pod vlivem specifických podnětů. Může se měnit i v průběhu dne, v rámci předmětů, s příchodem jiného učitele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Atmosféra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zajišťují originalitu, jsou prvkem motivace, mohou být nástrojem k dosahování cílů</a:t>
            </a:r>
          </a:p>
          <a:p>
            <a:pPr>
              <a:buFontTx/>
              <a:buChar char="-"/>
            </a:pPr>
            <a:r>
              <a:rPr lang="cs-CZ" dirty="0" smtClean="0"/>
              <a:t>učitel a žáci jako součást atmosféry školní třídy</a:t>
            </a:r>
          </a:p>
          <a:p>
            <a:pPr>
              <a:buFontTx/>
              <a:buChar char="-"/>
            </a:pPr>
            <a:r>
              <a:rPr lang="cs-CZ" dirty="0" smtClean="0"/>
              <a:t>atmosférotvorné prvky: hudba, zvuky, přítmí, přednesové čtení apod.</a:t>
            </a:r>
          </a:p>
          <a:p>
            <a:pPr>
              <a:buFontTx/>
              <a:buChar char="-"/>
            </a:pPr>
            <a:r>
              <a:rPr lang="cs-CZ" dirty="0" smtClean="0"/>
              <a:t>atmosférotvorné aktivity: </a:t>
            </a:r>
            <a:r>
              <a:rPr lang="cs-CZ" dirty="0" err="1" smtClean="0"/>
              <a:t>seznamovačky</a:t>
            </a:r>
            <a:r>
              <a:rPr lang="cs-CZ" dirty="0" smtClean="0"/>
              <a:t> a </a:t>
            </a:r>
            <a:r>
              <a:rPr lang="cs-CZ" dirty="0" err="1" smtClean="0"/>
              <a:t>ice</a:t>
            </a:r>
            <a:r>
              <a:rPr lang="cs-CZ" dirty="0" smtClean="0"/>
              <a:t>-</a:t>
            </a:r>
            <a:r>
              <a:rPr lang="cs-CZ" dirty="0" err="1" smtClean="0"/>
              <a:t>breakery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pravidla naší třídy</a:t>
            </a:r>
          </a:p>
          <a:p>
            <a:pPr>
              <a:buFontTx/>
              <a:buChar char="-"/>
            </a:pPr>
            <a:r>
              <a:rPr lang="cs-CZ" dirty="0" smtClean="0"/>
              <a:t>…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Atmosférotvorné prvky 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dirty="0" smtClean="0"/>
              <a:t>aktivity, při kterých se opakují či jinak zvýrazňují jména a vlastnosti jednotlivých účastníků (např. jméno + vlastnost, která začíná na stejné písmeno, báječná Barbora). 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dirty="0" smtClean="0"/>
              <a:t>cílem je dozvědět se jména všech ostatních a zapamatovat si je (proto organizujeme více aktivit tohoto typu)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dirty="0" smtClean="0"/>
              <a:t>důležité je, aby informace byly přidávány dobrovolně, nenuceně a aby nebyly příliš osobní (např. místo odkud pocházím, oblíbené jídlo, apod.).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b="1" dirty="0" smtClean="0"/>
              <a:t>příklad</a:t>
            </a:r>
            <a:r>
              <a:rPr lang="cs-CZ" dirty="0" smtClean="0"/>
              <a:t>: žáci vytvářejí podle daných kritérií řadu (např. podle měsíce narození, podle délky vlasů apod.)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Seznamovací aktivity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ledolamy, hry na prolomení ostychu</a:t>
            </a:r>
          </a:p>
          <a:p>
            <a:r>
              <a:rPr lang="cs-CZ" dirty="0" smtClean="0"/>
              <a:t>mají uvolnit napětí účastníků, kteří se navzájem neznají, navodit osobnější atmosféru, částečně odstranit odstup mezi účastníky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je nutné brát v úvahu s jakou skupinou pracujeme a všímat si i problémů, které mohou nastat u jednotlivců (ne každý zvládá blízký osobní kontakt s neznámými lidmi)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příklad: </a:t>
            </a:r>
            <a:r>
              <a:rPr lang="cs-CZ" dirty="0" smtClean="0"/>
              <a:t>žáci mají za úkol nastoupit do tvaru, který zadá učitel. Mohou komunikovat verbálně i neverbálně, ale mají omezený časový limit ( 3 – 5 minut, záleží na učiteli 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dirty="0" err="1" smtClean="0"/>
              <a:t>Ice</a:t>
            </a:r>
            <a:r>
              <a:rPr lang="cs-CZ" dirty="0" smtClean="0"/>
              <a:t>-</a:t>
            </a:r>
            <a:r>
              <a:rPr lang="cs-CZ" dirty="0" err="1" smtClean="0"/>
              <a:t>breakery</a:t>
            </a:r>
            <a:r>
              <a:rPr lang="cs-CZ" dirty="0" smtClean="0"/>
              <a:t>“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71472" y="3000372"/>
            <a:ext cx="8229600" cy="4857784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Pravidla naší třídy</a:t>
            </a:r>
            <a:endParaRPr lang="cs-CZ" sz="3200" dirty="0"/>
          </a:p>
        </p:txBody>
      </p:sp>
      <p:pic>
        <p:nvPicPr>
          <p:cNvPr id="6146" name="Picture 2" descr="http://www.skola-chrast.net/tridy/3b/pravidla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142984"/>
            <a:ext cx="7620000" cy="5057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Adaptační kurzy umožňují vzájemné poznání žáků a učitele/ů, vytvoření sociálních vazeb a nalezení svého místa ve skupině před nástupem do školy. Urychlují adaptaci žáků vstupujících do nových třídních kolektivů, podílí se na navození atmosféry radosti, tvůrčí spolupráce, tolerance a vzájemné úcty ve skupině. (Kudláček, Valenta, </a:t>
            </a:r>
            <a:r>
              <a:rPr lang="cs-CZ" sz="2400" dirty="0" err="1" smtClean="0"/>
              <a:t>Magerová</a:t>
            </a:r>
            <a:r>
              <a:rPr lang="cs-CZ" sz="2400" dirty="0" smtClean="0"/>
              <a:t>, 2004). </a:t>
            </a:r>
          </a:p>
          <a:p>
            <a:endParaRPr lang="cs-CZ" sz="2400" dirty="0" smtClean="0"/>
          </a:p>
          <a:p>
            <a:r>
              <a:rPr lang="cs-CZ" sz="2400" b="1" dirty="0" smtClean="0"/>
              <a:t>Příklad: </a:t>
            </a:r>
            <a:r>
              <a:rPr lang="cs-CZ" sz="2400" dirty="0" smtClean="0"/>
              <a:t>Černá K.: </a:t>
            </a:r>
            <a:r>
              <a:rPr lang="cs-CZ" sz="2400" i="1" dirty="0" smtClean="0"/>
              <a:t>Motýl aneb Školní výlet na začátku roku</a:t>
            </a:r>
            <a:r>
              <a:rPr lang="cs-CZ" sz="2400" dirty="0" smtClean="0"/>
              <a:t>. Komenský 02/2013.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Adaptační kurzy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(ne)poskytovat zpětnou vazbu?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Zpětná vazba k aktivitě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7638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Zeman je ožrala, lhář a </a:t>
            </a:r>
            <a:r>
              <a:rPr lang="cs-CZ" dirty="0" smtClean="0"/>
              <a:t>hulvát</a:t>
            </a:r>
          </a:p>
          <a:p>
            <a:pPr marL="109728" indent="0">
              <a:buNone/>
            </a:pPr>
            <a:r>
              <a:rPr lang="cs-CZ" sz="1200" dirty="0"/>
              <a:t>(http://</a:t>
            </a:r>
            <a:r>
              <a:rPr lang="cs-CZ" sz="1200" dirty="0" smtClean="0"/>
              <a:t>www.pritomnost.cz/</a:t>
            </a:r>
            <a:r>
              <a:rPr lang="cs-CZ" sz="1200" dirty="0" err="1" smtClean="0"/>
              <a:t>cz</a:t>
            </a:r>
            <a:r>
              <a:rPr lang="cs-CZ" sz="1200" dirty="0" smtClean="0"/>
              <a:t>/</a:t>
            </a:r>
            <a:r>
              <a:rPr lang="cs-CZ" sz="1200" dirty="0" err="1" smtClean="0"/>
              <a:t>spolecnost</a:t>
            </a:r>
            <a:r>
              <a:rPr lang="cs-CZ" sz="1200" dirty="0" smtClean="0"/>
              <a:t>/834-zeman-je-ozrala-lhar-a-hulvat)</a:t>
            </a:r>
            <a:endParaRPr lang="cs-CZ" sz="1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 (ne)poskytovat zpětnou vazbu?</a:t>
            </a:r>
            <a:br>
              <a:rPr lang="cs-CZ" dirty="0"/>
            </a:b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2934949"/>
            <a:ext cx="2304256" cy="3072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0927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284</TotalTime>
  <Words>670</Words>
  <Application>Microsoft Office PowerPoint</Application>
  <PresentationFormat>Předvádění na obrazovce (4:3)</PresentationFormat>
  <Paragraphs>67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Lucida Sans Unicode</vt:lpstr>
      <vt:lpstr>Verdana</vt:lpstr>
      <vt:lpstr>Wingdings 2</vt:lpstr>
      <vt:lpstr>Wingdings 3</vt:lpstr>
      <vt:lpstr>Shluk</vt:lpstr>
      <vt:lpstr>Pedagogická komunikace 2. lekce:  Atmosféra v pedagogické komunikaci Jak poskytovat zpětnou vazbu</vt:lpstr>
      <vt:lpstr>Atmosféra</vt:lpstr>
      <vt:lpstr> Atmosférotvorné prvky  </vt:lpstr>
      <vt:lpstr>Seznamovací aktivity</vt:lpstr>
      <vt:lpstr>„Ice-breakery“</vt:lpstr>
      <vt:lpstr>Pravidla naší třídy</vt:lpstr>
      <vt:lpstr>Adaptační kurzy</vt:lpstr>
      <vt:lpstr>Zpětná vazba k aktivitě</vt:lpstr>
      <vt:lpstr>Jak (ne)poskytovat zpětnou vazbu? </vt:lpstr>
      <vt:lpstr>Principy nenásilné komunikace</vt:lpstr>
      <vt:lpstr>Co myslíte?</vt:lpstr>
      <vt:lpstr>Máte s tím zkušenost?</vt:lpstr>
      <vt:lpstr>Principy nenásilné komunikace</vt:lpstr>
      <vt:lpstr>Osnova nenásilné komunikace:</vt:lpstr>
      <vt:lpstr>Principy nenásilné komunikace</vt:lpstr>
      <vt:lpstr>Otázky k lekci: </vt:lpstr>
    </vt:vector>
  </TitlesOfParts>
  <Company>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Lojdova</cp:lastModifiedBy>
  <cp:revision>25</cp:revision>
  <dcterms:created xsi:type="dcterms:W3CDTF">2013-02-18T11:49:40Z</dcterms:created>
  <dcterms:modified xsi:type="dcterms:W3CDTF">2017-02-28T14:47:21Z</dcterms:modified>
</cp:coreProperties>
</file>