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5" r:id="rId5"/>
    <p:sldId id="259" r:id="rId6"/>
    <p:sldId id="260" r:id="rId7"/>
    <p:sldId id="263" r:id="rId8"/>
    <p:sldId id="261" r:id="rId9"/>
    <p:sldId id="266" r:id="rId10"/>
    <p:sldId id="267" r:id="rId11"/>
    <p:sldId id="262" r:id="rId12"/>
    <p:sldId id="264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0E18CB9-12FA-4B96-9153-D05599860433}" type="datetimeFigureOut">
              <a:rPr lang="cs-CZ" smtClean="0"/>
              <a:t>21. 3. 2017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5D4372C-1158-4901-8AD5-A3F5A9757ED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E18CB9-12FA-4B96-9153-D05599860433}" type="datetimeFigureOut">
              <a:rPr lang="cs-CZ" smtClean="0"/>
              <a:t>21. 3. 2017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D4372C-1158-4901-8AD5-A3F5A9757ED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E18CB9-12FA-4B96-9153-D05599860433}" type="datetimeFigureOut">
              <a:rPr lang="cs-CZ" smtClean="0"/>
              <a:t>21. 3. 2017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D4372C-1158-4901-8AD5-A3F5A9757ED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E18CB9-12FA-4B96-9153-D05599860433}" type="datetimeFigureOut">
              <a:rPr lang="cs-CZ" smtClean="0"/>
              <a:t>21. 3. 2017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D4372C-1158-4901-8AD5-A3F5A9757EDA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E18CB9-12FA-4B96-9153-D05599860433}" type="datetimeFigureOut">
              <a:rPr lang="cs-CZ" smtClean="0"/>
              <a:t>21. 3. 2017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D4372C-1158-4901-8AD5-A3F5A9757EDA}" type="slidenum">
              <a:rPr lang="cs-CZ" smtClean="0"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E18CB9-12FA-4B96-9153-D05599860433}" type="datetimeFigureOut">
              <a:rPr lang="cs-CZ" smtClean="0"/>
              <a:t>21. 3. 2017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D4372C-1158-4901-8AD5-A3F5A9757EDA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E18CB9-12FA-4B96-9153-D05599860433}" type="datetimeFigureOut">
              <a:rPr lang="cs-CZ" smtClean="0"/>
              <a:t>21. 3. 2017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D4372C-1158-4901-8AD5-A3F5A9757EDA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E18CB9-12FA-4B96-9153-D05599860433}" type="datetimeFigureOut">
              <a:rPr lang="cs-CZ" smtClean="0"/>
              <a:t>21. 3. 2017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D4372C-1158-4901-8AD5-A3F5A9757EDA}" type="slidenum">
              <a:rPr lang="cs-CZ" smtClean="0"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E18CB9-12FA-4B96-9153-D05599860433}" type="datetimeFigureOut">
              <a:rPr lang="cs-CZ" smtClean="0"/>
              <a:t>21. 3. 2017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D4372C-1158-4901-8AD5-A3F5A9757ED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0E18CB9-12FA-4B96-9153-D05599860433}" type="datetimeFigureOut">
              <a:rPr lang="cs-CZ" smtClean="0"/>
              <a:t>21. 3. 2017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D4372C-1158-4901-8AD5-A3F5A9757EDA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0E18CB9-12FA-4B96-9153-D05599860433}" type="datetimeFigureOut">
              <a:rPr lang="cs-CZ" smtClean="0"/>
              <a:t>21. 3. 2017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5D4372C-1158-4901-8AD5-A3F5A9757EDA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0E18CB9-12FA-4B96-9153-D05599860433}" type="datetimeFigureOut">
              <a:rPr lang="cs-CZ" smtClean="0"/>
              <a:t>21. 3. 2017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5D4372C-1158-4901-8AD5-A3F5A9757EDA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3100" dirty="0" smtClean="0"/>
              <a:t>5. </a:t>
            </a:r>
            <a:r>
              <a:rPr lang="cs-CZ" sz="3100" smtClean="0"/>
              <a:t>lekce</a:t>
            </a:r>
            <a:r>
              <a:rPr lang="cs-CZ" sz="3100" dirty="0" smtClean="0"/>
              <a:t/>
            </a:r>
            <a:br>
              <a:rPr lang="cs-CZ" sz="3100" dirty="0" smtClean="0"/>
            </a:br>
            <a:r>
              <a:rPr lang="cs-CZ" sz="3100" dirty="0" smtClean="0"/>
              <a:t>Komunikace v kontextu individuálního vyučování a rozhovoru. Dotazování a aktivní naslouchání</a:t>
            </a:r>
            <a:endParaRPr lang="cs-CZ" sz="31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4437112"/>
            <a:ext cx="7772400" cy="1199704"/>
          </a:xfrm>
        </p:spPr>
        <p:txBody>
          <a:bodyPr/>
          <a:lstStyle/>
          <a:p>
            <a:r>
              <a:rPr lang="cs-CZ" dirty="0" smtClean="0"/>
              <a:t>Mgr. Kateřina </a:t>
            </a:r>
            <a:r>
              <a:rPr lang="cs-CZ" dirty="0" err="1" smtClean="0"/>
              <a:t>Lojdová</a:t>
            </a:r>
            <a:r>
              <a:rPr lang="cs-CZ" dirty="0" smtClean="0"/>
              <a:t>, </a:t>
            </a:r>
            <a:r>
              <a:rPr lang="cs-CZ" dirty="0" err="1" smtClean="0"/>
              <a:t>Ph.D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lvl="1" indent="-256032">
              <a:spcBef>
                <a:spcPts val="400"/>
              </a:spcBef>
              <a:buSzPct val="68000"/>
              <a:buFont typeface="Wingdings" panose="05000000000000000000" pitchFamily="2" charset="2"/>
              <a:buChar char="§"/>
            </a:pPr>
            <a:r>
              <a:rPr lang="cs-CZ" sz="2500" b="1" dirty="0"/>
              <a:t>Poskytování zpětné vazby</a:t>
            </a:r>
          </a:p>
          <a:p>
            <a:pPr>
              <a:buFontTx/>
              <a:buChar char="-"/>
            </a:pPr>
            <a:r>
              <a:rPr lang="cs-CZ" dirty="0"/>
              <a:t>z</a:t>
            </a:r>
            <a:r>
              <a:rPr lang="cs-CZ" dirty="0" smtClean="0"/>
              <a:t>opakováním toho, co vyprávějící sdělil</a:t>
            </a:r>
          </a:p>
          <a:p>
            <a:pPr>
              <a:buFontTx/>
              <a:buChar char="-"/>
            </a:pPr>
            <a:r>
              <a:rPr lang="cs-CZ" dirty="0"/>
              <a:t>p</a:t>
            </a:r>
            <a:r>
              <a:rPr lang="cs-CZ" dirty="0" smtClean="0"/>
              <a:t>arafrázováním obsahu sdělení</a:t>
            </a:r>
          </a:p>
          <a:p>
            <a:pPr>
              <a:buFontTx/>
              <a:buChar char="-"/>
            </a:pPr>
            <a:r>
              <a:rPr lang="cs-CZ" dirty="0"/>
              <a:t>s</a:t>
            </a:r>
            <a:r>
              <a:rPr lang="cs-CZ" dirty="0" smtClean="0"/>
              <a:t>umarizováním</a:t>
            </a:r>
          </a:p>
          <a:p>
            <a:pPr>
              <a:buFontTx/>
              <a:buChar char="-"/>
            </a:pPr>
            <a:r>
              <a:rPr lang="cs-CZ" dirty="0"/>
              <a:t>d</a:t>
            </a:r>
            <a:r>
              <a:rPr lang="cs-CZ" dirty="0" smtClean="0"/>
              <a:t>otazováním</a:t>
            </a:r>
          </a:p>
          <a:p>
            <a:pPr>
              <a:buFontTx/>
              <a:buChar char="-"/>
            </a:pPr>
            <a:r>
              <a:rPr lang="cs-CZ" dirty="0" smtClean="0"/>
              <a:t>přikyvováním</a:t>
            </a:r>
          </a:p>
          <a:p>
            <a:pPr>
              <a:buFontTx/>
              <a:buChar char="-"/>
            </a:pPr>
            <a:endParaRPr lang="cs-CZ" dirty="0"/>
          </a:p>
          <a:p>
            <a:pPr marL="365760" lvl="1" indent="-256032">
              <a:spcBef>
                <a:spcPts val="400"/>
              </a:spcBef>
              <a:buSzPct val="68000"/>
              <a:buFont typeface="Wingdings" panose="05000000000000000000" pitchFamily="2" charset="2"/>
              <a:buChar char="§"/>
            </a:pPr>
            <a:r>
              <a:rPr lang="cs-CZ" sz="2500" b="1" dirty="0"/>
              <a:t>Vciťování, reflexe emocí, verbalizace emocí, zrcadlení emocionálního projevu (výraz obličeje, gesta, pozice těla), empatické mlčení</a:t>
            </a:r>
          </a:p>
          <a:p>
            <a:pPr>
              <a:buFontTx/>
              <a:buChar char="-"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Charakteristika aktivního naslouchání</a:t>
            </a:r>
          </a:p>
        </p:txBody>
      </p:sp>
    </p:spTree>
    <p:extLst>
      <p:ext uri="{BB962C8B-B14F-4D97-AF65-F5344CB8AC3E}">
        <p14:creationId xmlns:p14="http://schemas.microsoft.com/office/powerpoint/2010/main" val="13683656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Aktivní naslouchání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Uveďte alespoň 5 charakteristik odlišujících komunikaci učitele a žáka v hromadném a individuálním vyučování.</a:t>
            </a:r>
          </a:p>
          <a:p>
            <a:r>
              <a:rPr lang="cs-CZ" dirty="0" smtClean="0"/>
              <a:t>Jak byste zahájili rozhovor s rodičem, kterého jste do školy pozvali z důvodu řešení kázeňských problémů žáka?</a:t>
            </a:r>
          </a:p>
          <a:p>
            <a:r>
              <a:rPr lang="cs-CZ" dirty="0" smtClean="0"/>
              <a:t>Vysvětlete význam aktivního naslouchání v rozhovoru „typu pomoc“.</a:t>
            </a:r>
          </a:p>
          <a:p>
            <a:r>
              <a:rPr lang="cs-CZ" dirty="0" smtClean="0"/>
              <a:t>Charakterizujte, čím se aktivní naslouchání vyznačuje. Ve kterých dovednostech aktivního naslouchání jste dobří a na kterých potřebujete ještě pracovat?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4525963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obousměrná komunikace mezi učitelem a žákem</a:t>
            </a:r>
          </a:p>
          <a:p>
            <a:r>
              <a:rPr lang="cs-CZ" dirty="0" smtClean="0"/>
              <a:t>založeno </a:t>
            </a:r>
            <a:r>
              <a:rPr lang="cs-CZ" dirty="0"/>
              <a:t>na přímé mezilidské komunikaci, jeden učitel se věnuje jednomu </a:t>
            </a:r>
            <a:r>
              <a:rPr lang="cs-CZ" dirty="0" smtClean="0"/>
              <a:t>žákovi</a:t>
            </a:r>
          </a:p>
          <a:p>
            <a:r>
              <a:rPr lang="cs-CZ" dirty="0" smtClean="0"/>
              <a:t>využívá </a:t>
            </a:r>
            <a:r>
              <a:rPr lang="cs-CZ" dirty="0"/>
              <a:t>se ve speciálních </a:t>
            </a:r>
            <a:r>
              <a:rPr lang="cs-CZ" dirty="0" smtClean="0"/>
              <a:t>případech</a:t>
            </a:r>
          </a:p>
          <a:p>
            <a:r>
              <a:rPr lang="cs-CZ" dirty="0"/>
              <a:t>v</a:t>
            </a:r>
            <a:r>
              <a:rPr lang="cs-CZ" dirty="0" smtClean="0"/>
              <a:t> místnosti může být učitel sám se žákem nebo nezávisle na něm pracuje vedle sebe několik žáků</a:t>
            </a:r>
            <a:endParaRPr lang="cs-CZ" dirty="0"/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Individuální vyučování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92514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dirty="0" smtClean="0"/>
              <a:t>	Dnes </a:t>
            </a:r>
            <a:r>
              <a:rPr lang="cs-CZ" dirty="0"/>
              <a:t>Michala čeká dějepis. Petra pracuje se sešitem a učebnicí. „První, o kom </a:t>
            </a:r>
            <a:r>
              <a:rPr lang="cs-CZ" dirty="0" smtClean="0"/>
              <a:t>se budeme </a:t>
            </a:r>
            <a:r>
              <a:rPr lang="cs-CZ" dirty="0"/>
              <a:t>bavit, je…“, otevírá téma hodiny Petra. „Přemysl Otakar IV., začíná Michal z legrace. „Ale“, usměrňuje ho Petra. „Přemysl Otakar I., říká už vážně Michal. Petra vede Michala učivem kladením otázek:</a:t>
            </a:r>
          </a:p>
          <a:p>
            <a:pPr>
              <a:buNone/>
            </a:pPr>
            <a:r>
              <a:rPr lang="cs-CZ" dirty="0" smtClean="0"/>
              <a:t>		Petra</a:t>
            </a:r>
            <a:r>
              <a:rPr lang="cs-CZ" dirty="0"/>
              <a:t>: „Když si ho představíš, co tě napadne?“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/>
              <a:t>	Michal: „Vládl.“	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/>
              <a:t>	Petra: „Ano, a…?“</a:t>
            </a:r>
          </a:p>
          <a:p>
            <a:pPr>
              <a:buNone/>
            </a:pPr>
            <a:r>
              <a:rPr lang="cs-CZ" dirty="0" smtClean="0"/>
              <a:t>		Michal</a:t>
            </a:r>
            <a:r>
              <a:rPr lang="cs-CZ" dirty="0"/>
              <a:t>: „Zlatá bula sicilská.“</a:t>
            </a:r>
          </a:p>
          <a:p>
            <a:pPr>
              <a:buNone/>
            </a:pPr>
            <a:r>
              <a:rPr lang="cs-CZ" dirty="0" smtClean="0"/>
              <a:t>		Petra</a:t>
            </a:r>
            <a:r>
              <a:rPr lang="cs-CZ" dirty="0"/>
              <a:t>: Kdy byla vydaná?</a:t>
            </a:r>
          </a:p>
          <a:p>
            <a:pPr>
              <a:buNone/>
            </a:pPr>
            <a:r>
              <a:rPr lang="cs-CZ" dirty="0" smtClean="0"/>
              <a:t>		Michal</a:t>
            </a:r>
            <a:r>
              <a:rPr lang="cs-CZ" dirty="0"/>
              <a:t>: „1212“</a:t>
            </a:r>
          </a:p>
          <a:p>
            <a:pPr>
              <a:buNone/>
            </a:pPr>
            <a:r>
              <a:rPr lang="cs-CZ" dirty="0" smtClean="0"/>
              <a:t>		Petra </a:t>
            </a:r>
            <a:r>
              <a:rPr lang="cs-CZ" dirty="0"/>
              <a:t>ukazuje v učebnici, jak Zlatá bula sicilská vypadala a vysvětluje, co znamenala. Když docházejí k tomu, že králem bude prvorozený syn, Michal se zaraduje: „To bych byl já“. Jenže Petra ví, že Michal má staršího bratra. Michal tedy uznává, že je Pepa starší a králem by byl on.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i="1" dirty="0" smtClean="0"/>
              <a:t>							Komenský 138/4</a:t>
            </a:r>
            <a:endParaRPr lang="cs-CZ" i="1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Příklad individuálního vyučování: doučování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</a:t>
            </a:r>
            <a:r>
              <a:rPr lang="cs-CZ" dirty="0" smtClean="0"/>
              <a:t>erbální (a neverbální) komunikace </a:t>
            </a:r>
            <a:r>
              <a:rPr lang="cs-CZ" dirty="0"/>
              <a:t>v podobě otázek a odpovědí dvou nebo více osob </a:t>
            </a:r>
            <a:r>
              <a:rPr lang="cs-CZ" dirty="0" smtClean="0"/>
              <a:t>(např. učitele </a:t>
            </a:r>
            <a:r>
              <a:rPr lang="cs-CZ" dirty="0"/>
              <a:t>a žáků) na dané výchovně-vzdělávací </a:t>
            </a:r>
            <a:r>
              <a:rPr lang="cs-CZ" dirty="0" smtClean="0"/>
              <a:t>téma</a:t>
            </a:r>
          </a:p>
          <a:p>
            <a:r>
              <a:rPr lang="cs-CZ" dirty="0" smtClean="0"/>
              <a:t>vyznačuje zaměřeností </a:t>
            </a:r>
            <a:r>
              <a:rPr lang="cs-CZ" dirty="0"/>
              <a:t>na stanovený </a:t>
            </a:r>
            <a:r>
              <a:rPr lang="cs-CZ" dirty="0" smtClean="0"/>
              <a:t>výchovně-vzdělávací cíl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Rozhovor v pedagogické komunikaci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889824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</a:t>
            </a:r>
            <a:r>
              <a:rPr lang="cs-CZ" dirty="0" smtClean="0"/>
              <a:t>otazování</a:t>
            </a:r>
          </a:p>
          <a:p>
            <a:r>
              <a:rPr lang="cs-CZ" dirty="0" smtClean="0"/>
              <a:t>ovlivňování</a:t>
            </a:r>
          </a:p>
          <a:p>
            <a:r>
              <a:rPr lang="cs-CZ" dirty="0" smtClean="0"/>
              <a:t>aktivní naslouchání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Dovednosti vedení rozhovoru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Řečnické otázky</a:t>
            </a:r>
          </a:p>
          <a:p>
            <a:r>
              <a:rPr lang="cs-CZ" dirty="0" smtClean="0"/>
              <a:t>Sugestivní otázky</a:t>
            </a:r>
          </a:p>
          <a:p>
            <a:r>
              <a:rPr lang="cs-CZ" dirty="0" smtClean="0"/>
              <a:t>Paralingvistické projevy</a:t>
            </a:r>
          </a:p>
          <a:p>
            <a:r>
              <a:rPr lang="cs-CZ" dirty="0" smtClean="0"/>
              <a:t>Faulující otázky</a:t>
            </a:r>
          </a:p>
          <a:p>
            <a:r>
              <a:rPr lang="cs-CZ" dirty="0" smtClean="0"/>
              <a:t>Uzavřené otázky</a:t>
            </a:r>
          </a:p>
          <a:p>
            <a:r>
              <a:rPr lang="cs-CZ" dirty="0" smtClean="0"/>
              <a:t>Otevřené otázky</a:t>
            </a:r>
          </a:p>
          <a:p>
            <a:r>
              <a:rPr lang="cs-CZ" dirty="0" smtClean="0"/>
              <a:t>Pokyn x výzva/nabídka</a:t>
            </a:r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Dovednost dotazování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Přesvědčování</a:t>
            </a:r>
          </a:p>
          <a:p>
            <a:r>
              <a:rPr lang="cs-CZ" dirty="0" smtClean="0"/>
              <a:t>Argumentování</a:t>
            </a:r>
          </a:p>
          <a:p>
            <a:r>
              <a:rPr lang="cs-CZ" dirty="0" smtClean="0"/>
              <a:t>Paradoxní příkazy</a:t>
            </a:r>
          </a:p>
          <a:p>
            <a:r>
              <a:rPr lang="cs-CZ" dirty="0" smtClean="0"/>
              <a:t>Paradoxní emocionální ladění</a:t>
            </a:r>
          </a:p>
          <a:p>
            <a:r>
              <a:rPr lang="cs-CZ" dirty="0" smtClean="0"/>
              <a:t>Anticipování námitek</a:t>
            </a:r>
          </a:p>
          <a:p>
            <a:r>
              <a:rPr lang="cs-CZ" dirty="0" smtClean="0"/>
              <a:t>Vyhýbání se negativním formulacím</a:t>
            </a:r>
          </a:p>
          <a:p>
            <a:endParaRPr lang="cs-CZ" dirty="0"/>
          </a:p>
          <a:p>
            <a:pPr marL="109728" indent="0">
              <a:buNone/>
            </a:pPr>
            <a:r>
              <a:rPr lang="cs-CZ" sz="1900" b="1" dirty="0"/>
              <a:t>Více:</a:t>
            </a:r>
          </a:p>
          <a:p>
            <a:pPr marL="109728" indent="0">
              <a:buNone/>
            </a:pPr>
            <a:r>
              <a:rPr lang="cs-CZ" sz="1900" dirty="0"/>
              <a:t>MAREŠ, J., KŘIVOHLAVÝ, J. </a:t>
            </a:r>
            <a:r>
              <a:rPr lang="cs-CZ" sz="1900" i="1" dirty="0"/>
              <a:t>Komunikace ve škole</a:t>
            </a:r>
            <a:r>
              <a:rPr lang="cs-CZ" sz="1900" dirty="0"/>
              <a:t>. Brno: Masarykova univerzita, 1995. ISBN 80-210-1070-3.</a:t>
            </a:r>
          </a:p>
          <a:p>
            <a:pPr marL="109728" indent="0">
              <a:buNone/>
            </a:pPr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Dovednost ovlivňování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významné v rozhovorech „typu pomoc“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aktivita naslouchajícího, který nejen registruje, co a jak sděluje komunikační partner, nýbrž také na rozhovoru participuje kognitivně, emočně i akčně. Snaží se nejen vyprávějícímu porozumět, ale i se do něj </a:t>
            </a:r>
            <a:r>
              <a:rPr lang="cs-CZ" dirty="0" err="1" smtClean="0"/>
              <a:t>vciťovat</a:t>
            </a:r>
            <a:r>
              <a:rPr lang="cs-CZ" dirty="0" smtClean="0"/>
              <a:t>. Verbálně i neverbálně dává vcítění najevo</a:t>
            </a:r>
          </a:p>
          <a:p>
            <a:endParaRPr lang="cs-CZ" dirty="0" smtClean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Dovednost naslouchání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b="1" dirty="0" smtClean="0"/>
              <a:t>Vytvoření vhodného prostředí</a:t>
            </a:r>
          </a:p>
          <a:p>
            <a:pPr marL="880110" lvl="1" indent="-514350">
              <a:buFont typeface="Wingdings" panose="05000000000000000000" pitchFamily="2" charset="2"/>
              <a:buChar char="§"/>
            </a:pPr>
            <a:r>
              <a:rPr lang="cs-CZ" dirty="0" smtClean="0"/>
              <a:t>strukturací </a:t>
            </a:r>
            <a:r>
              <a:rPr lang="cs-CZ" dirty="0"/>
              <a:t>prostoru</a:t>
            </a:r>
          </a:p>
          <a:p>
            <a:pPr marL="880110" lvl="1" indent="-514350">
              <a:buFont typeface="Wingdings" panose="05000000000000000000" pitchFamily="2" charset="2"/>
              <a:buChar char="§"/>
            </a:pPr>
            <a:r>
              <a:rPr lang="cs-CZ" dirty="0"/>
              <a:t>s</a:t>
            </a:r>
            <a:r>
              <a:rPr lang="cs-CZ" dirty="0" smtClean="0"/>
              <a:t>trukturací času</a:t>
            </a:r>
            <a:endParaRPr lang="cs-CZ" dirty="0"/>
          </a:p>
          <a:p>
            <a:pPr marL="365760" lvl="1" indent="-256032">
              <a:spcBef>
                <a:spcPts val="400"/>
              </a:spcBef>
              <a:buSzPct val="68000"/>
              <a:buFont typeface="Wingdings" panose="05000000000000000000" pitchFamily="2" charset="2"/>
              <a:buChar char="§"/>
            </a:pPr>
            <a:r>
              <a:rPr lang="cs-CZ" sz="2700" b="1" dirty="0"/>
              <a:t>Věnování pozornosti vyprávějícímu</a:t>
            </a:r>
          </a:p>
          <a:p>
            <a:pPr marL="708660" lvl="1" indent="-342900">
              <a:buFont typeface="Wingdings" panose="05000000000000000000" pitchFamily="2" charset="2"/>
              <a:buChar char="§"/>
            </a:pPr>
            <a:r>
              <a:rPr lang="cs-CZ" dirty="0" smtClean="0"/>
              <a:t>udržování očního kontaktu (65-85%)</a:t>
            </a:r>
          </a:p>
          <a:p>
            <a:pPr marL="708660" lvl="1" indent="-342900">
              <a:buFont typeface="Wingdings" panose="05000000000000000000" pitchFamily="2" charset="2"/>
              <a:buChar char="§"/>
            </a:pPr>
            <a:r>
              <a:rPr lang="cs-CZ" dirty="0" smtClean="0"/>
              <a:t>poloha těla (naklonění k vyprávějícímu, stejná úroveň)</a:t>
            </a:r>
          </a:p>
          <a:p>
            <a:pPr marL="365760" lvl="1" indent="-256032">
              <a:spcBef>
                <a:spcPts val="400"/>
              </a:spcBef>
              <a:buSzPct val="68000"/>
              <a:buFont typeface="Wingdings" panose="05000000000000000000" pitchFamily="2" charset="2"/>
              <a:buChar char="§"/>
            </a:pPr>
            <a:r>
              <a:rPr lang="cs-CZ" sz="2700" b="1" dirty="0"/>
              <a:t>Nalaďování se na vyprávějícího</a:t>
            </a:r>
          </a:p>
          <a:p>
            <a:pPr marL="708660" lvl="1" indent="-342900">
              <a:buFont typeface="Wingdings" panose="05000000000000000000" pitchFamily="2" charset="2"/>
              <a:buChar char="§"/>
            </a:pPr>
            <a:r>
              <a:rPr lang="cs-CZ" dirty="0" smtClean="0"/>
              <a:t>výraz obličeje, gesta, hlasitost, slovník</a:t>
            </a:r>
          </a:p>
          <a:p>
            <a:pPr marL="365760" lvl="1" indent="-256032">
              <a:spcBef>
                <a:spcPts val="400"/>
              </a:spcBef>
              <a:buSzPct val="68000"/>
              <a:buFont typeface="Wingdings" panose="05000000000000000000" pitchFamily="2" charset="2"/>
              <a:buChar char="§"/>
            </a:pPr>
            <a:r>
              <a:rPr lang="cs-CZ" sz="2700" b="1" dirty="0"/>
              <a:t>Povzbuzování</a:t>
            </a:r>
          </a:p>
          <a:p>
            <a:pPr marL="708660" lvl="1" indent="-342900">
              <a:buFont typeface="Wingdings" panose="05000000000000000000" pitchFamily="2" charset="2"/>
              <a:buChar char="§"/>
            </a:pPr>
            <a:r>
              <a:rPr lang="cs-CZ" dirty="0"/>
              <a:t>v</a:t>
            </a:r>
            <a:r>
              <a:rPr lang="cs-CZ" dirty="0" smtClean="0"/>
              <a:t>erbálně („Pokračuj...“), neverbálně (pokyvování)</a:t>
            </a:r>
          </a:p>
          <a:p>
            <a:pPr marL="365760" lvl="1" indent="-256032">
              <a:spcBef>
                <a:spcPts val="400"/>
              </a:spcBef>
              <a:buSzPct val="68000"/>
              <a:buFont typeface="Wingdings" panose="05000000000000000000" pitchFamily="2" charset="2"/>
              <a:buChar char="§"/>
            </a:pPr>
            <a:r>
              <a:rPr lang="cs-CZ" sz="2700" b="1" dirty="0"/>
              <a:t>Legitimizace emocí</a:t>
            </a:r>
          </a:p>
          <a:p>
            <a:pPr marL="708660" lvl="1" indent="-342900">
              <a:buFontTx/>
              <a:buChar char="-"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92427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sz="3600" dirty="0" smtClean="0"/>
              <a:t>Charakteristika </a:t>
            </a:r>
            <a:r>
              <a:rPr lang="cs-CZ" sz="3600" dirty="0"/>
              <a:t>aktivního naslouchání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7298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102</TotalTime>
  <Words>371</Words>
  <Application>Microsoft Office PowerPoint</Application>
  <PresentationFormat>Předvádění na obrazovce (4:3)</PresentationFormat>
  <Paragraphs>78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Lucida Sans Unicode</vt:lpstr>
      <vt:lpstr>Verdana</vt:lpstr>
      <vt:lpstr>Wingdings</vt:lpstr>
      <vt:lpstr>Wingdings 2</vt:lpstr>
      <vt:lpstr>Wingdings 3</vt:lpstr>
      <vt:lpstr>Shluk</vt:lpstr>
      <vt:lpstr>5. lekce Komunikace v kontextu individuálního vyučování a rozhovoru. Dotazování a aktivní naslouchání</vt:lpstr>
      <vt:lpstr>Individuální vyučování</vt:lpstr>
      <vt:lpstr>Příklad individuálního vyučování: doučování</vt:lpstr>
      <vt:lpstr>Rozhovor v pedagogické komunikaci</vt:lpstr>
      <vt:lpstr>Dovednosti vedení rozhovoru</vt:lpstr>
      <vt:lpstr>Dovednost dotazování</vt:lpstr>
      <vt:lpstr>Dovednost ovlivňování</vt:lpstr>
      <vt:lpstr>Dovednost naslouchání</vt:lpstr>
      <vt:lpstr>Charakteristika aktivního naslouchání </vt:lpstr>
      <vt:lpstr>Charakteristika aktivního naslouchání</vt:lpstr>
      <vt:lpstr>Cvičení</vt:lpstr>
      <vt:lpstr>Otázky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lektor</dc:creator>
  <cp:lastModifiedBy>Lojdova</cp:lastModifiedBy>
  <cp:revision>12</cp:revision>
  <dcterms:created xsi:type="dcterms:W3CDTF">2014-03-24T15:31:03Z</dcterms:created>
  <dcterms:modified xsi:type="dcterms:W3CDTF">2017-03-21T15:30:34Z</dcterms:modified>
</cp:coreProperties>
</file>