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5" r:id="rId4"/>
    <p:sldId id="266" r:id="rId5"/>
    <p:sldId id="268" r:id="rId6"/>
    <p:sldId id="267" r:id="rId7"/>
    <p:sldId id="269" r:id="rId8"/>
    <p:sldId id="259" r:id="rId9"/>
    <p:sldId id="264" r:id="rId10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29. 3. 2017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 smtClean="0"/>
              <a:t>6. lekce: Verbální komunikace - kladení otázek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r>
              <a:rPr lang="cs-CZ" sz="2000" dirty="0" smtClean="0"/>
              <a:t>, </a:t>
            </a:r>
            <a:r>
              <a:rPr lang="cs-CZ" sz="2000" dirty="0" err="1" smtClean="0"/>
              <a:t>Ph.D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r>
              <a:rPr lang="cs-CZ" dirty="0" smtClean="0"/>
              <a:t>učitelské otázky jsou považovány za klíčový prvek procesu učení, a to nejen ve školní třídě. </a:t>
            </a:r>
          </a:p>
          <a:p>
            <a:r>
              <a:rPr lang="cs-CZ" dirty="0" smtClean="0"/>
              <a:t>podle </a:t>
            </a:r>
            <a:r>
              <a:rPr lang="cs-CZ" dirty="0" err="1" smtClean="0"/>
              <a:t>Postmana</a:t>
            </a:r>
            <a:r>
              <a:rPr lang="cs-CZ" dirty="0" smtClean="0"/>
              <a:t> (1979) je veškeré naše poznání výsledkem tázání, a proto je možné říci, že kladení otázek učitelem je jedním z nejdůležitějších intelektuálních nástrojů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kladení otázek v pedagogické komunikaci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otevřené</a:t>
            </a:r>
            <a:r>
              <a:rPr lang="cs-CZ" dirty="0" smtClean="0"/>
              <a:t> (založené na obsahové volnosti odpovědi). Na otevřenou otázku neexistuje jen jedna správná odpověď, která by byla dopředu dána. V běžné komunikaci nalezneme větší množství otázek otevřených než uzavřených, zatímco ve výukové komunikaci je tomu naopak.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uzavřené</a:t>
            </a:r>
            <a:r>
              <a:rPr lang="cs-CZ" dirty="0" smtClean="0"/>
              <a:t> (založené většinou na výběru z nabídnutých možností odpovědi či jednoznačné odpovědi)</a:t>
            </a:r>
          </a:p>
          <a:p>
            <a:pPr lvl="1"/>
            <a:r>
              <a:rPr lang="cs-CZ" b="1" dirty="0" smtClean="0"/>
              <a:t>zjišťující</a:t>
            </a:r>
            <a:r>
              <a:rPr lang="cs-CZ" dirty="0" smtClean="0"/>
              <a:t> (ano – ne, vlévá se…)</a:t>
            </a:r>
            <a:endParaRPr lang="cs-CZ" b="1" dirty="0" smtClean="0"/>
          </a:p>
          <a:p>
            <a:pPr lvl="1"/>
            <a:r>
              <a:rPr lang="cs-CZ" b="1" dirty="0" smtClean="0"/>
              <a:t>doplňující </a:t>
            </a:r>
            <a:r>
              <a:rPr lang="cs-CZ" dirty="0" smtClean="0"/>
              <a:t>(Kdy se narodil…? Kam se vlévá…?)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Typologie otázek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systémem vyhodnocení kognitivní náročnosti otázky je taxonomický systém Benjamina </a:t>
            </a:r>
            <a:r>
              <a:rPr lang="cs-CZ" dirty="0" err="1" smtClean="0"/>
              <a:t>Blooma</a:t>
            </a:r>
            <a:r>
              <a:rPr lang="cs-CZ" dirty="0" smtClean="0"/>
              <a:t>, který odlišuje tyto kognitivní procesy: </a:t>
            </a:r>
          </a:p>
          <a:p>
            <a:pPr lvl="1"/>
            <a:r>
              <a:rPr lang="cs-CZ" dirty="0" smtClean="0"/>
              <a:t>(1) zapamatovat;</a:t>
            </a:r>
          </a:p>
          <a:p>
            <a:pPr lvl="1"/>
            <a:r>
              <a:rPr lang="cs-CZ" dirty="0" smtClean="0"/>
              <a:t>(2) porozumět;</a:t>
            </a:r>
          </a:p>
          <a:p>
            <a:pPr lvl="1"/>
            <a:r>
              <a:rPr lang="cs-CZ" dirty="0" smtClean="0"/>
              <a:t>(3) aplikovat;</a:t>
            </a:r>
          </a:p>
          <a:p>
            <a:pPr lvl="1"/>
            <a:r>
              <a:rPr lang="cs-CZ" dirty="0" smtClean="0"/>
              <a:t>(4) analyzovat; </a:t>
            </a:r>
          </a:p>
          <a:p>
            <a:pPr lvl="1"/>
            <a:r>
              <a:rPr lang="cs-CZ" dirty="0" smtClean="0"/>
              <a:t>(5) hodnotit; </a:t>
            </a:r>
          </a:p>
          <a:p>
            <a:pPr lvl="1"/>
            <a:r>
              <a:rPr lang="cs-CZ" dirty="0" smtClean="0"/>
              <a:t>(6) tvořit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otázky nižší kognitivní náročnosti </a:t>
            </a:r>
            <a:r>
              <a:rPr lang="cs-CZ" dirty="0" smtClean="0"/>
              <a:t>jsou zaměřeny na doslovné vybavení si faktu, který byl již aspoň jednou v nějaké podobě učitelem prezentován. Tento typ otázek koresponduje s úrovní „zapamatování“ (případně „porozumění“) dle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otázky vyšší kognitivní náročnosti</a:t>
            </a:r>
            <a:r>
              <a:rPr lang="cs-CZ" b="1" i="1" dirty="0" smtClean="0"/>
              <a:t> </a:t>
            </a:r>
            <a:r>
              <a:rPr lang="cs-CZ" dirty="0" smtClean="0"/>
              <a:t>splňují dvě podmínky: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1. dle </a:t>
            </a:r>
            <a:r>
              <a:rPr lang="cs-CZ" dirty="0" err="1" smtClean="0"/>
              <a:t>Bloomovy</a:t>
            </a:r>
            <a:r>
              <a:rPr lang="cs-CZ" dirty="0" smtClean="0"/>
              <a:t> taxonomické tabulky se vztahují na zbylé 	kognitivní procesy</a:t>
            </a:r>
          </a:p>
          <a:p>
            <a:pPr>
              <a:buNone/>
            </a:pPr>
            <a:r>
              <a:rPr lang="cs-CZ" dirty="0" smtClean="0"/>
              <a:t>	2. odpověď na takovou otázku nesmí být přímo dostupná</a:t>
            </a:r>
          </a:p>
          <a:p>
            <a:pPr>
              <a:buNone/>
            </a:pPr>
            <a:r>
              <a:rPr lang="cs-CZ" dirty="0" smtClean="0"/>
              <a:t>		z učebnice či jiného materiálu, který mají žáci k 	dispozici.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Otázky nižší a vyšší kognitivní náročnosti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 jaký typ otázky se jedná?</a:t>
            </a:r>
          </a:p>
          <a:p>
            <a:pPr>
              <a:buNone/>
            </a:pPr>
            <a:r>
              <a:rPr lang="cs-CZ" i="1" dirty="0" smtClean="0"/>
              <a:t>„Zhodnoťte dopad vlády Marie Terezie pro české země…“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dirty="0" smtClean="0"/>
              <a:t>A) žák může vytvořit odpověď na základě svých znalostí (vyšší kognitivní proces), </a:t>
            </a:r>
          </a:p>
          <a:p>
            <a:r>
              <a:rPr lang="cs-CZ" dirty="0" smtClean="0"/>
              <a:t>B) žák si může vybavit odpověď na tuto otázku z minulé hodiny (nižší kognitivní proces).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Kategorizovat není vždy snadné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50017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 smtClean="0"/>
              <a:t>U: </a:t>
            </a:r>
            <a:r>
              <a:rPr lang="cs-CZ" sz="2000" dirty="0" smtClean="0"/>
              <a:t>Aktivní volební právo je od osmnácti let, to znamená, že od osmnácti </a:t>
            </a:r>
            <a:r>
              <a:rPr lang="da-DK" sz="2000" dirty="0" smtClean="0"/>
              <a:t>let můžete, jestli chcete, jít volit. Na kom to záleží?</a:t>
            </a:r>
          </a:p>
          <a:p>
            <a:pPr>
              <a:buNone/>
            </a:pPr>
            <a:r>
              <a:rPr lang="cs-CZ" sz="2000" b="1" dirty="0" smtClean="0"/>
              <a:t>Ž Monika: </a:t>
            </a:r>
            <a:r>
              <a:rPr lang="cs-CZ" sz="2000" dirty="0" smtClean="0"/>
              <a:t>Na sobě.</a:t>
            </a:r>
          </a:p>
          <a:p>
            <a:pPr>
              <a:buNone/>
            </a:pPr>
            <a:r>
              <a:rPr lang="cs-CZ" sz="2000" b="1" dirty="0" smtClean="0"/>
              <a:t>U: </a:t>
            </a:r>
            <a:r>
              <a:rPr lang="cs-CZ" sz="2000" dirty="0" smtClean="0"/>
              <a:t>Máte jít volit, nebo ne?</a:t>
            </a:r>
          </a:p>
          <a:p>
            <a:pPr>
              <a:buNone/>
            </a:pPr>
            <a:r>
              <a:rPr lang="cs-CZ" sz="2000" b="1" dirty="0" smtClean="0"/>
              <a:t>Ž Monika: </a:t>
            </a:r>
            <a:r>
              <a:rPr lang="cs-CZ" sz="2000" dirty="0" smtClean="0"/>
              <a:t>Jak </a:t>
            </a:r>
            <a:r>
              <a:rPr lang="cs-CZ" sz="2000" dirty="0" err="1" smtClean="0"/>
              <a:t>chcem</a:t>
            </a:r>
            <a:r>
              <a:rPr lang="cs-CZ" sz="2000" dirty="0" smtClean="0"/>
              <a:t>.</a:t>
            </a:r>
          </a:p>
          <a:p>
            <a:pPr>
              <a:buNone/>
            </a:pPr>
            <a:r>
              <a:rPr lang="cs-CZ" sz="2000" b="1" dirty="0" smtClean="0"/>
              <a:t>Ž Pavel: </a:t>
            </a:r>
            <a:r>
              <a:rPr lang="cs-CZ" sz="2000" i="1" dirty="0" smtClean="0"/>
              <a:t>(ve stejnou chvíli jako Monika) Měli </a:t>
            </a:r>
            <a:r>
              <a:rPr lang="cs-CZ" sz="2000" i="1" dirty="0" err="1" smtClean="0"/>
              <a:t>bysme</a:t>
            </a:r>
            <a:r>
              <a:rPr lang="cs-CZ" sz="2000" i="1" dirty="0" smtClean="0"/>
              <a:t>.</a:t>
            </a:r>
          </a:p>
          <a:p>
            <a:pPr>
              <a:buNone/>
            </a:pPr>
            <a:r>
              <a:rPr lang="pl-PL" sz="2000" b="1" dirty="0" smtClean="0"/>
              <a:t>U: </a:t>
            </a:r>
            <a:r>
              <a:rPr lang="pl-PL" sz="2000" dirty="0" smtClean="0"/>
              <a:t>Proč? </a:t>
            </a:r>
            <a:r>
              <a:rPr lang="pl-PL" sz="2000" i="1" dirty="0" smtClean="0"/>
              <a:t>(na Pavla) Proč jo a proč ne? (na třídu)</a:t>
            </a:r>
          </a:p>
          <a:p>
            <a:pPr>
              <a:buNone/>
            </a:pPr>
            <a:r>
              <a:rPr lang="cs-CZ" sz="2000" i="1" dirty="0" smtClean="0"/>
              <a:t>(šum ve třídě)</a:t>
            </a:r>
          </a:p>
          <a:p>
            <a:pPr>
              <a:buNone/>
            </a:pPr>
            <a:r>
              <a:rPr lang="pt-BR" sz="2000" b="1" dirty="0" smtClean="0"/>
              <a:t>Ž Pavel</a:t>
            </a:r>
            <a:r>
              <a:rPr lang="pt-BR" sz="2000" dirty="0" smtClean="0"/>
              <a:t>: Jo, tak já nevím…</a:t>
            </a:r>
          </a:p>
          <a:p>
            <a:pPr>
              <a:buNone/>
            </a:pPr>
            <a:r>
              <a:rPr lang="pl-PL" sz="2000" b="1" dirty="0" smtClean="0"/>
              <a:t>U: </a:t>
            </a:r>
            <a:r>
              <a:rPr lang="pl-PL" sz="2000" dirty="0" smtClean="0"/>
              <a:t>Tak říkáš jo, tak třeba nějaký důvod, proč jo? </a:t>
            </a:r>
            <a:r>
              <a:rPr lang="pl-PL" sz="2000" i="1" dirty="0" smtClean="0"/>
              <a:t>(na Pavla)</a:t>
            </a:r>
          </a:p>
          <a:p>
            <a:pPr>
              <a:buNone/>
            </a:pPr>
            <a:r>
              <a:rPr lang="cs-CZ" sz="2000" b="1" dirty="0" smtClean="0"/>
              <a:t>Ž Pavel: </a:t>
            </a:r>
            <a:r>
              <a:rPr lang="cs-CZ" sz="2000" dirty="0" smtClean="0"/>
              <a:t>Tak já nevím… protože vyjadřujeme, jako že s kterou stranou sympatizujeme.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4348" y="1428736"/>
            <a:ext cx="8229600" cy="4857784"/>
          </a:xfrm>
        </p:spPr>
        <p:txBody>
          <a:bodyPr>
            <a:normAutofit/>
          </a:bodyPr>
          <a:lstStyle/>
          <a:p>
            <a:r>
              <a:rPr lang="cs-CZ" dirty="0" smtClean="0"/>
              <a:t>Kritikové školního vzdělávání dlouhodobě tvrdí, že učitelé vedou žáky pouze k memorování a osvojení si faktů, ovšem bez důrazu na vyšší kognitivní procesy myšlení, jako je aplikace, syntéza či hodnocení.</a:t>
            </a:r>
          </a:p>
          <a:p>
            <a:endParaRPr lang="cs-CZ" dirty="0" smtClean="0"/>
          </a:p>
          <a:p>
            <a:r>
              <a:rPr lang="cs-CZ" dirty="0" smtClean="0"/>
              <a:t>Základní chybou takové kritiky je nejenom její snaha po kopírování módních vlivů, ale někdy i absence empirického důkazu, o který by mohl být opřen tak´závažný hodnotový soud.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Jsou otázky vyšší kognitivní náročnosti „lepší“?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Formulujte: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1. Uzavřenou otázku nižší kognitivní 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2. Uzavřenou otázku vyšší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3. Otevřenou otázku nižší kognitivní 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4. Otevřenou otázku vyšší kognitivní 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endParaRPr lang="cs-CZ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Odpovědi porovnejte s textem:</a:t>
            </a:r>
          </a:p>
          <a:p>
            <a:pPr>
              <a:buNone/>
            </a:pPr>
            <a:r>
              <a:rPr lang="cs-CZ" i="1" dirty="0" smtClean="0"/>
              <a:t>Funkce učitelských otázek ve výukové komunikaci na druhém stupni základní školy </a:t>
            </a:r>
            <a:r>
              <a:rPr lang="cs-CZ" dirty="0" smtClean="0"/>
              <a:t>(Roman </a:t>
            </a:r>
            <a:r>
              <a:rPr lang="cs-CZ" dirty="0" err="1" smtClean="0"/>
              <a:t>Švaříček</a:t>
            </a:r>
            <a:r>
              <a:rPr lang="cs-CZ" dirty="0" smtClean="0"/>
              <a:t>):</a:t>
            </a:r>
          </a:p>
          <a:p>
            <a:r>
              <a:rPr lang="cs-CZ" dirty="0" smtClean="0"/>
              <a:t>Dostupný z: http://www.</a:t>
            </a:r>
            <a:r>
              <a:rPr lang="cs-CZ" dirty="0" err="1" smtClean="0"/>
              <a:t>phil.muni.cz</a:t>
            </a:r>
            <a:r>
              <a:rPr lang="cs-CZ" dirty="0" smtClean="0"/>
              <a:t>/</a:t>
            </a:r>
            <a:r>
              <a:rPr lang="cs-CZ" dirty="0" err="1" smtClean="0"/>
              <a:t>journals</a:t>
            </a:r>
            <a:r>
              <a:rPr lang="cs-CZ" dirty="0" smtClean="0"/>
              <a:t>/index.</a:t>
            </a:r>
            <a:r>
              <a:rPr lang="cs-CZ" dirty="0" err="1" smtClean="0"/>
              <a:t>php</a:t>
            </a:r>
            <a:r>
              <a:rPr lang="cs-CZ" dirty="0" smtClean="0"/>
              <a:t>/studia-</a:t>
            </a:r>
            <a:r>
              <a:rPr lang="cs-CZ" dirty="0" err="1" smtClean="0"/>
              <a:t>paedagogica</a:t>
            </a:r>
            <a:r>
              <a:rPr lang="cs-CZ" dirty="0" smtClean="0"/>
              <a:t>/</a:t>
            </a:r>
            <a:r>
              <a:rPr lang="cs-CZ" dirty="0" err="1" smtClean="0"/>
              <a:t>article</a:t>
            </a:r>
            <a:r>
              <a:rPr lang="cs-CZ" dirty="0" smtClean="0"/>
              <a:t>/</a:t>
            </a:r>
            <a:r>
              <a:rPr lang="cs-CZ" dirty="0" err="1" smtClean="0"/>
              <a:t>view</a:t>
            </a:r>
            <a:r>
              <a:rPr lang="cs-CZ" dirty="0" smtClean="0"/>
              <a:t>/121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Otázky k lekci: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264</TotalTime>
  <Words>536</Words>
  <Application>Microsoft Office PowerPoint</Application>
  <PresentationFormat>Předvádění na obrazovce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Lucida Sans Unicode</vt:lpstr>
      <vt:lpstr>Verdana</vt:lpstr>
      <vt:lpstr>Wingdings 2</vt:lpstr>
      <vt:lpstr>Wingdings 3</vt:lpstr>
      <vt:lpstr>Shluk</vt:lpstr>
      <vt:lpstr>Pedagogická komunikace 6. lekce: Verbální komunikace - kladení otázek</vt:lpstr>
      <vt:lpstr>Význam kladení otázek v pedagogické komunikaci</vt:lpstr>
      <vt:lpstr> Typologie otázek </vt:lpstr>
      <vt:lpstr>Bloomova taxonomie</vt:lpstr>
      <vt:lpstr>Otázky nižší a vyšší kognitivní náročnosti</vt:lpstr>
      <vt:lpstr>Kategorizovat není vždy snadné</vt:lpstr>
      <vt:lpstr>Cvičení: </vt:lpstr>
      <vt:lpstr>Jsou otázky vyšší kognitivní náročnosti „lepší“?</vt:lpstr>
      <vt:lpstr>Otázky k lekci: 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Lojdova</cp:lastModifiedBy>
  <cp:revision>26</cp:revision>
  <dcterms:created xsi:type="dcterms:W3CDTF">2013-02-18T11:49:40Z</dcterms:created>
  <dcterms:modified xsi:type="dcterms:W3CDTF">2017-03-29T06:19:04Z</dcterms:modified>
</cp:coreProperties>
</file>