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61" r:id="rId5"/>
    <p:sldId id="263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18. 4. 2017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br>
              <a:rPr lang="cs-CZ" sz="4800" dirty="0" smtClean="0"/>
            </a:br>
            <a:r>
              <a:rPr lang="cs-CZ" sz="2200" dirty="0"/>
              <a:t>9</a:t>
            </a:r>
            <a:r>
              <a:rPr lang="cs-CZ" sz="2200" dirty="0" smtClean="0"/>
              <a:t>. lekce: Zpětná vazba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Mgr. Kateřina </a:t>
            </a:r>
            <a:r>
              <a:rPr lang="cs-CZ" sz="2000" dirty="0" err="1" smtClean="0"/>
              <a:t>Lojdová</a:t>
            </a:r>
            <a:r>
              <a:rPr lang="cs-CZ" sz="2000" dirty="0" smtClean="0"/>
              <a:t>, </a:t>
            </a:r>
            <a:r>
              <a:rPr lang="cs-CZ" sz="2000" dirty="0" err="1" smtClean="0"/>
              <a:t>Ph.D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lojdova</a:t>
            </a:r>
            <a:r>
              <a:rPr lang="cs-CZ" sz="2000" dirty="0" smtClean="0"/>
              <a:t>@</a:t>
            </a:r>
            <a:r>
              <a:rPr lang="cs-CZ" sz="2000" dirty="0" err="1" smtClean="0"/>
              <a:t>ped.muni.cz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Nezastupitelná úloha v sociální komunikaci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 pedagogickém procesu ji chápeme jako korekční informaci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Jedná se o informaci pro žáka, díky které se dozvídá, jak probíhá proces jeho učení (Mareš a </a:t>
            </a:r>
            <a:r>
              <a:rPr lang="cs-CZ" dirty="0" err="1" smtClean="0"/>
              <a:t>Křivohlavý</a:t>
            </a:r>
            <a:r>
              <a:rPr lang="cs-CZ" dirty="0" smtClean="0"/>
              <a:t>, 1995)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regulativní</a:t>
            </a:r>
            <a:r>
              <a:rPr lang="cs-CZ" dirty="0" smtClean="0"/>
              <a:t> (umožňuje usměrňovat žákovu činnost)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sociální </a:t>
            </a:r>
            <a:r>
              <a:rPr lang="cs-CZ" dirty="0" smtClean="0"/>
              <a:t>(utvářejí se vztahy mezi učitelem a žáky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poznávací</a:t>
            </a:r>
            <a:r>
              <a:rPr lang="cs-CZ" dirty="0" smtClean="0"/>
              <a:t> (vede žáka k poznání učitele, učiva i sama sebe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rozvojovou</a:t>
            </a:r>
            <a:r>
              <a:rPr lang="cs-CZ" dirty="0" smtClean="0"/>
              <a:t> (žák se učí zpětnou vazbu využívat k vlastnímu rozvoji, tj. sebevzdělávání a sebevýchově)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zpětné vazby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Zpětná vazba by měla žákovi pomoci, nikoliv ho zastrašit nebo odradit od další činnosti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Nutné vyhnout se jakékoliv ironii, nadřazenosti či zesměšňování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Učitel může žákovi poskytnout zpětnou vazbu nejen verbálně formou předávání  určitých hodnotících zpráv, ale také nonverbálně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Poskytování zpětné vazby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http://clanky.rvp.cz/clanek/s/G/8179/VIRTUALNI-HOSPITACE---GEOGRAFIEHYDROGEOGRAFIE.html/#video_hospitace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Popisná x hodnotící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55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</a:t>
            </a:r>
            <a:r>
              <a:rPr lang="cs-CZ" b="1" dirty="0" smtClean="0"/>
              <a:t>Akceptace</a:t>
            </a:r>
            <a:r>
              <a:rPr lang="cs-CZ" dirty="0" smtClean="0"/>
              <a:t>: jedná se o  stručné předání potvrzení správnosti odpovědi (Ano…, Hm…, 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	Dobře… atp.).</a:t>
            </a:r>
            <a:endParaRPr lang="cs-CZ" b="1" dirty="0" smtClean="0"/>
          </a:p>
          <a:p>
            <a:r>
              <a:rPr lang="cs-CZ" dirty="0" smtClean="0"/>
              <a:t>2. </a:t>
            </a:r>
            <a:r>
              <a:rPr lang="cs-CZ" b="1" dirty="0" smtClean="0"/>
              <a:t>Echo</a:t>
            </a:r>
            <a:r>
              <a:rPr lang="cs-CZ" dirty="0" smtClean="0"/>
              <a:t>: učitel/</a:t>
            </a:r>
            <a:r>
              <a:rPr lang="cs-CZ" dirty="0" err="1" smtClean="0"/>
              <a:t>ka</a:t>
            </a:r>
            <a:r>
              <a:rPr lang="cs-CZ" dirty="0" smtClean="0"/>
              <a:t> zároveň s akceptací zopakuje správnou odpověď ať doslovně, či ji 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	parafrázuje.</a:t>
            </a:r>
            <a:endParaRPr lang="cs-CZ" b="1" dirty="0" smtClean="0"/>
          </a:p>
          <a:p>
            <a:r>
              <a:rPr lang="cs-CZ" dirty="0" smtClean="0"/>
              <a:t>3. </a:t>
            </a:r>
            <a:r>
              <a:rPr lang="cs-CZ" b="1" dirty="0" err="1" smtClean="0"/>
              <a:t>Elaborace</a:t>
            </a:r>
            <a:r>
              <a:rPr lang="cs-CZ" dirty="0" smtClean="0"/>
              <a:t>: učitel/</a:t>
            </a:r>
            <a:r>
              <a:rPr lang="cs-CZ" dirty="0" err="1" smtClean="0"/>
              <a:t>ka</a:t>
            </a:r>
            <a:r>
              <a:rPr lang="cs-CZ" dirty="0" smtClean="0"/>
              <a:t> zároveň s akceptací správnou odpověď rozvine o další informace.</a:t>
            </a:r>
            <a:endParaRPr lang="cs-CZ" b="1" dirty="0" smtClean="0"/>
          </a:p>
          <a:p>
            <a:r>
              <a:rPr lang="cs-CZ" dirty="0" smtClean="0"/>
              <a:t>4. </a:t>
            </a:r>
            <a:r>
              <a:rPr lang="cs-CZ" b="1" dirty="0" smtClean="0"/>
              <a:t>Pochvala</a:t>
            </a:r>
            <a:r>
              <a:rPr lang="cs-CZ" dirty="0" smtClean="0"/>
              <a:t>: učitel/</a:t>
            </a:r>
            <a:r>
              <a:rPr lang="cs-CZ" dirty="0" err="1" smtClean="0"/>
              <a:t>ka</a:t>
            </a:r>
            <a:r>
              <a:rPr lang="cs-CZ" dirty="0" smtClean="0"/>
              <a:t> správnou odpověď žáka/</a:t>
            </a:r>
            <a:r>
              <a:rPr lang="cs-CZ" dirty="0" err="1" smtClean="0"/>
              <a:t>yně</a:t>
            </a:r>
            <a:r>
              <a:rPr lang="cs-CZ" dirty="0" smtClean="0"/>
              <a:t> vyzdvihne, ocení.</a:t>
            </a:r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0" dirty="0" smtClean="0"/>
              <a:t>Typologie reakcí na správnou odpověď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b="1" dirty="0" smtClean="0"/>
              <a:t>Detekce</a:t>
            </a:r>
            <a:r>
              <a:rPr lang="cs-CZ" dirty="0" smtClean="0"/>
              <a:t>: učitel/</a:t>
            </a:r>
            <a:r>
              <a:rPr lang="cs-CZ" dirty="0" err="1" smtClean="0"/>
              <a:t>ka</a:t>
            </a:r>
            <a:r>
              <a:rPr lang="cs-CZ" dirty="0" smtClean="0"/>
              <a:t> oznámí žákovi/</a:t>
            </a:r>
            <a:r>
              <a:rPr lang="cs-CZ" dirty="0" err="1" smtClean="0"/>
              <a:t>yni</a:t>
            </a:r>
            <a:r>
              <a:rPr lang="cs-CZ" dirty="0" smtClean="0"/>
              <a:t>, že udělal chybu, nic víc (Ne.).</a:t>
            </a:r>
            <a:endParaRPr lang="cs-CZ" b="1" dirty="0" smtClean="0"/>
          </a:p>
          <a:p>
            <a:r>
              <a:rPr lang="cs-CZ" dirty="0" smtClean="0"/>
              <a:t>2. </a:t>
            </a:r>
            <a:r>
              <a:rPr lang="cs-CZ" b="1" dirty="0" smtClean="0"/>
              <a:t>Identifikace</a:t>
            </a:r>
            <a:r>
              <a:rPr lang="cs-CZ" dirty="0" smtClean="0"/>
              <a:t>: učitel/</a:t>
            </a:r>
            <a:r>
              <a:rPr lang="cs-CZ" dirty="0" err="1" smtClean="0"/>
              <a:t>ka</a:t>
            </a:r>
            <a:r>
              <a:rPr lang="cs-CZ" dirty="0" smtClean="0"/>
              <a:t> doplňuje reakci o místo určení chyby.</a:t>
            </a:r>
            <a:endParaRPr lang="cs-CZ" b="1" dirty="0" smtClean="0"/>
          </a:p>
          <a:p>
            <a:r>
              <a:rPr lang="cs-CZ" dirty="0" smtClean="0"/>
              <a:t>3. I</a:t>
            </a:r>
            <a:r>
              <a:rPr lang="cs-CZ" b="1" dirty="0" smtClean="0"/>
              <a:t>nterpretace:</a:t>
            </a:r>
            <a:r>
              <a:rPr lang="cs-CZ" dirty="0" smtClean="0"/>
              <a:t> učitel/</a:t>
            </a:r>
            <a:r>
              <a:rPr lang="cs-CZ" dirty="0" err="1" smtClean="0"/>
              <a:t>ka</a:t>
            </a:r>
            <a:r>
              <a:rPr lang="cs-CZ" dirty="0" smtClean="0"/>
              <a:t> doplňuje reakci o příčinu chyby, pomáhá nalézt správnou 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	odpověď.</a:t>
            </a:r>
            <a:endParaRPr lang="cs-CZ" b="1" dirty="0" smtClean="0"/>
          </a:p>
          <a:p>
            <a:r>
              <a:rPr lang="cs-CZ" dirty="0" smtClean="0"/>
              <a:t>4. </a:t>
            </a:r>
            <a:r>
              <a:rPr lang="cs-CZ" b="1" dirty="0" smtClean="0"/>
              <a:t>Korekce:</a:t>
            </a:r>
            <a:r>
              <a:rPr lang="cs-CZ" dirty="0" smtClean="0"/>
              <a:t> učitel/</a:t>
            </a:r>
            <a:r>
              <a:rPr lang="cs-CZ" dirty="0" err="1" smtClean="0"/>
              <a:t>ka</a:t>
            </a:r>
            <a:r>
              <a:rPr lang="cs-CZ" dirty="0" smtClean="0"/>
              <a:t> oznámí správnou odpověď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600" b="0" dirty="0" smtClean="0"/>
              <a:t>B) Typologie reakcí na chybu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Uveďte k jednotlivým reakcím na správnou a špatnou odpověď příklady z </a:t>
            </a:r>
            <a:r>
              <a:rPr lang="cs-CZ" smtClean="0"/>
              <a:t>Vašeho oboru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330</TotalTime>
  <Words>237</Words>
  <Application>Microsoft Office PowerPoint</Application>
  <PresentationFormat>Předvádění na obrazovce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Lucida Sans Unicode</vt:lpstr>
      <vt:lpstr>Verdana</vt:lpstr>
      <vt:lpstr>Wingdings 2</vt:lpstr>
      <vt:lpstr>Wingdings 3</vt:lpstr>
      <vt:lpstr>Shluk</vt:lpstr>
      <vt:lpstr>Pedagogická komunikace 9. lekce: Zpětná vazba</vt:lpstr>
      <vt:lpstr>Zpětná vazba</vt:lpstr>
      <vt:lpstr>Funkce zpětné vazby</vt:lpstr>
      <vt:lpstr>Poskytování zpětné vazby</vt:lpstr>
      <vt:lpstr>Popisná x hodnotící </vt:lpstr>
      <vt:lpstr>Typologie reakcí na správnou odpověď </vt:lpstr>
      <vt:lpstr>B) Typologie reakcí na chybu </vt:lpstr>
      <vt:lpstr>Cvičení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Lojdova</cp:lastModifiedBy>
  <cp:revision>34</cp:revision>
  <dcterms:created xsi:type="dcterms:W3CDTF">2013-02-18T11:49:40Z</dcterms:created>
  <dcterms:modified xsi:type="dcterms:W3CDTF">2017-04-18T15:41:09Z</dcterms:modified>
</cp:coreProperties>
</file>