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5"/>
  </p:notesMasterIdLst>
  <p:sldIdLst>
    <p:sldId id="256" r:id="rId2"/>
    <p:sldId id="285" r:id="rId3"/>
    <p:sldId id="301" r:id="rId4"/>
    <p:sldId id="302" r:id="rId5"/>
    <p:sldId id="303" r:id="rId6"/>
    <p:sldId id="304" r:id="rId7"/>
    <p:sldId id="305" r:id="rId8"/>
    <p:sldId id="310" r:id="rId9"/>
    <p:sldId id="309" r:id="rId10"/>
    <p:sldId id="292" r:id="rId11"/>
    <p:sldId id="311" r:id="rId12"/>
    <p:sldId id="312" r:id="rId13"/>
    <p:sldId id="313" r:id="rId14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72" y="16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20.2.2015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20.2.2015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20.2.2015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20.2.2015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20.2.2015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20.2.2015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20.2.2015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20.2.2015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20.2.2015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20.2.2015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20.2.2015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20.2.2015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20.2.2015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evydavatelu.cz/cs/deniky/fakta_cisla_denicich/prodany_naklad_deniku/314-deniky_celostatni" TargetMode="External"/><Relationship Id="rId2" Type="http://schemas.openxmlformats.org/officeDocument/2006/relationships/hyperlink" Target="http://www.unievydavatelu.cz/cs/deniky/fakta_cisla_denicich/zakladni_fakta_denicich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unievydavatelu.cz/cs/deniky/fakta_cisla_denicich/ctenost_suplementu/312-deniky_suplementy" TargetMode="External"/><Relationship Id="rId4" Type="http://schemas.openxmlformats.org/officeDocument/2006/relationships/hyperlink" Target="http://www.unievydavatelu.cz/cs/deniky/fakta_cisla_denicich/ctenost_deniku/239-deniky_celostatni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ediamania.tyden.cz/rubriky/statistiky/denni-sledovanost-19-2-2015_333983.html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/>
          </a:bodyPr>
          <a:lstStyle/>
          <a:p>
            <a:r>
              <a:rPr lang="cs-CZ" dirty="0" smtClean="0"/>
              <a:t>Mediální kultura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smtClean="0"/>
              <a:t>Marek </a:t>
            </a:r>
            <a:r>
              <a:rPr lang="cs-CZ" sz="2000" dirty="0" err="1" smtClean="0"/>
              <a:t>Lollok</a:t>
            </a:r>
            <a:endParaRPr lang="cs-CZ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548680"/>
            <a:ext cx="76328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Marketing a publikum</a:t>
            </a:r>
          </a:p>
          <a:p>
            <a:pPr marL="342900" indent="-3429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jak se prodává publikum (sledovanost, rating, </a:t>
            </a:r>
            <a:r>
              <a:rPr lang="cs-CZ" sz="2400" dirty="0" err="1" smtClean="0">
                <a:latin typeface="Calibri" panose="020F0502020204030204" pitchFamily="34" charset="0"/>
              </a:rPr>
              <a:t>share</a:t>
            </a:r>
            <a:r>
              <a:rPr lang="cs-CZ" sz="2400" dirty="0" smtClean="0">
                <a:latin typeface="Calibri" panose="020F0502020204030204" pitchFamily="34" charset="0"/>
              </a:rPr>
              <a:t>, náklad, </a:t>
            </a:r>
            <a:r>
              <a:rPr lang="cs-CZ" sz="2400" dirty="0" err="1" smtClean="0">
                <a:latin typeface="Calibri" panose="020F0502020204030204" pitchFamily="34" charset="0"/>
              </a:rPr>
              <a:t>čtenost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</a:p>
          <a:p>
            <a:pPr marL="342900" indent="-3429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jak se prodává publiku (např. prime-</a:t>
            </a:r>
            <a:r>
              <a:rPr lang="cs-CZ" sz="2400" dirty="0" err="1" smtClean="0">
                <a:latin typeface="Calibri" panose="020F0502020204030204" pitchFamily="34" charset="0"/>
              </a:rPr>
              <a:t>time</a:t>
            </a:r>
            <a:r>
              <a:rPr lang="cs-CZ" sz="2400" dirty="0" smtClean="0">
                <a:latin typeface="Calibri" panose="020F0502020204030204" pitchFamily="34" charset="0"/>
              </a:rPr>
              <a:t>; určité typy pořadů jsou zařazovány do programu v určitém čase pro určité publika)</a:t>
            </a:r>
          </a:p>
          <a:p>
            <a:pPr marL="342900" indent="-3429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829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548680"/>
            <a:ext cx="763284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Způsoby oslovení</a:t>
            </a:r>
          </a:p>
          <a:p>
            <a:pPr marL="342900" indent="-3429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styl, „jednání s publikem“</a:t>
            </a:r>
          </a:p>
          <a:p>
            <a:pPr marL="342900" indent="-3429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způsob, jímž mediální text „promlouvá“ k publiku verbálními, vizuálními či jinými prostředky </a:t>
            </a:r>
          </a:p>
          <a:p>
            <a:pPr marL="342900" indent="-3429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829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548680"/>
            <a:ext cx="763284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Aktivizace publika</a:t>
            </a:r>
          </a:p>
          <a:p>
            <a:pPr marL="342900" indent="-3429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publikum mediální texty </a:t>
            </a:r>
            <a:r>
              <a:rPr lang="cs-CZ" sz="2400" b="1" dirty="0" smtClean="0">
                <a:latin typeface="Calibri" panose="020F0502020204030204" pitchFamily="34" charset="0"/>
              </a:rPr>
              <a:t>zpracovává</a:t>
            </a:r>
            <a:r>
              <a:rPr lang="cs-CZ" sz="2400" dirty="0" smtClean="0">
                <a:latin typeface="Calibri" panose="020F0502020204030204" pitchFamily="34" charset="0"/>
              </a:rPr>
              <a:t> a různými způsoby na ně </a:t>
            </a:r>
            <a:r>
              <a:rPr lang="cs-CZ" sz="2400" b="1" dirty="0" smtClean="0">
                <a:latin typeface="Calibri" panose="020F0502020204030204" pitchFamily="34" charset="0"/>
              </a:rPr>
              <a:t>reaguje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lze doložit nepřímé aktivní reakce na média, např. když se něco „dostane do módy“</a:t>
            </a:r>
          </a:p>
          <a:p>
            <a:pPr marL="342900" indent="-3429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829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764704"/>
            <a:ext cx="76328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Potřeby příjemce spojované se sledováním médií</a:t>
            </a:r>
          </a:p>
          <a:p>
            <a:pPr marL="342900" indent="-3429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potřeba informací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potřeba udržet si pocit vlastní totožnosti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potřeba společenské interakce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potřeba nechat se bavit a rozptylovat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potřeba strukturovat si čas v každodenních běžných činnostech</a:t>
            </a:r>
          </a:p>
          <a:p>
            <a:pPr marL="342900" indent="-3429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829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704856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Publikum</a:t>
            </a: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soubor příjemců v mediální komunikaci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publikum jako celek; různá publika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publikum není ano stabilní sociální skupina, ani abstraktní představa</a:t>
            </a:r>
          </a:p>
          <a:p>
            <a:pPr marL="342900" indent="-3429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36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7048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Studium publika</a:t>
            </a:r>
          </a:p>
          <a:p>
            <a:endParaRPr lang="cs-CZ" sz="28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pasivní </a:t>
            </a:r>
            <a:r>
              <a:rPr lang="cs-CZ" sz="2400" dirty="0">
                <a:latin typeface="Calibri" panose="020F0502020204030204" pitchFamily="34" charset="0"/>
              </a:rPr>
              <a:t>nebo aktivní </a:t>
            </a:r>
            <a:r>
              <a:rPr lang="cs-CZ" sz="2400" dirty="0" smtClean="0">
                <a:latin typeface="Calibri" panose="020F0502020204030204" pitchFamily="34" charset="0"/>
              </a:rPr>
              <a:t>příjemci?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ublikum je zpravidla možné popsat na základě jeho velikosti a některých specifických charakteristik 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 mediální komunikaci je rozhodující masové publikum (skupina příjemců, kteří sledují stejný mediální produkt)</a:t>
            </a:r>
          </a:p>
          <a:p>
            <a:pPr marL="342900" indent="-342900">
              <a:buFontTx/>
              <a:buChar char="-"/>
            </a:pPr>
            <a:endParaRPr lang="cs-CZ" sz="24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36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70485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Calibri" panose="020F0502020204030204" pitchFamily="34" charset="0"/>
              </a:rPr>
              <a:t>Základní fakta</a:t>
            </a:r>
          </a:p>
          <a:p>
            <a:r>
              <a:rPr lang="cs-CZ" sz="2000" dirty="0">
                <a:latin typeface="Calibri" panose="020F0502020204030204" pitchFamily="34" charset="0"/>
                <a:hlinkClick r:id="rId2"/>
              </a:rPr>
              <a:t>http://</a:t>
            </a:r>
            <a:r>
              <a:rPr lang="cs-CZ" sz="2000" dirty="0" smtClean="0">
                <a:latin typeface="Calibri" panose="020F0502020204030204" pitchFamily="34" charset="0"/>
                <a:hlinkClick r:id="rId2"/>
              </a:rPr>
              <a:t>www.unievydavatelu.cz/cs/deniky/fakta_cisla_denicich/zakladni_fakta_denicich</a:t>
            </a:r>
            <a:endParaRPr lang="cs-CZ" sz="2000" dirty="0" smtClean="0">
              <a:latin typeface="Calibri" panose="020F0502020204030204" pitchFamily="34" charset="0"/>
            </a:endParaRPr>
          </a:p>
          <a:p>
            <a:endParaRPr lang="cs-CZ" sz="2000" dirty="0">
              <a:latin typeface="Calibri" panose="020F0502020204030204" pitchFamily="34" charset="0"/>
            </a:endParaRPr>
          </a:p>
          <a:p>
            <a:r>
              <a:rPr lang="cs-CZ" sz="2000" b="1" dirty="0" smtClean="0">
                <a:latin typeface="Calibri" panose="020F0502020204030204" pitchFamily="34" charset="0"/>
              </a:rPr>
              <a:t>Prodaný náklad</a:t>
            </a:r>
          </a:p>
          <a:p>
            <a:r>
              <a:rPr lang="cs-CZ" sz="2000" dirty="0">
                <a:latin typeface="Calibri" panose="020F0502020204030204" pitchFamily="34" charset="0"/>
                <a:hlinkClick r:id="rId3"/>
              </a:rPr>
              <a:t>http://</a:t>
            </a:r>
            <a:r>
              <a:rPr lang="cs-CZ" sz="2000" dirty="0" smtClean="0">
                <a:latin typeface="Calibri" panose="020F0502020204030204" pitchFamily="34" charset="0"/>
                <a:hlinkClick r:id="rId3"/>
              </a:rPr>
              <a:t>www.unievydavatelu.cz/cs/deniky/fakta_cisla_denicich/prodany_naklad_deniku/314-deniky_celostatni</a:t>
            </a:r>
            <a:endParaRPr lang="cs-CZ" sz="2000" dirty="0" smtClean="0">
              <a:latin typeface="Calibri" panose="020F0502020204030204" pitchFamily="34" charset="0"/>
            </a:endParaRPr>
          </a:p>
          <a:p>
            <a:endParaRPr lang="cs-CZ" sz="2000" dirty="0">
              <a:latin typeface="Calibri" panose="020F0502020204030204" pitchFamily="34" charset="0"/>
            </a:endParaRPr>
          </a:p>
          <a:p>
            <a:r>
              <a:rPr lang="cs-CZ" sz="2000" b="1" dirty="0" smtClean="0">
                <a:latin typeface="Calibri" panose="020F0502020204030204" pitchFamily="34" charset="0"/>
              </a:rPr>
              <a:t>Čtenost deníků, časopisů</a:t>
            </a:r>
          </a:p>
          <a:p>
            <a:r>
              <a:rPr lang="cs-CZ" sz="2000" dirty="0" smtClean="0">
                <a:latin typeface="Calibri" panose="020F0502020204030204" pitchFamily="34" charset="0"/>
                <a:hlinkClick r:id="rId4"/>
              </a:rPr>
              <a:t>http</a:t>
            </a:r>
            <a:r>
              <a:rPr lang="cs-CZ" sz="2000" dirty="0">
                <a:latin typeface="Calibri" panose="020F0502020204030204" pitchFamily="34" charset="0"/>
                <a:hlinkClick r:id="rId4"/>
              </a:rPr>
              <a:t>://</a:t>
            </a:r>
            <a:r>
              <a:rPr lang="cs-CZ" sz="2000" dirty="0" smtClean="0">
                <a:latin typeface="Calibri" panose="020F0502020204030204" pitchFamily="34" charset="0"/>
                <a:hlinkClick r:id="rId4"/>
              </a:rPr>
              <a:t>www.unievydavatelu.cz/cs/deniky/fakta_cisla_denicich/ctenost_deniku/239-deniky_celostatni</a:t>
            </a:r>
            <a:endParaRPr lang="cs-CZ" sz="2000" dirty="0" smtClean="0">
              <a:latin typeface="Calibri" panose="020F0502020204030204" pitchFamily="34" charset="0"/>
            </a:endParaRPr>
          </a:p>
          <a:p>
            <a:endParaRPr lang="cs-CZ" sz="2000" dirty="0">
              <a:latin typeface="Calibri" panose="020F0502020204030204" pitchFamily="34" charset="0"/>
            </a:endParaRPr>
          </a:p>
          <a:p>
            <a:r>
              <a:rPr lang="cs-CZ" sz="2000" b="1" dirty="0" smtClean="0">
                <a:latin typeface="Calibri" panose="020F0502020204030204" pitchFamily="34" charset="0"/>
              </a:rPr>
              <a:t>Čtenost suplementů</a:t>
            </a:r>
          </a:p>
          <a:p>
            <a:r>
              <a:rPr lang="cs-CZ" sz="2000" dirty="0">
                <a:latin typeface="Calibri" panose="020F0502020204030204" pitchFamily="34" charset="0"/>
                <a:hlinkClick r:id="rId5"/>
              </a:rPr>
              <a:t>http://</a:t>
            </a:r>
            <a:r>
              <a:rPr lang="cs-CZ" sz="2000" dirty="0" smtClean="0">
                <a:latin typeface="Calibri" panose="020F0502020204030204" pitchFamily="34" charset="0"/>
                <a:hlinkClick r:id="rId5"/>
              </a:rPr>
              <a:t>www.unievydavatelu.cz/cs/deniky/fakta_cisla_denicich/ctenost_suplementu/312-deniky_suplementy</a:t>
            </a:r>
            <a:endParaRPr lang="cs-CZ" sz="2000" dirty="0" smtClean="0">
              <a:latin typeface="Calibri" panose="020F0502020204030204" pitchFamily="34" charset="0"/>
            </a:endParaRPr>
          </a:p>
          <a:p>
            <a:endParaRPr lang="cs-CZ" sz="2000" dirty="0" smtClean="0">
              <a:latin typeface="Calibri" panose="020F0502020204030204" pitchFamily="34" charset="0"/>
            </a:endParaRPr>
          </a:p>
          <a:p>
            <a:endParaRPr lang="cs-CZ" sz="20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36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59384" y="620688"/>
            <a:ext cx="77048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Sledovanost TV</a:t>
            </a: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  <a:hlinkClick r:id="rId2"/>
              </a:rPr>
              <a:t>http://</a:t>
            </a:r>
            <a:r>
              <a:rPr lang="cs-CZ" sz="2400" dirty="0" smtClean="0">
                <a:latin typeface="Calibri" panose="020F0502020204030204" pitchFamily="34" charset="0"/>
                <a:hlinkClick r:id="rId2"/>
              </a:rPr>
              <a:t>mediamania.tyden.cz/rubriky/statistiky/denni-sledovanost-19-2-2015_333983.html</a:t>
            </a:r>
            <a:endParaRPr lang="cs-CZ" sz="2400" dirty="0" smtClean="0">
              <a:latin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</a:endParaRPr>
          </a:p>
          <a:p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36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70485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Média jako socializační faktor</a:t>
            </a:r>
          </a:p>
          <a:p>
            <a:endParaRPr lang="cs-CZ" sz="2800" b="1" dirty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t</a:t>
            </a:r>
            <a:r>
              <a:rPr lang="cs-CZ" sz="2400" dirty="0" smtClean="0">
                <a:latin typeface="Calibri" panose="020F0502020204030204" pitchFamily="34" charset="0"/>
              </a:rPr>
              <a:t>ím, kolik jsou schopny média oslovit lidí (a také jak a čím je oslovují), napomáhají posilování a ustalování hodnot ve společnosti, předvádějí modelové způsoby chování v jednotlivých rolích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média napovídají člověku, jak si má ve „své“ společnosti počínat, aby se mohl stát její součástí</a:t>
            </a:r>
          </a:p>
          <a:p>
            <a:pPr marL="457200" indent="-457200">
              <a:buFontTx/>
              <a:buChar char="-"/>
            </a:pPr>
            <a:endParaRPr lang="cs-CZ" sz="2800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endParaRPr lang="cs-CZ" sz="28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36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7048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Ekonomické hledisko</a:t>
            </a:r>
          </a:p>
          <a:p>
            <a:endParaRPr lang="cs-CZ" sz="2800" b="1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č</a:t>
            </a:r>
            <a:r>
              <a:rPr lang="cs-CZ" sz="2400" dirty="0" smtClean="0">
                <a:latin typeface="Calibri" panose="020F0502020204030204" pitchFamily="34" charset="0"/>
              </a:rPr>
              <a:t>ím větší publikum, tím větší možnost větších zisků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velikost x masovost; masa → určitý typ publika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masa – různorodá, anonymní, nepropojená, nehierarchizovaná skupina</a:t>
            </a:r>
          </a:p>
          <a:p>
            <a:pPr marL="457200" indent="-4572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média si své publikum vytvářejí</a:t>
            </a:r>
            <a:r>
              <a:rPr lang="cs-CZ" sz="2400" dirty="0" smtClean="0">
                <a:latin typeface="Calibri" panose="020F0502020204030204" pitchFamily="34" charset="0"/>
              </a:rPr>
              <a:t>, nebo se podílejí na jeho vytváření</a:t>
            </a:r>
          </a:p>
        </p:txBody>
      </p:sp>
    </p:spTree>
    <p:extLst>
      <p:ext uri="{BB962C8B-B14F-4D97-AF65-F5344CB8AC3E}">
        <p14:creationId xmlns="" xmlns:p14="http://schemas.microsoft.com/office/powerpoint/2010/main" val="40136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548680"/>
            <a:ext cx="770485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itchFamily="34" charset="0"/>
              </a:rPr>
              <a:t>Specifické rysy publika</a:t>
            </a:r>
          </a:p>
          <a:p>
            <a:endParaRPr lang="cs-CZ" sz="2800" dirty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Členění publika dle: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druhu média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dle mediálního produktu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dle jeho charakteristických (demografických a sociálních rysů)</a:t>
            </a:r>
          </a:p>
          <a:p>
            <a:pPr marL="457200" indent="-457200">
              <a:buFontTx/>
              <a:buChar char="-"/>
            </a:pPr>
            <a:endParaRPr lang="cs-CZ" sz="2400" dirty="0">
              <a:latin typeface="Calibri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média si definují své </a:t>
            </a:r>
            <a:r>
              <a:rPr lang="cs-CZ" sz="2400" b="1" dirty="0" smtClean="0">
                <a:latin typeface="Calibri" pitchFamily="34" charset="0"/>
              </a:rPr>
              <a:t>cílové publikum</a:t>
            </a:r>
            <a:r>
              <a:rPr lang="cs-CZ" sz="2400" dirty="0" smtClean="0">
                <a:latin typeface="Calibri" pitchFamily="34" charset="0"/>
              </a:rPr>
              <a:t> (tj. charakteristiky příjemců, kterým je mediální sdělení určeno); musí své skutečné publikum znát</a:t>
            </a:r>
          </a:p>
          <a:p>
            <a:pPr>
              <a:buFontTx/>
              <a:buChar char="-"/>
            </a:pPr>
            <a:endParaRPr lang="cs-CZ" sz="2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99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836712"/>
            <a:ext cx="6984776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Produkt a publikum</a:t>
            </a:r>
            <a:endParaRPr lang="cs-CZ" sz="2800" b="1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prostředky mediální komunikace jsou voleny s</a:t>
            </a:r>
            <a:r>
              <a:rPr lang="cs-CZ" sz="2400" dirty="0"/>
              <a:t>  </a:t>
            </a:r>
            <a:r>
              <a:rPr lang="cs-CZ" sz="2400" dirty="0" smtClean="0">
                <a:latin typeface="Calibri" panose="020F0502020204030204" pitchFamily="34" charset="0"/>
              </a:rPr>
              <a:t>ohledem na příjemce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nabídka </a:t>
            </a:r>
            <a:r>
              <a:rPr lang="cs-CZ" sz="2400" b="1" dirty="0" smtClean="0">
                <a:latin typeface="Calibri" panose="020F0502020204030204" pitchFamily="34" charset="0"/>
              </a:rPr>
              <a:t>identifikace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média promítají publikum do svých produktů, tedy prostřednictvím produktů definují publikum</a:t>
            </a:r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221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3789</TotalTime>
  <Words>369</Words>
  <Application>Microsoft Office PowerPoint</Application>
  <PresentationFormat>Předvádění na obrazovce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Austin</vt:lpstr>
      <vt:lpstr>Mediální kultura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Vrbová</cp:lastModifiedBy>
  <cp:revision>614</cp:revision>
  <dcterms:created xsi:type="dcterms:W3CDTF">2013-04-13T14:50:58Z</dcterms:created>
  <dcterms:modified xsi:type="dcterms:W3CDTF">2015-02-20T14:41:17Z</dcterms:modified>
</cp:coreProperties>
</file>