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9" r:id="rId4"/>
    <p:sldId id="261" r:id="rId5"/>
    <p:sldId id="266" r:id="rId6"/>
    <p:sldId id="265" r:id="rId7"/>
    <p:sldId id="268" r:id="rId8"/>
    <p:sldId id="260" r:id="rId9"/>
    <p:sldId id="267" r:id="rId10"/>
    <p:sldId id="258" r:id="rId11"/>
    <p:sldId id="27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99"/>
    <a:srgbClr val="FFCCFF"/>
    <a:srgbClr val="CCFF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7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22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3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49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05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83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3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94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01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83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0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8B42-5FAD-458B-B0F0-D3C44EA55F2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10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VYUČOVÁNÍ A UČENÍ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A/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1400" dirty="0" smtClean="0"/>
              <a:t>a/ cíle výuky</a:t>
            </a:r>
          </a:p>
          <a:p>
            <a:r>
              <a:rPr lang="cs-CZ" sz="1400" dirty="0" smtClean="0"/>
              <a:t>b/ klíčové kompetence</a:t>
            </a:r>
          </a:p>
          <a:p>
            <a:r>
              <a:rPr lang="cs-CZ" sz="1400" dirty="0" smtClean="0"/>
              <a:t>c/ výukové strategie učitele</a:t>
            </a:r>
          </a:p>
          <a:p>
            <a:r>
              <a:rPr lang="cs-CZ" sz="1400" dirty="0" smtClean="0"/>
              <a:t>d/ učební strategie žáka</a:t>
            </a:r>
          </a:p>
          <a:p>
            <a:r>
              <a:rPr lang="cs-CZ" sz="1400" dirty="0" smtClean="0"/>
              <a:t>e/ kritéria hodnocení</a:t>
            </a:r>
          </a:p>
          <a:p>
            <a:r>
              <a:rPr lang="cs-CZ" sz="1400" dirty="0" smtClean="0"/>
              <a:t>f/ reflexe výuky</a:t>
            </a:r>
          </a:p>
          <a:p>
            <a:endParaRPr lang="cs-CZ" sz="1400" dirty="0"/>
          </a:p>
          <a:p>
            <a:endParaRPr lang="cs-CZ" sz="140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B/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1400" dirty="0" smtClean="0"/>
              <a:t>a/průběh výuky</a:t>
            </a:r>
          </a:p>
          <a:p>
            <a:r>
              <a:rPr lang="cs-CZ" sz="1400" dirty="0" smtClean="0"/>
              <a:t>b/ učební styl učitele</a:t>
            </a:r>
          </a:p>
          <a:p>
            <a:r>
              <a:rPr lang="cs-CZ" sz="1400" dirty="0" smtClean="0"/>
              <a:t>c/ výukové metody</a:t>
            </a:r>
          </a:p>
          <a:p>
            <a:r>
              <a:rPr lang="cs-CZ" sz="1400" dirty="0"/>
              <a:t>d</a:t>
            </a:r>
            <a:r>
              <a:rPr lang="cs-CZ" sz="1400" dirty="0" smtClean="0"/>
              <a:t>/ formy vyučování</a:t>
            </a:r>
          </a:p>
          <a:p>
            <a:r>
              <a:rPr lang="cs-CZ" sz="1400" dirty="0" smtClean="0"/>
              <a:t>e/ individuální přístup k žákovi</a:t>
            </a:r>
          </a:p>
          <a:p>
            <a:r>
              <a:rPr lang="cs-CZ" sz="1400" dirty="0" err="1" smtClean="0"/>
              <a:t>Fú</a:t>
            </a:r>
            <a:r>
              <a:rPr lang="cs-CZ" sz="1400" dirty="0" smtClean="0"/>
              <a:t> příznivé prostředí třídy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405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978380"/>
              </p:ext>
            </p:extLst>
          </p:nvPr>
        </p:nvGraphicFramePr>
        <p:xfrm>
          <a:off x="323528" y="1052736"/>
          <a:ext cx="8231387" cy="4693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{16D9F66E-5EB9-4882-86FB-DCBF35E3C3E4}</a:tableStyleId>
              </a:tblPr>
              <a:tblGrid>
                <a:gridCol w="2664296"/>
                <a:gridCol w="5567091"/>
              </a:tblGrid>
              <a:tr h="60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cap="all" dirty="0">
                          <a:effectLst/>
                        </a:rPr>
                        <a:t>jaké </a:t>
                      </a:r>
                      <a:r>
                        <a:rPr lang="cs-CZ" sz="2000" cap="all" dirty="0" smtClean="0">
                          <a:effectLst/>
                        </a:rPr>
                        <a:t>požadavky vyplývají na </a:t>
                      </a:r>
                      <a:r>
                        <a:rPr lang="cs-CZ" sz="2000" cap="all" dirty="0">
                          <a:effectLst/>
                        </a:rPr>
                        <a:t>učitele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559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Jak se změnil žák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Nové požadavky na žáka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Jak se </a:t>
                      </a:r>
                      <a:r>
                        <a:rPr lang="cs-CZ" sz="2000" dirty="0" smtClean="0">
                          <a:effectLst/>
                        </a:rPr>
                        <a:t>změnil </a:t>
                      </a:r>
                      <a:r>
                        <a:rPr lang="cs-CZ" sz="2000" dirty="0">
                          <a:effectLst/>
                        </a:rPr>
                        <a:t>vztah s rodiči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Jak se změnily vztahy s kolegy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 čem se změnila moje práce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06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916832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Pasch, M. et al. (1998). </a:t>
            </a:r>
            <a:r>
              <a:rPr lang="cs-CZ" sz="2000" i="1" dirty="0"/>
              <a:t>Od vzdělávacího programu k vyučovací hodině.</a:t>
            </a:r>
            <a:r>
              <a:rPr lang="cs-CZ" sz="2000" dirty="0"/>
              <a:t> Praha: Portál.</a:t>
            </a:r>
          </a:p>
          <a:p>
            <a:r>
              <a:rPr lang="cs-CZ" sz="2000" dirty="0"/>
              <a:t>Janík, </a:t>
            </a:r>
            <a:r>
              <a:rPr lang="cs-CZ" sz="2000" dirty="0" err="1"/>
              <a:t>T.,Maňák</a:t>
            </a:r>
            <a:r>
              <a:rPr lang="cs-CZ" sz="2000" dirty="0"/>
              <a:t>, </a:t>
            </a:r>
            <a:r>
              <a:rPr lang="cs-CZ" sz="2000" dirty="0" err="1"/>
              <a:t>J.,Knecht</a:t>
            </a:r>
            <a:r>
              <a:rPr lang="cs-CZ" sz="2000" dirty="0"/>
              <a:t>, P. (2009). </a:t>
            </a:r>
            <a:r>
              <a:rPr lang="cs-CZ" sz="2000" i="1" dirty="0"/>
              <a:t>Cíle a obsahy školního vzdělávání a metodologie jejich utváření</a:t>
            </a:r>
            <a:r>
              <a:rPr lang="cs-CZ" sz="2000" dirty="0"/>
              <a:t>. Brno: </a:t>
            </a:r>
            <a:r>
              <a:rPr lang="cs-CZ" sz="2000" dirty="0" err="1"/>
              <a:t>Paido</a:t>
            </a:r>
            <a:r>
              <a:rPr lang="cs-CZ" sz="2000" dirty="0"/>
              <a:t>. </a:t>
            </a:r>
          </a:p>
          <a:p>
            <a:r>
              <a:rPr lang="cs-CZ" sz="2000" dirty="0"/>
              <a:t>Skalková, J. (2007).  </a:t>
            </a:r>
            <a:r>
              <a:rPr lang="cs-CZ" sz="2000" i="1" dirty="0"/>
              <a:t>Obecná didaktika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 smtClean="0"/>
              <a:t>.</a:t>
            </a:r>
            <a:endParaRPr lang="cs-CZ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Slavík, Jan.(1999).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Hodnocení v současné škole. Praha: Portál.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99592" y="1013519"/>
            <a:ext cx="1579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Literatura:</a:t>
            </a:r>
            <a:endParaRPr lang="cs-CZ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92929" y="4725144"/>
            <a:ext cx="21921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i="1" dirty="0"/>
              <a:t>Zpracovala: Vladimíra Neužilová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2888176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Příprava učitele na vyučování</a:t>
            </a:r>
            <a:br>
              <a:rPr lang="cs-CZ" sz="2800" b="1" dirty="0" smtClean="0"/>
            </a:br>
            <a:r>
              <a:rPr lang="cs-CZ" sz="2200" dirty="0" smtClean="0"/>
              <a:t>kompetence učitele</a:t>
            </a:r>
            <a:endParaRPr lang="cs-CZ" sz="2200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722729"/>
              </p:ext>
            </p:extLst>
          </p:nvPr>
        </p:nvGraphicFramePr>
        <p:xfrm>
          <a:off x="611560" y="1340768"/>
          <a:ext cx="8229600" cy="47548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32172"/>
                <a:gridCol w="1656060"/>
                <a:gridCol w="6141368"/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>
                          <a:effectLst/>
                        </a:rPr>
                        <a:t>Didaktické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sleduje vývoj a způsoby uplatňování oborů v praxi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oborové znalosti přetváří ve vzdělávací cíle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kern="1200" dirty="0" smtClean="0">
                          <a:effectLst/>
                        </a:rPr>
                        <a:t>ke vzdělávacím cílům vybírá a strukturuje vzdělávací obsah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cs-CZ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 smtClean="0">
                          <a:effectLst/>
                        </a:rPr>
                        <a:t>Metodické</a:t>
                      </a:r>
                      <a:endParaRPr lang="cs-CZ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 vybírá metody, postupy vzhledem ke zvoleným </a:t>
                      </a:r>
                      <a:r>
                        <a:rPr lang="cs-CZ" sz="1800" kern="1200" dirty="0" err="1" smtClean="0">
                          <a:effectLst/>
                        </a:rPr>
                        <a:t>vzděl</a:t>
                      </a:r>
                      <a:r>
                        <a:rPr lang="cs-CZ" sz="1800" kern="1200" dirty="0" smtClean="0">
                          <a:effectLst/>
                        </a:rPr>
                        <a:t>. cílům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používá metody, které motivují k učení a přispívají k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  osobnostnímu rozvoji a aktivnímu zapojení žáka do výuky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 smtClean="0">
                          <a:effectLst/>
                        </a:rPr>
                        <a:t>Diagnostické evaluační</a:t>
                      </a:r>
                      <a:endParaRPr lang="cs-CZ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effectLst/>
                        </a:rPr>
                        <a:t>- zjišťuje vzdělávací potřeby žáků, jejich individuální pokrok 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stanovuje kritéria, pravidla a způsoby hodnocení žáků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reflektuje úspěšnost vyučování a učení žáků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kern="1200" dirty="0" smtClean="0">
                          <a:effectLst/>
                        </a:rPr>
                        <a:t>Komunikační organizační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effectLst/>
                        </a:rPr>
                        <a:t>- řídí a koordinuje činnosti skupin žáků i jednotlivců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formuluje jeho pravidla a vede žáky k jejich dodržování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řeší konflikty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71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899592" y="2816932"/>
            <a:ext cx="2592288" cy="91440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REFLEXE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3310919" y="4149080"/>
            <a:ext cx="2592288" cy="914400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REALIZACE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6060860" y="3040151"/>
            <a:ext cx="2592288" cy="91440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PŘÍPRAVA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3275856" y="1125120"/>
            <a:ext cx="2592288" cy="914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PLÁNOVÁNÍ VÝUKY</a:t>
            </a:r>
            <a:endParaRPr lang="cs-CZ" sz="2000" b="1" dirty="0"/>
          </a:p>
        </p:txBody>
      </p:sp>
      <p:cxnSp>
        <p:nvCxnSpPr>
          <p:cNvPr id="10" name="Přímá spojnice se šipkou 9"/>
          <p:cNvCxnSpPr>
            <a:endCxn id="7" idx="1"/>
          </p:cNvCxnSpPr>
          <p:nvPr/>
        </p:nvCxnSpPr>
        <p:spPr>
          <a:xfrm>
            <a:off x="4607063" y="2039520"/>
            <a:ext cx="1833429" cy="11345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4607063" y="2021187"/>
            <a:ext cx="0" cy="2037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8" idx="4"/>
            <a:endCxn id="5" idx="7"/>
          </p:cNvCxnSpPr>
          <p:nvPr/>
        </p:nvCxnSpPr>
        <p:spPr>
          <a:xfrm flipH="1">
            <a:off x="3112248" y="2039520"/>
            <a:ext cx="1459752" cy="9113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55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337282"/>
              </p:ext>
            </p:extLst>
          </p:nvPr>
        </p:nvGraphicFramePr>
        <p:xfrm>
          <a:off x="323528" y="955328"/>
          <a:ext cx="7991776" cy="5047488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675958"/>
                <a:gridCol w="4228543"/>
                <a:gridCol w="1087275"/>
              </a:tblGrid>
              <a:tr h="297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TÉMA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7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CÍL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7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STRATEGIE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199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VYUČOVACÍ PROCES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r>
                        <a:rPr lang="cs-CZ" sz="1800" dirty="0" smtClean="0">
                          <a:effectLst/>
                        </a:rPr>
                        <a:t>motivace</a:t>
                      </a:r>
                      <a:endParaRPr lang="cs-CZ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-seznámení s učivem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-upevňování </a:t>
                      </a:r>
                      <a:r>
                        <a:rPr lang="cs-CZ" sz="1800" dirty="0">
                          <a:effectLst/>
                        </a:rPr>
                        <a:t>učiva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-</a:t>
                      </a:r>
                      <a:r>
                        <a:rPr lang="cs-CZ" sz="1800" dirty="0">
                          <a:effectLst/>
                        </a:rPr>
                        <a:t>opakování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-</a:t>
                      </a:r>
                      <a:r>
                        <a:rPr lang="cs-CZ" sz="1800" dirty="0">
                          <a:effectLst/>
                        </a:rPr>
                        <a:t>aplikace, </a:t>
                      </a:r>
                      <a:r>
                        <a:rPr lang="cs-CZ" sz="1800" dirty="0" smtClean="0">
                          <a:effectLst/>
                        </a:rPr>
                        <a:t>využití</a:t>
                      </a:r>
                      <a:endParaRPr lang="cs-CZ" sz="1800" dirty="0">
                        <a:effectLst/>
                      </a:endParaRPr>
                    </a:p>
                  </a:txBody>
                  <a:tcPr marL="58032" marR="5803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METODY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14492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613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KRITÉRIA PRO HODNOCENÍ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613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ZKOUŠENÍ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HODNOCENÍ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787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POZNÁMKY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-kázeň ve výuce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323528" y="332656"/>
            <a:ext cx="2592288" cy="43204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PŘÍPRAVA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24128" y="33265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předmět, ročník, datum</a:t>
            </a:r>
            <a:endParaRPr lang="cs-CZ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Diagram 3"/>
          <p:cNvGrpSpPr>
            <a:grpSpLocks/>
          </p:cNvGrpSpPr>
          <p:nvPr/>
        </p:nvGrpSpPr>
        <p:grpSpPr bwMode="auto">
          <a:xfrm>
            <a:off x="2182072" y="350807"/>
            <a:ext cx="6048375" cy="5686341"/>
            <a:chOff x="1429" y="703"/>
            <a:chExt cx="2858" cy="2858"/>
          </a:xfrm>
        </p:grpSpPr>
        <p:sp>
          <p:nvSpPr>
            <p:cNvPr id="20" name="_s6148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_s6149"/>
            <p:cNvSpPr>
              <a:spLocks/>
            </p:cNvSpPr>
            <p:nvPr/>
          </p:nvSpPr>
          <p:spPr bwMode="auto">
            <a:xfrm>
              <a:off x="3809" y="1587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528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22" name="_s6150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_s6151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343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</a:t>
              </a: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24" name="_s6152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_s6153"/>
            <p:cNvSpPr>
              <a:spLocks/>
            </p:cNvSpPr>
            <p:nvPr/>
          </p:nvSpPr>
          <p:spPr bwMode="auto">
            <a:xfrm>
              <a:off x="3809" y="1045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343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26" name="_s6154"/>
            <p:cNvSpPr>
              <a:spLocks noChangeArrowheads="1" noTextEdit="1"/>
            </p:cNvSpPr>
            <p:nvPr/>
          </p:nvSpPr>
          <p:spPr bwMode="auto">
            <a:xfrm>
              <a:off x="2264" y="1878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_s6155"/>
            <p:cNvSpPr>
              <a:spLocks/>
            </p:cNvSpPr>
            <p:nvPr/>
          </p:nvSpPr>
          <p:spPr bwMode="auto">
            <a:xfrm>
              <a:off x="3809" y="774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157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zdrojů</a:t>
              </a:r>
            </a:p>
          </p:txBody>
        </p:sp>
      </p:grpSp>
      <p:sp>
        <p:nvSpPr>
          <p:cNvPr id="3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 flipV="1">
            <a:off x="4788025" y="735643"/>
            <a:ext cx="1328614" cy="1998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4245768" y="706322"/>
            <a:ext cx="73025" cy="19305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1538707" y="5315010"/>
            <a:ext cx="18501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1.pozornost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116638" y="5515065"/>
            <a:ext cx="1548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2. smysly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2335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/>
              <a:t>3. obrazotvornost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6000760" y="350808"/>
            <a:ext cx="16065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4. fyzické já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4026856" y="350807"/>
            <a:ext cx="10499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5. řeč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214852" y="1082705"/>
            <a:ext cx="909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6. city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395536" y="3321050"/>
            <a:ext cx="13644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7. intelekt</a:t>
            </a:r>
          </a:p>
        </p:txBody>
      </p:sp>
      <p:sp>
        <p:nvSpPr>
          <p:cNvPr id="28" name="Ovál 27"/>
          <p:cNvSpPr/>
          <p:nvPr/>
        </p:nvSpPr>
        <p:spPr>
          <a:xfrm>
            <a:off x="242562" y="156326"/>
            <a:ext cx="3104681" cy="824402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  <a:p>
            <a:pPr algn="ctr"/>
            <a:r>
              <a:rPr lang="cs-CZ" dirty="0"/>
              <a:t>p</a:t>
            </a:r>
            <a:r>
              <a:rPr lang="cs-CZ" dirty="0" smtClean="0"/>
              <a:t>oznání žákovy osobnosti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50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7"/>
          <p:cNvSpPr>
            <a:spLocks noChangeArrowheads="1"/>
          </p:cNvSpPr>
          <p:nvPr/>
        </p:nvSpPr>
        <p:spPr bwMode="auto">
          <a:xfrm>
            <a:off x="1619250" y="620713"/>
            <a:ext cx="5256213" cy="5184775"/>
          </a:xfrm>
          <a:prstGeom prst="ellipse">
            <a:avLst/>
          </a:prstGeom>
          <a:solidFill>
            <a:srgbClr val="F16FB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Oval 8"/>
          <p:cNvSpPr>
            <a:spLocks noChangeArrowheads="1"/>
          </p:cNvSpPr>
          <p:nvPr/>
        </p:nvSpPr>
        <p:spPr bwMode="auto">
          <a:xfrm>
            <a:off x="4356100" y="27813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Oval 9"/>
          <p:cNvSpPr>
            <a:spLocks noChangeArrowheads="1"/>
          </p:cNvSpPr>
          <p:nvPr/>
        </p:nvSpPr>
        <p:spPr bwMode="auto">
          <a:xfrm>
            <a:off x="2339975" y="1341438"/>
            <a:ext cx="3816350" cy="3744912"/>
          </a:xfrm>
          <a:prstGeom prst="ellipse">
            <a:avLst/>
          </a:prstGeom>
          <a:solidFill>
            <a:srgbClr val="787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000"/>
          </a:p>
        </p:txBody>
      </p:sp>
      <p:sp>
        <p:nvSpPr>
          <p:cNvPr id="3077" name="Oval 10"/>
          <p:cNvSpPr>
            <a:spLocks noChangeArrowheads="1"/>
          </p:cNvSpPr>
          <p:nvPr/>
        </p:nvSpPr>
        <p:spPr bwMode="auto">
          <a:xfrm>
            <a:off x="2916238" y="1989138"/>
            <a:ext cx="2665412" cy="2519362"/>
          </a:xfrm>
          <a:prstGeom prst="ellipse">
            <a:avLst/>
          </a:prstGeom>
          <a:solidFill>
            <a:srgbClr val="E9E937"/>
          </a:solidFill>
          <a:ln w="9525">
            <a:solidFill>
              <a:srgbClr val="F2F71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8" name="Oval 11"/>
          <p:cNvSpPr>
            <a:spLocks noChangeArrowheads="1"/>
          </p:cNvSpPr>
          <p:nvPr/>
        </p:nvSpPr>
        <p:spPr bwMode="auto">
          <a:xfrm>
            <a:off x="3779838" y="2708275"/>
            <a:ext cx="914400" cy="914400"/>
          </a:xfrm>
          <a:prstGeom prst="ellipse">
            <a:avLst/>
          </a:prstGeom>
          <a:solidFill>
            <a:srgbClr val="DCFBA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9" name="Line 12"/>
          <p:cNvSpPr>
            <a:spLocks noChangeShapeType="1"/>
          </p:cNvSpPr>
          <p:nvPr/>
        </p:nvSpPr>
        <p:spPr bwMode="auto">
          <a:xfrm>
            <a:off x="4356100" y="3213100"/>
            <a:ext cx="273685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7451725" y="5708650"/>
            <a:ext cx="1508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KOGNITIVNÍ STYL</a:t>
            </a:r>
          </a:p>
        </p:txBody>
      </p:sp>
      <p:sp>
        <p:nvSpPr>
          <p:cNvPr id="3081" name="Line 14"/>
          <p:cNvSpPr>
            <a:spLocks noChangeShapeType="1"/>
          </p:cNvSpPr>
          <p:nvPr/>
        </p:nvSpPr>
        <p:spPr bwMode="auto">
          <a:xfrm>
            <a:off x="5148263" y="3213100"/>
            <a:ext cx="216058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" name="Text Box 15"/>
          <p:cNvSpPr txBox="1">
            <a:spLocks noChangeArrowheads="1"/>
          </p:cNvSpPr>
          <p:nvPr/>
        </p:nvSpPr>
        <p:spPr bwMode="auto">
          <a:xfrm>
            <a:off x="7524750" y="4149725"/>
            <a:ext cx="14398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STYL UČENÍ</a:t>
            </a:r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>
            <a:off x="5795963" y="2781300"/>
            <a:ext cx="1655762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7451725" y="2682875"/>
            <a:ext cx="1455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STRATEGIE UČENÍ</a:t>
            </a:r>
          </a:p>
        </p:txBody>
      </p:sp>
      <p:sp>
        <p:nvSpPr>
          <p:cNvPr id="3085" name="Line 18"/>
          <p:cNvSpPr>
            <a:spLocks noChangeShapeType="1"/>
          </p:cNvSpPr>
          <p:nvPr/>
        </p:nvSpPr>
        <p:spPr bwMode="auto">
          <a:xfrm flipV="1">
            <a:off x="6011863" y="1557338"/>
            <a:ext cx="10080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6" name="Text Box 19"/>
          <p:cNvSpPr txBox="1">
            <a:spLocks noChangeArrowheads="1"/>
          </p:cNvSpPr>
          <p:nvPr/>
        </p:nvSpPr>
        <p:spPr bwMode="auto">
          <a:xfrm>
            <a:off x="7288213" y="1362075"/>
            <a:ext cx="1477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METODY </a:t>
            </a:r>
          </a:p>
          <a:p>
            <a:pPr eaLnBrk="1" hangingPunct="1"/>
            <a:r>
              <a:rPr lang="cs-CZ" sz="1200" b="1"/>
              <a:t>TECHNIKY UČENÍ</a:t>
            </a:r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735013" y="280988"/>
            <a:ext cx="65801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 dirty="0"/>
              <a:t>VZTAH NAŠEHO VROZENÉHO ZPŮSOBU POZNÁVÁNÍ /KOGNITIVNÍHO STYLU/ K UČENÍ</a:t>
            </a:r>
          </a:p>
        </p:txBody>
      </p:sp>
      <p:sp>
        <p:nvSpPr>
          <p:cNvPr id="16" name="Ovál 15"/>
          <p:cNvSpPr/>
          <p:nvPr/>
        </p:nvSpPr>
        <p:spPr>
          <a:xfrm>
            <a:off x="242562" y="764704"/>
            <a:ext cx="2097413" cy="576734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</p:txBody>
      </p:sp>
    </p:spTree>
    <p:extLst>
      <p:ext uri="{BB962C8B-B14F-4D97-AF65-F5344CB8AC3E}">
        <p14:creationId xmlns:p14="http://schemas.microsoft.com/office/powerpoint/2010/main" val="12191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5097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/>
              <a:t>Bloomova</a:t>
            </a:r>
            <a:r>
              <a:rPr lang="cs-CZ" sz="2000" b="1" dirty="0" smtClean="0"/>
              <a:t> taxonomie </a:t>
            </a:r>
          </a:p>
          <a:p>
            <a:r>
              <a:rPr lang="cs-CZ" sz="2000" b="1" dirty="0"/>
              <a:t>k</a:t>
            </a:r>
            <a:r>
              <a:rPr lang="cs-CZ" sz="2000" b="1" dirty="0" smtClean="0"/>
              <a:t>ognitivních cílů</a:t>
            </a:r>
            <a:endParaRPr lang="cs-CZ" sz="2000" b="1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6372199" y="246636"/>
            <a:ext cx="2232249" cy="480388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</p:txBody>
      </p:sp>
    </p:spTree>
    <p:extLst>
      <p:ext uri="{BB962C8B-B14F-4D97-AF65-F5344CB8AC3E}">
        <p14:creationId xmlns:p14="http://schemas.microsoft.com/office/powerpoint/2010/main" val="39024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39552" y="2155952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</p:txBody>
      </p:sp>
      <p:sp>
        <p:nvSpPr>
          <p:cNvPr id="9" name="Ovál 8"/>
          <p:cNvSpPr/>
          <p:nvPr/>
        </p:nvSpPr>
        <p:spPr>
          <a:xfrm>
            <a:off x="2552789" y="3354092"/>
            <a:ext cx="1113284" cy="4140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MĚSTO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900176" y="3389096"/>
            <a:ext cx="1224136" cy="2297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DOPRAVA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97133" y="3361832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1427698" y="3687303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67744" y="4121078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3793448" y="4062498"/>
            <a:ext cx="1198416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b="1" dirty="0" smtClean="0">
                <a:solidFill>
                  <a:schemeClr val="tx1"/>
                </a:solidFill>
              </a:rPr>
              <a:t>UBYTOVÁNÍ</a:t>
            </a:r>
            <a:endParaRPr lang="cs-CZ" sz="900" b="1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3619236" y="3493985"/>
            <a:ext cx="312488" cy="67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9" idx="5"/>
            <a:endCxn id="14" idx="1"/>
          </p:cNvCxnSpPr>
          <p:nvPr/>
        </p:nvCxnSpPr>
        <p:spPr>
          <a:xfrm>
            <a:off x="3503036" y="3707502"/>
            <a:ext cx="465916" cy="391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3039917" y="3848566"/>
            <a:ext cx="0" cy="284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9" idx="3"/>
            <a:endCxn id="12" idx="6"/>
          </p:cNvCxnSpPr>
          <p:nvPr/>
        </p:nvCxnSpPr>
        <p:spPr>
          <a:xfrm flipH="1">
            <a:off x="2435810" y="3707502"/>
            <a:ext cx="280016" cy="105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9" idx="2"/>
            <a:endCxn id="11" idx="6"/>
          </p:cNvCxnSpPr>
          <p:nvPr/>
        </p:nvCxnSpPr>
        <p:spPr>
          <a:xfrm flipH="1" flipV="1">
            <a:off x="2405245" y="3487846"/>
            <a:ext cx="147544" cy="732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ál 19"/>
          <p:cNvSpPr/>
          <p:nvPr/>
        </p:nvSpPr>
        <p:spPr>
          <a:xfrm>
            <a:off x="5410944" y="3569439"/>
            <a:ext cx="102845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vlaková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5410944" y="387671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5288935" y="3089163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lodní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3" name="Ovál 22"/>
          <p:cNvSpPr/>
          <p:nvPr/>
        </p:nvSpPr>
        <p:spPr>
          <a:xfrm>
            <a:off x="6521848" y="4132721"/>
            <a:ext cx="1506536" cy="228742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státní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4" name="Ovál 23"/>
          <p:cNvSpPr/>
          <p:nvPr/>
        </p:nvSpPr>
        <p:spPr>
          <a:xfrm>
            <a:off x="6144703" y="3320834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osobní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5" name="Ovál 24"/>
          <p:cNvSpPr/>
          <p:nvPr/>
        </p:nvSpPr>
        <p:spPr>
          <a:xfrm>
            <a:off x="5210606" y="4286479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nice se šipkou 25"/>
          <p:cNvCxnSpPr>
            <a:stCxn id="10" idx="6"/>
            <a:endCxn id="20" idx="2"/>
          </p:cNvCxnSpPr>
          <p:nvPr/>
        </p:nvCxnSpPr>
        <p:spPr>
          <a:xfrm>
            <a:off x="5124312" y="3503981"/>
            <a:ext cx="286632" cy="215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0" idx="7"/>
            <a:endCxn id="22" idx="2"/>
          </p:cNvCxnSpPr>
          <p:nvPr/>
        </p:nvCxnSpPr>
        <p:spPr>
          <a:xfrm flipV="1">
            <a:off x="4945041" y="3239130"/>
            <a:ext cx="343894" cy="183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14" idx="6"/>
          </p:cNvCxnSpPr>
          <p:nvPr/>
        </p:nvCxnSpPr>
        <p:spPr>
          <a:xfrm>
            <a:off x="4991864" y="4188512"/>
            <a:ext cx="557860" cy="140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0" idx="6"/>
          </p:cNvCxnSpPr>
          <p:nvPr/>
        </p:nvCxnSpPr>
        <p:spPr>
          <a:xfrm>
            <a:off x="5124312" y="3503981"/>
            <a:ext cx="1086989" cy="23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20" idx="5"/>
          </p:cNvCxnSpPr>
          <p:nvPr/>
        </p:nvCxnSpPr>
        <p:spPr>
          <a:xfrm>
            <a:off x="6288781" y="3825448"/>
            <a:ext cx="399120" cy="1588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20" idx="5"/>
            <a:endCxn id="23" idx="1"/>
          </p:cNvCxnSpPr>
          <p:nvPr/>
        </p:nvCxnSpPr>
        <p:spPr>
          <a:xfrm>
            <a:off x="6288781" y="3825448"/>
            <a:ext cx="453694" cy="3407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ál 32"/>
          <p:cNvSpPr/>
          <p:nvPr/>
        </p:nvSpPr>
        <p:spPr>
          <a:xfrm>
            <a:off x="6898102" y="3532415"/>
            <a:ext cx="1202290" cy="235723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lokální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34" name="Ovál 33"/>
          <p:cNvSpPr/>
          <p:nvPr/>
        </p:nvSpPr>
        <p:spPr>
          <a:xfrm>
            <a:off x="5410943" y="4775957"/>
            <a:ext cx="1210815" cy="227645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6621758" y="3825449"/>
            <a:ext cx="1406626" cy="201228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mezinárodní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cxnSp>
        <p:nvCxnSpPr>
          <p:cNvPr id="36" name="Přímá spojnice se šipkou 35"/>
          <p:cNvCxnSpPr/>
          <p:nvPr/>
        </p:nvCxnSpPr>
        <p:spPr>
          <a:xfrm>
            <a:off x="4602713" y="4329335"/>
            <a:ext cx="607893" cy="214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ál 36"/>
          <p:cNvSpPr/>
          <p:nvPr/>
        </p:nvSpPr>
        <p:spPr>
          <a:xfrm>
            <a:off x="899592" y="4485943"/>
            <a:ext cx="1098839" cy="176698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1931754" y="4523201"/>
            <a:ext cx="907904" cy="139440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1770572" y="4790628"/>
            <a:ext cx="1269345" cy="212974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1006474" y="4203321"/>
            <a:ext cx="1008112" cy="252028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nice se šipkou 42"/>
          <p:cNvCxnSpPr>
            <a:stCxn id="12" idx="4"/>
          </p:cNvCxnSpPr>
          <p:nvPr/>
        </p:nvCxnSpPr>
        <p:spPr>
          <a:xfrm>
            <a:off x="1931754" y="3939331"/>
            <a:ext cx="0" cy="281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ál 43"/>
          <p:cNvSpPr/>
          <p:nvPr/>
        </p:nvSpPr>
        <p:spPr>
          <a:xfrm>
            <a:off x="3550508" y="216100"/>
            <a:ext cx="1550068" cy="53829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POJEM</a:t>
            </a:r>
            <a:endParaRPr lang="cs-CZ" dirty="0"/>
          </a:p>
        </p:txBody>
      </p:sp>
      <p:sp>
        <p:nvSpPr>
          <p:cNvPr id="45" name="Ovál 44"/>
          <p:cNvSpPr/>
          <p:nvPr/>
        </p:nvSpPr>
        <p:spPr>
          <a:xfrm>
            <a:off x="2771800" y="2526781"/>
            <a:ext cx="3096344" cy="53829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POJMOVÁ MAPA</a:t>
            </a:r>
            <a:endParaRPr lang="cs-CZ" dirty="0"/>
          </a:p>
        </p:txBody>
      </p:sp>
      <p:sp>
        <p:nvSpPr>
          <p:cNvPr id="46" name="Ovál 45"/>
          <p:cNvSpPr/>
          <p:nvPr/>
        </p:nvSpPr>
        <p:spPr>
          <a:xfrm>
            <a:off x="4765653" y="861855"/>
            <a:ext cx="3622771" cy="538297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k</a:t>
            </a:r>
            <a:r>
              <a:rPr lang="cs-CZ" sz="1600" dirty="0" smtClean="0"/>
              <a:t>ategorie věcí, myšlenek</a:t>
            </a:r>
            <a:endParaRPr lang="cs-CZ" sz="1600" dirty="0"/>
          </a:p>
        </p:txBody>
      </p:sp>
      <p:sp>
        <p:nvSpPr>
          <p:cNvPr id="47" name="Ovál 46"/>
          <p:cNvSpPr/>
          <p:nvPr/>
        </p:nvSpPr>
        <p:spPr>
          <a:xfrm>
            <a:off x="2573127" y="1400152"/>
            <a:ext cx="3622771" cy="538297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společné podstatné vlastnosti</a:t>
            </a:r>
            <a:endParaRPr lang="cs-CZ" sz="1600" dirty="0"/>
          </a:p>
        </p:txBody>
      </p:sp>
      <p:sp>
        <p:nvSpPr>
          <p:cNvPr id="48" name="Ovál 47"/>
          <p:cNvSpPr/>
          <p:nvPr/>
        </p:nvSpPr>
        <p:spPr>
          <a:xfrm>
            <a:off x="89804" y="754397"/>
            <a:ext cx="3622771" cy="538297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k</a:t>
            </a:r>
            <a:r>
              <a:rPr lang="cs-CZ" sz="1600" dirty="0" smtClean="0"/>
              <a:t>onkrétní</a:t>
            </a:r>
          </a:p>
          <a:p>
            <a:pPr algn="ctr"/>
            <a:r>
              <a:rPr lang="cs-CZ" sz="1600" dirty="0" smtClean="0"/>
              <a:t>abstraktní</a:t>
            </a:r>
            <a:endParaRPr lang="cs-CZ" sz="1600" dirty="0"/>
          </a:p>
        </p:txBody>
      </p:sp>
      <p:cxnSp>
        <p:nvCxnSpPr>
          <p:cNvPr id="53" name="Přímá spojnice se šipkou 52"/>
          <p:cNvCxnSpPr>
            <a:stCxn id="44" idx="5"/>
          </p:cNvCxnSpPr>
          <p:nvPr/>
        </p:nvCxnSpPr>
        <p:spPr>
          <a:xfrm>
            <a:off x="4873574" y="675565"/>
            <a:ext cx="537370" cy="186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/>
          <p:nvPr/>
        </p:nvCxnSpPr>
        <p:spPr>
          <a:xfrm>
            <a:off x="4392656" y="768710"/>
            <a:ext cx="0" cy="5239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 flipH="1">
            <a:off x="3131840" y="636500"/>
            <a:ext cx="418668" cy="132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ál 58"/>
          <p:cNvSpPr/>
          <p:nvPr/>
        </p:nvSpPr>
        <p:spPr>
          <a:xfrm>
            <a:off x="2613649" y="5981638"/>
            <a:ext cx="3622771" cy="538297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m</a:t>
            </a:r>
            <a:r>
              <a:rPr lang="cs-CZ" sz="1600" dirty="0" smtClean="0"/>
              <a:t>yšlenkový proces</a:t>
            </a:r>
            <a:endParaRPr lang="cs-CZ" sz="1600" dirty="0"/>
          </a:p>
        </p:txBody>
      </p:sp>
      <p:cxnSp>
        <p:nvCxnSpPr>
          <p:cNvPr id="61" name="Přímá spojnice se šipkou 60"/>
          <p:cNvCxnSpPr>
            <a:stCxn id="45" idx="4"/>
          </p:cNvCxnSpPr>
          <p:nvPr/>
        </p:nvCxnSpPr>
        <p:spPr>
          <a:xfrm>
            <a:off x="4319972" y="3065078"/>
            <a:ext cx="72684" cy="3063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>
            <a:endCxn id="34" idx="0"/>
          </p:cNvCxnSpPr>
          <p:nvPr/>
        </p:nvCxnSpPr>
        <p:spPr>
          <a:xfrm>
            <a:off x="5548602" y="4549323"/>
            <a:ext cx="467749" cy="226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>
            <a:stCxn id="40" idx="5"/>
            <a:endCxn id="39" idx="1"/>
          </p:cNvCxnSpPr>
          <p:nvPr/>
        </p:nvCxnSpPr>
        <p:spPr>
          <a:xfrm>
            <a:off x="1866951" y="4418440"/>
            <a:ext cx="89512" cy="403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se šipkou 95"/>
          <p:cNvCxnSpPr>
            <a:stCxn id="20" idx="5"/>
            <a:endCxn id="33" idx="2"/>
          </p:cNvCxnSpPr>
          <p:nvPr/>
        </p:nvCxnSpPr>
        <p:spPr>
          <a:xfrm flipV="1">
            <a:off x="6288781" y="3650277"/>
            <a:ext cx="609321" cy="175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ál 116"/>
          <p:cNvSpPr/>
          <p:nvPr/>
        </p:nvSpPr>
        <p:spPr>
          <a:xfrm>
            <a:off x="7876511" y="3762050"/>
            <a:ext cx="457200" cy="169209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8" name="Ovál 117"/>
          <p:cNvSpPr/>
          <p:nvPr/>
        </p:nvSpPr>
        <p:spPr>
          <a:xfrm>
            <a:off x="8252792" y="3859901"/>
            <a:ext cx="457200" cy="169209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9" name="Ovál 118"/>
          <p:cNvSpPr/>
          <p:nvPr/>
        </p:nvSpPr>
        <p:spPr>
          <a:xfrm>
            <a:off x="7795592" y="3957808"/>
            <a:ext cx="457200" cy="169209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1" name="Ovál 50"/>
          <p:cNvSpPr/>
          <p:nvPr/>
        </p:nvSpPr>
        <p:spPr>
          <a:xfrm>
            <a:off x="6288781" y="216100"/>
            <a:ext cx="2244973" cy="608302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</p:txBody>
      </p:sp>
    </p:spTree>
    <p:extLst>
      <p:ext uri="{BB962C8B-B14F-4D97-AF65-F5344CB8AC3E}">
        <p14:creationId xmlns:p14="http://schemas.microsoft.com/office/powerpoint/2010/main" val="36706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11960" y="476672"/>
            <a:ext cx="184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200" b="1" dirty="0"/>
          </a:p>
        </p:txBody>
      </p:sp>
      <p:sp>
        <p:nvSpPr>
          <p:cNvPr id="4" name="Ovál 3"/>
          <p:cNvSpPr/>
          <p:nvPr/>
        </p:nvSpPr>
        <p:spPr>
          <a:xfrm>
            <a:off x="1297485" y="1791709"/>
            <a:ext cx="1816026" cy="415304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dosažení cíle</a:t>
            </a:r>
          </a:p>
        </p:txBody>
      </p:sp>
      <p:sp>
        <p:nvSpPr>
          <p:cNvPr id="5" name="Ovál 4"/>
          <p:cNvSpPr/>
          <p:nvPr/>
        </p:nvSpPr>
        <p:spPr>
          <a:xfrm>
            <a:off x="5775785" y="1791709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procesu učení</a:t>
            </a:r>
            <a:endParaRPr lang="cs-CZ" sz="1200" b="1" dirty="0"/>
          </a:p>
        </p:txBody>
      </p:sp>
      <p:sp>
        <p:nvSpPr>
          <p:cNvPr id="6" name="Ovál 5"/>
          <p:cNvSpPr/>
          <p:nvPr/>
        </p:nvSpPr>
        <p:spPr>
          <a:xfrm>
            <a:off x="1534864" y="2589935"/>
            <a:ext cx="1387318" cy="333228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vědomosti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1527053" y="3031284"/>
            <a:ext cx="1433490" cy="338473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dovednosti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1564514" y="3515784"/>
            <a:ext cx="1368152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postoje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1573832" y="3981438"/>
            <a:ext cx="1329821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hodnoty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6178059" y="2649106"/>
            <a:ext cx="1327900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motivace</a:t>
            </a:r>
            <a:endParaRPr lang="cs-CZ" sz="1200" b="1" dirty="0"/>
          </a:p>
        </p:txBody>
      </p:sp>
      <p:sp>
        <p:nvSpPr>
          <p:cNvPr id="12" name="Ovál 11"/>
          <p:cNvSpPr/>
          <p:nvPr/>
        </p:nvSpPr>
        <p:spPr>
          <a:xfrm>
            <a:off x="6211316" y="3015530"/>
            <a:ext cx="1327900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expozice</a:t>
            </a:r>
            <a:endParaRPr lang="cs-CZ" sz="1200" b="1" dirty="0"/>
          </a:p>
        </p:txBody>
      </p:sp>
      <p:sp>
        <p:nvSpPr>
          <p:cNvPr id="13" name="Ovál 12"/>
          <p:cNvSpPr/>
          <p:nvPr/>
        </p:nvSpPr>
        <p:spPr>
          <a:xfrm>
            <a:off x="6211316" y="3649016"/>
            <a:ext cx="1401428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hodnocení</a:t>
            </a:r>
            <a:endParaRPr lang="cs-CZ" sz="1200" b="1" dirty="0"/>
          </a:p>
        </p:txBody>
      </p:sp>
      <p:sp>
        <p:nvSpPr>
          <p:cNvPr id="14" name="Ovál 13"/>
          <p:cNvSpPr/>
          <p:nvPr/>
        </p:nvSpPr>
        <p:spPr>
          <a:xfrm>
            <a:off x="6194906" y="3348193"/>
            <a:ext cx="1401429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fixace</a:t>
            </a:r>
            <a:endParaRPr lang="cs-CZ" sz="1200" b="1" dirty="0"/>
          </a:p>
        </p:txBody>
      </p:sp>
      <p:sp>
        <p:nvSpPr>
          <p:cNvPr id="15" name="Ovál 14"/>
          <p:cNvSpPr/>
          <p:nvPr/>
        </p:nvSpPr>
        <p:spPr>
          <a:xfrm>
            <a:off x="6194907" y="4077072"/>
            <a:ext cx="1401428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aplikace</a:t>
            </a:r>
            <a:endParaRPr lang="cs-CZ" sz="1200" b="1" dirty="0"/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5219828" y="1294734"/>
            <a:ext cx="801793" cy="548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endCxn id="4" idx="7"/>
          </p:cNvCxnSpPr>
          <p:nvPr/>
        </p:nvCxnSpPr>
        <p:spPr>
          <a:xfrm flipH="1">
            <a:off x="2847560" y="1269534"/>
            <a:ext cx="819981" cy="582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4" idx="4"/>
          </p:cNvCxnSpPr>
          <p:nvPr/>
        </p:nvCxnSpPr>
        <p:spPr>
          <a:xfrm>
            <a:off x="2205498" y="2207013"/>
            <a:ext cx="1" cy="2996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6786676" y="2334622"/>
            <a:ext cx="1" cy="236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3291682" y="442685"/>
            <a:ext cx="2592288" cy="91440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REFLEXE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397</Words>
  <Application>Microsoft Office PowerPoint</Application>
  <PresentationFormat>Předvádění na obrazovce (4:3)</PresentationFormat>
  <Paragraphs>187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VYUČOVÁNÍ A UČENÍ</vt:lpstr>
      <vt:lpstr>Příprava učitele na vyučování kompetence učitele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          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učitele na vyučování</dc:title>
  <dc:creator>Vladimíra Neužilová</dc:creator>
  <cp:lastModifiedBy>Vladimíra Neužilová</cp:lastModifiedBy>
  <cp:revision>32</cp:revision>
  <dcterms:created xsi:type="dcterms:W3CDTF">2013-10-20T07:21:22Z</dcterms:created>
  <dcterms:modified xsi:type="dcterms:W3CDTF">2016-04-25T17:15:05Z</dcterms:modified>
</cp:coreProperties>
</file>