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7" r:id="rId4"/>
    <p:sldId id="256" r:id="rId5"/>
    <p:sldId id="259" r:id="rId6"/>
    <p:sldId id="260" r:id="rId7"/>
    <p:sldId id="258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BF3F3"/>
    <a:srgbClr val="92E8FC"/>
    <a:srgbClr val="93FBFB"/>
    <a:srgbClr val="000000"/>
    <a:srgbClr val="CCFF66"/>
    <a:srgbClr val="AEFEA8"/>
    <a:srgbClr val="CCCCFF"/>
    <a:srgbClr val="9999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479" autoAdjust="0"/>
  </p:normalViewPr>
  <p:slideViewPr>
    <p:cSldViewPr>
      <p:cViewPr varScale="1">
        <p:scale>
          <a:sx n="76" d="100"/>
          <a:sy n="76" d="100"/>
        </p:scale>
        <p:origin x="-3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24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268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49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41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39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35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80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30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89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98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41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69C58-EDD3-43C3-B9B4-40BA1E7F5DE7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31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203848" y="116632"/>
            <a:ext cx="2304256" cy="50405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TYPY VÝUKY</a:t>
            </a:r>
            <a:endParaRPr lang="cs-CZ" b="1" dirty="0"/>
          </a:p>
        </p:txBody>
      </p:sp>
      <p:sp>
        <p:nvSpPr>
          <p:cNvPr id="3" name="Ovál 2"/>
          <p:cNvSpPr/>
          <p:nvPr/>
        </p:nvSpPr>
        <p:spPr>
          <a:xfrm>
            <a:off x="5396706" y="745408"/>
            <a:ext cx="3240360" cy="475011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</a:t>
            </a:r>
            <a:r>
              <a:rPr lang="cs-CZ" dirty="0" smtClean="0"/>
              <a:t>informativní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5508104" y="3612896"/>
            <a:ext cx="3240360" cy="540060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heuristická</a:t>
            </a:r>
            <a:endParaRPr lang="cs-CZ" b="1" dirty="0"/>
          </a:p>
        </p:txBody>
      </p:sp>
      <p:sp>
        <p:nvSpPr>
          <p:cNvPr id="5" name="Ovál 4"/>
          <p:cNvSpPr/>
          <p:nvPr/>
        </p:nvSpPr>
        <p:spPr>
          <a:xfrm>
            <a:off x="539552" y="3501008"/>
            <a:ext cx="3177616" cy="542644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regulativní</a:t>
            </a:r>
            <a:endParaRPr lang="cs-CZ" b="1" dirty="0"/>
          </a:p>
        </p:txBody>
      </p:sp>
      <p:sp>
        <p:nvSpPr>
          <p:cNvPr id="6" name="Ovál 5"/>
          <p:cNvSpPr/>
          <p:nvPr/>
        </p:nvSpPr>
        <p:spPr>
          <a:xfrm>
            <a:off x="360628" y="928000"/>
            <a:ext cx="2808312" cy="475010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produkční</a:t>
            </a:r>
            <a:endParaRPr lang="cs-CZ" b="1" dirty="0"/>
          </a:p>
        </p:txBody>
      </p:sp>
      <p:sp>
        <p:nvSpPr>
          <p:cNvPr id="12" name="Ovál 11"/>
          <p:cNvSpPr/>
          <p:nvPr/>
        </p:nvSpPr>
        <p:spPr>
          <a:xfrm>
            <a:off x="5508104" y="1512838"/>
            <a:ext cx="3491880" cy="15121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 smtClean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orientace v nové oblasti poznání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v</a:t>
            </a:r>
            <a:r>
              <a:rPr lang="cs-CZ" sz="1200" b="1" dirty="0" smtClean="0">
                <a:solidFill>
                  <a:schemeClr val="tx1"/>
                </a:solidFill>
              </a:rPr>
              <a:t>elký rozsah poznatků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f</a:t>
            </a:r>
            <a:r>
              <a:rPr lang="cs-CZ" sz="1200" b="1" dirty="0" smtClean="0">
                <a:solidFill>
                  <a:schemeClr val="tx1"/>
                </a:solidFill>
              </a:rPr>
              <a:t>aktografický učební materiál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žáci postupují jednotně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žák málo aktivní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pamětní učení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5796136" y="4581128"/>
            <a:ext cx="3168352" cy="16657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            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řešení nových úkolů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</a:t>
            </a:r>
            <a:r>
              <a:rPr lang="cs-CZ" sz="1200" b="1" dirty="0" smtClean="0">
                <a:solidFill>
                  <a:schemeClr val="tx1"/>
                </a:solidFill>
              </a:rPr>
              <a:t>roblémová výuka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u</a:t>
            </a:r>
            <a:r>
              <a:rPr lang="cs-CZ" sz="1200" b="1" dirty="0" smtClean="0">
                <a:solidFill>
                  <a:schemeClr val="tx1"/>
                </a:solidFill>
              </a:rPr>
              <a:t>čební aktivita žáků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faktografické  učivo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rozvoj myšlení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nesouvisející </a:t>
            </a:r>
            <a:r>
              <a:rPr lang="cs-CZ" sz="1200" b="1" dirty="0">
                <a:solidFill>
                  <a:schemeClr val="tx1"/>
                </a:solidFill>
              </a:rPr>
              <a:t>fakta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38" name="Ovál 37"/>
          <p:cNvSpPr/>
          <p:nvPr/>
        </p:nvSpPr>
        <p:spPr>
          <a:xfrm>
            <a:off x="292156" y="1637306"/>
            <a:ext cx="3672408" cy="121855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            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pracovní situace, kontakt s realitou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</a:t>
            </a:r>
            <a:r>
              <a:rPr lang="cs-CZ" sz="1200" b="1" dirty="0" smtClean="0">
                <a:solidFill>
                  <a:schemeClr val="tx1"/>
                </a:solidFill>
              </a:rPr>
              <a:t>racovní dovednosti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t</a:t>
            </a:r>
            <a:r>
              <a:rPr lang="cs-CZ" sz="1200" b="1" dirty="0" smtClean="0">
                <a:solidFill>
                  <a:schemeClr val="tx1"/>
                </a:solidFill>
              </a:rPr>
              <a:t>vorba materiálních hodnot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</p:txBody>
      </p:sp>
      <p:cxnSp>
        <p:nvCxnSpPr>
          <p:cNvPr id="47" name="Přímá spojnice se šipkou 46"/>
          <p:cNvCxnSpPr/>
          <p:nvPr/>
        </p:nvCxnSpPr>
        <p:spPr>
          <a:xfrm>
            <a:off x="1618576" y="1397151"/>
            <a:ext cx="0" cy="2313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ál 47"/>
          <p:cNvSpPr/>
          <p:nvPr/>
        </p:nvSpPr>
        <p:spPr>
          <a:xfrm>
            <a:off x="97187" y="4365104"/>
            <a:ext cx="3898749" cy="162970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                          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</a:t>
            </a:r>
            <a:r>
              <a:rPr lang="cs-CZ" sz="1200" b="1" dirty="0" smtClean="0">
                <a:solidFill>
                  <a:schemeClr val="tx1"/>
                </a:solidFill>
              </a:rPr>
              <a:t>amětní učení, nácvik dovednosti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ř</a:t>
            </a:r>
            <a:r>
              <a:rPr lang="cs-CZ" sz="1200" b="1" dirty="0" smtClean="0">
                <a:solidFill>
                  <a:schemeClr val="tx1"/>
                </a:solidFill>
              </a:rPr>
              <a:t>ízení psychických procesů při učení programem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a</a:t>
            </a:r>
            <a:r>
              <a:rPr lang="cs-CZ" sz="1200" b="1" dirty="0" smtClean="0">
                <a:solidFill>
                  <a:schemeClr val="tx1"/>
                </a:solidFill>
              </a:rPr>
              <a:t>lgoritmizace učení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interaktivní počítačové systémy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</p:txBody>
      </p:sp>
      <p:cxnSp>
        <p:nvCxnSpPr>
          <p:cNvPr id="51" name="Přímá spojnice se šipkou 50"/>
          <p:cNvCxnSpPr/>
          <p:nvPr/>
        </p:nvCxnSpPr>
        <p:spPr>
          <a:xfrm>
            <a:off x="7150280" y="1268760"/>
            <a:ext cx="21997" cy="2440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>
            <a:off x="7172277" y="4186849"/>
            <a:ext cx="4487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>
            <a:stCxn id="5" idx="4"/>
          </p:cNvCxnSpPr>
          <p:nvPr/>
        </p:nvCxnSpPr>
        <p:spPr>
          <a:xfrm>
            <a:off x="2128360" y="4043652"/>
            <a:ext cx="0" cy="323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915816" y="188640"/>
            <a:ext cx="3024336" cy="108012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VÝUKOVÁ METODA</a:t>
            </a:r>
            <a:endParaRPr lang="cs-CZ" b="1" dirty="0"/>
          </a:p>
        </p:txBody>
      </p:sp>
      <p:sp>
        <p:nvSpPr>
          <p:cNvPr id="4" name="Ovál 3"/>
          <p:cNvSpPr/>
          <p:nvPr/>
        </p:nvSpPr>
        <p:spPr>
          <a:xfrm>
            <a:off x="5817942" y="1268760"/>
            <a:ext cx="2376264" cy="684076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KRITÉRIA</a:t>
            </a:r>
            <a:r>
              <a:rPr lang="cs-CZ" dirty="0" smtClean="0"/>
              <a:t> </a:t>
            </a:r>
            <a:r>
              <a:rPr lang="cs-CZ" b="1" dirty="0" smtClean="0"/>
              <a:t>VOLBY</a:t>
            </a:r>
            <a:endParaRPr lang="cs-CZ" b="1" dirty="0"/>
          </a:p>
        </p:txBody>
      </p:sp>
      <p:sp>
        <p:nvSpPr>
          <p:cNvPr id="8" name="Ovál 7"/>
          <p:cNvSpPr/>
          <p:nvPr/>
        </p:nvSpPr>
        <p:spPr>
          <a:xfrm>
            <a:off x="683568" y="1268760"/>
            <a:ext cx="2016224" cy="684076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DEFINICE</a:t>
            </a:r>
            <a:endParaRPr lang="cs-CZ" b="1" dirty="0"/>
          </a:p>
        </p:txBody>
      </p:sp>
      <p:sp>
        <p:nvSpPr>
          <p:cNvPr id="13" name="Zaoblený obdélník 12"/>
          <p:cNvSpPr/>
          <p:nvPr/>
        </p:nvSpPr>
        <p:spPr>
          <a:xfrm>
            <a:off x="179512" y="2276872"/>
            <a:ext cx="3744416" cy="1692188"/>
          </a:xfrm>
          <a:prstGeom prst="round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Postup, cesta, žák za pomoci učitele směřuje k cílům vzdělávání, osvojuje si VDPH – klíčové kompetence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644008" y="2348880"/>
            <a:ext cx="4392488" cy="324036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Zákonitost výukového procesu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Cíle a úkoly výuky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Obsah a metody oboru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Úroveň psychického a fyzického rozvoje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Zvláštnosti třídy skupiny žáků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Vnější podmínky </a:t>
            </a:r>
            <a:r>
              <a:rPr lang="cs-CZ" dirty="0" err="1" smtClean="0">
                <a:solidFill>
                  <a:schemeClr val="tx1"/>
                </a:solidFill>
              </a:rPr>
              <a:t>vých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dirty="0" err="1" smtClean="0">
                <a:solidFill>
                  <a:schemeClr val="tx1"/>
                </a:solidFill>
              </a:rPr>
              <a:t>vzděl</a:t>
            </a:r>
            <a:r>
              <a:rPr lang="cs-CZ" dirty="0" smtClean="0">
                <a:solidFill>
                  <a:schemeClr val="tx1"/>
                </a:solidFill>
              </a:rPr>
              <a:t>. Práce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Osobnost učitele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6" name="Přímá spojnice se šipkou 15"/>
          <p:cNvCxnSpPr>
            <a:stCxn id="8" idx="4"/>
          </p:cNvCxnSpPr>
          <p:nvPr/>
        </p:nvCxnSpPr>
        <p:spPr>
          <a:xfrm>
            <a:off x="1691680" y="1952836"/>
            <a:ext cx="0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4" idx="4"/>
          </p:cNvCxnSpPr>
          <p:nvPr/>
        </p:nvCxnSpPr>
        <p:spPr>
          <a:xfrm>
            <a:off x="7006074" y="1952836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80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928048" y="2492896"/>
            <a:ext cx="2275800" cy="75638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yučovací činnosti učitele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3835320" y="1628800"/>
            <a:ext cx="1656184" cy="504056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CÍLE</a:t>
            </a:r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856040" y="3645024"/>
            <a:ext cx="2347808" cy="7920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yučovací strategie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928048" y="4941168"/>
            <a:ext cx="2358621" cy="64807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tyl vyučování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516216" y="2492896"/>
            <a:ext cx="2088232" cy="72038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u</a:t>
            </a:r>
            <a:r>
              <a:rPr lang="cs-CZ" dirty="0" smtClean="0">
                <a:solidFill>
                  <a:schemeClr val="tx1"/>
                </a:solidFill>
              </a:rPr>
              <a:t>čební činnosti žáků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6502018" y="3645024"/>
            <a:ext cx="2088232" cy="7920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učební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strategie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6516216" y="4797152"/>
            <a:ext cx="2161934" cy="7920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tyl učení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3123138" y="260648"/>
            <a:ext cx="2844316" cy="93610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VÝUKOVÁ METODA</a:t>
            </a:r>
            <a:endParaRPr lang="cs-CZ" dirty="0"/>
          </a:p>
        </p:txBody>
      </p:sp>
      <p:sp>
        <p:nvSpPr>
          <p:cNvPr id="20" name="Šipka nahoru 19"/>
          <p:cNvSpPr/>
          <p:nvPr/>
        </p:nvSpPr>
        <p:spPr>
          <a:xfrm>
            <a:off x="1934944" y="4544313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nahoru 22"/>
          <p:cNvSpPr/>
          <p:nvPr/>
        </p:nvSpPr>
        <p:spPr>
          <a:xfrm>
            <a:off x="1953744" y="3389548"/>
            <a:ext cx="1524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nahoru 23"/>
          <p:cNvSpPr/>
          <p:nvPr/>
        </p:nvSpPr>
        <p:spPr>
          <a:xfrm>
            <a:off x="7512591" y="3379913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nahoru 24"/>
          <p:cNvSpPr/>
          <p:nvPr/>
        </p:nvSpPr>
        <p:spPr>
          <a:xfrm>
            <a:off x="7546134" y="4516626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se šipkou 33"/>
          <p:cNvCxnSpPr/>
          <p:nvPr/>
        </p:nvCxnSpPr>
        <p:spPr>
          <a:xfrm flipH="1">
            <a:off x="2810400" y="1988840"/>
            <a:ext cx="1028508" cy="6908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5436096" y="1988840"/>
            <a:ext cx="1080120" cy="6908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1887916" y="1128489"/>
            <a:ext cx="1844968" cy="12893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5818856" y="1016732"/>
            <a:ext cx="1779335" cy="14041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6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ál 40"/>
          <p:cNvSpPr/>
          <p:nvPr/>
        </p:nvSpPr>
        <p:spPr>
          <a:xfrm>
            <a:off x="3208694" y="275395"/>
            <a:ext cx="2592288" cy="109685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VÝUKOVÉ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METODY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2" name="Ovál 51"/>
          <p:cNvSpPr/>
          <p:nvPr/>
        </p:nvSpPr>
        <p:spPr>
          <a:xfrm>
            <a:off x="6514413" y="1292804"/>
            <a:ext cx="1728192" cy="914400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3" name="Ovál 52"/>
          <p:cNvSpPr/>
          <p:nvPr/>
        </p:nvSpPr>
        <p:spPr>
          <a:xfrm>
            <a:off x="3562353" y="1686993"/>
            <a:ext cx="1800200" cy="914400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4" name="Ovál 53"/>
          <p:cNvSpPr/>
          <p:nvPr/>
        </p:nvSpPr>
        <p:spPr>
          <a:xfrm>
            <a:off x="585288" y="1295331"/>
            <a:ext cx="1728192" cy="914400"/>
          </a:xfrm>
          <a:prstGeom prst="ellipse">
            <a:avLst/>
          </a:prstGeom>
          <a:solidFill>
            <a:schemeClr val="bg1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55" name="Přímá spojnice se šipkou 54"/>
          <p:cNvCxnSpPr>
            <a:stCxn id="41" idx="2"/>
          </p:cNvCxnSpPr>
          <p:nvPr/>
        </p:nvCxnSpPr>
        <p:spPr>
          <a:xfrm flipH="1">
            <a:off x="2277476" y="823822"/>
            <a:ext cx="931218" cy="581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41" idx="4"/>
          </p:cNvCxnSpPr>
          <p:nvPr/>
        </p:nvCxnSpPr>
        <p:spPr>
          <a:xfrm>
            <a:off x="4504838" y="1372248"/>
            <a:ext cx="1" cy="182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>
            <a:off x="5793556" y="898655"/>
            <a:ext cx="994561" cy="4735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ál 61"/>
          <p:cNvSpPr/>
          <p:nvPr/>
        </p:nvSpPr>
        <p:spPr>
          <a:xfrm>
            <a:off x="264095" y="2812498"/>
            <a:ext cx="1872208" cy="787664"/>
          </a:xfrm>
          <a:prstGeom prst="ellipse">
            <a:avLst/>
          </a:prstGeom>
          <a:solidFill>
            <a:schemeClr val="bg1"/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Slovní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5" name="Ovál 64"/>
          <p:cNvSpPr/>
          <p:nvPr/>
        </p:nvSpPr>
        <p:spPr>
          <a:xfrm>
            <a:off x="585288" y="3794720"/>
            <a:ext cx="1976000" cy="856422"/>
          </a:xfrm>
          <a:prstGeom prst="ellipse">
            <a:avLst/>
          </a:prstGeom>
          <a:solidFill>
            <a:schemeClr val="bg1"/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2.Názorně  - demonstrační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6" name="Ovál 65"/>
          <p:cNvSpPr/>
          <p:nvPr/>
        </p:nvSpPr>
        <p:spPr>
          <a:xfrm>
            <a:off x="585288" y="5175953"/>
            <a:ext cx="2304256" cy="919877"/>
          </a:xfrm>
          <a:prstGeom prst="ellipse">
            <a:avLst/>
          </a:prstGeom>
          <a:solidFill>
            <a:schemeClr val="bg1"/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3.Dovednostně-praktické</a:t>
            </a:r>
            <a:endParaRPr lang="cs-CZ" sz="1600" dirty="0"/>
          </a:p>
        </p:txBody>
      </p:sp>
      <p:sp>
        <p:nvSpPr>
          <p:cNvPr id="67" name="Ovál 66"/>
          <p:cNvSpPr/>
          <p:nvPr/>
        </p:nvSpPr>
        <p:spPr>
          <a:xfrm>
            <a:off x="3426154" y="3073276"/>
            <a:ext cx="2157370" cy="432048"/>
          </a:xfrm>
          <a:prstGeom prst="ellipse">
            <a:avLst/>
          </a:prstGeom>
          <a:solidFill>
            <a:schemeClr val="bg1"/>
          </a:solidFill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8" name="Ovál 67"/>
          <p:cNvSpPr/>
          <p:nvPr/>
        </p:nvSpPr>
        <p:spPr>
          <a:xfrm>
            <a:off x="3363280" y="3794720"/>
            <a:ext cx="2157371" cy="504056"/>
          </a:xfrm>
          <a:prstGeom prst="ellipse">
            <a:avLst/>
          </a:prstGeom>
          <a:solidFill>
            <a:schemeClr val="bg1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9" name="Ovál 68"/>
          <p:cNvSpPr/>
          <p:nvPr/>
        </p:nvSpPr>
        <p:spPr>
          <a:xfrm>
            <a:off x="3292082" y="4532896"/>
            <a:ext cx="2157372" cy="432048"/>
          </a:xfrm>
          <a:prstGeom prst="ellipse">
            <a:avLst/>
          </a:prstGeom>
          <a:solidFill>
            <a:schemeClr val="bg1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0" name="Ovál 69"/>
          <p:cNvSpPr/>
          <p:nvPr/>
        </p:nvSpPr>
        <p:spPr>
          <a:xfrm>
            <a:off x="3383767" y="5115226"/>
            <a:ext cx="2157371" cy="428622"/>
          </a:xfrm>
          <a:prstGeom prst="ellipse">
            <a:avLst/>
          </a:prstGeom>
          <a:solidFill>
            <a:schemeClr val="bg1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1" name="Ovál 70"/>
          <p:cNvSpPr/>
          <p:nvPr/>
        </p:nvSpPr>
        <p:spPr>
          <a:xfrm>
            <a:off x="3383768" y="5717736"/>
            <a:ext cx="2157370" cy="432048"/>
          </a:xfrm>
          <a:prstGeom prst="ellipse">
            <a:avLst/>
          </a:prstGeom>
          <a:solidFill>
            <a:schemeClr val="bg1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2" name="Ovál 71"/>
          <p:cNvSpPr/>
          <p:nvPr/>
        </p:nvSpPr>
        <p:spPr>
          <a:xfrm>
            <a:off x="6608598" y="2256977"/>
            <a:ext cx="2067811" cy="341394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9" name="Ovál 78"/>
          <p:cNvSpPr/>
          <p:nvPr/>
        </p:nvSpPr>
        <p:spPr>
          <a:xfrm>
            <a:off x="6290837" y="2658366"/>
            <a:ext cx="2703334" cy="547964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1" name="Ovál 80"/>
          <p:cNvSpPr/>
          <p:nvPr/>
        </p:nvSpPr>
        <p:spPr>
          <a:xfrm>
            <a:off x="6457713" y="3088024"/>
            <a:ext cx="2342745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3" name="Ovál 92"/>
          <p:cNvSpPr/>
          <p:nvPr/>
        </p:nvSpPr>
        <p:spPr>
          <a:xfrm>
            <a:off x="6514413" y="3550458"/>
            <a:ext cx="2245845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4" name="Ovál 93"/>
          <p:cNvSpPr/>
          <p:nvPr/>
        </p:nvSpPr>
        <p:spPr>
          <a:xfrm>
            <a:off x="6879650" y="5185081"/>
            <a:ext cx="1872208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5" name="Ovál 94"/>
          <p:cNvSpPr/>
          <p:nvPr/>
        </p:nvSpPr>
        <p:spPr>
          <a:xfrm>
            <a:off x="6879650" y="4814662"/>
            <a:ext cx="1872208" cy="300564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6" name="Ovál 95"/>
          <p:cNvSpPr/>
          <p:nvPr/>
        </p:nvSpPr>
        <p:spPr>
          <a:xfrm>
            <a:off x="6514413" y="4351760"/>
            <a:ext cx="2373061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7" name="Ovál 96"/>
          <p:cNvSpPr/>
          <p:nvPr/>
        </p:nvSpPr>
        <p:spPr>
          <a:xfrm>
            <a:off x="6627281" y="3977034"/>
            <a:ext cx="2147324" cy="317404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1" name="Ovál 100"/>
          <p:cNvSpPr/>
          <p:nvPr/>
        </p:nvSpPr>
        <p:spPr>
          <a:xfrm>
            <a:off x="6699506" y="5589239"/>
            <a:ext cx="2100952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2" name="Ovál 101"/>
          <p:cNvSpPr/>
          <p:nvPr/>
        </p:nvSpPr>
        <p:spPr>
          <a:xfrm>
            <a:off x="6765278" y="6077068"/>
            <a:ext cx="2100952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87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351678" y="1461816"/>
            <a:ext cx="1728192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435760" y="1754181"/>
            <a:ext cx="1872208" cy="6413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1. Slovní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3194345" y="2531928"/>
            <a:ext cx="2088373" cy="85642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2.Názorně</a:t>
            </a:r>
            <a:r>
              <a:rPr lang="cs-CZ" sz="1600" dirty="0" smtClean="0">
                <a:solidFill>
                  <a:schemeClr val="tx1"/>
                </a:solidFill>
              </a:rPr>
              <a:t>  - </a:t>
            </a:r>
            <a:r>
              <a:rPr lang="cs-CZ" sz="1600" b="1" dirty="0" smtClean="0">
                <a:solidFill>
                  <a:schemeClr val="tx1"/>
                </a:solidFill>
              </a:rPr>
              <a:t>demonstrační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6444208" y="1749864"/>
            <a:ext cx="2304256" cy="91987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3.Dovednostně-praktické</a:t>
            </a:r>
            <a:endParaRPr lang="cs-CZ" sz="1600" b="1" dirty="0"/>
          </a:p>
        </p:txBody>
      </p:sp>
      <p:sp>
        <p:nvSpPr>
          <p:cNvPr id="11" name="Ovál 10"/>
          <p:cNvSpPr/>
          <p:nvPr/>
        </p:nvSpPr>
        <p:spPr>
          <a:xfrm>
            <a:off x="2771800" y="179410"/>
            <a:ext cx="2990239" cy="108935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50139" y="3355454"/>
            <a:ext cx="19050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Vyprávění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Vysvětlování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Přednáška</a:t>
            </a:r>
          </a:p>
          <a:p>
            <a:pPr marL="342900" indent="-342900">
              <a:buAutoNum type="alphaUcPeriod"/>
            </a:pPr>
            <a:r>
              <a:rPr lang="cs-CZ" dirty="0" smtClean="0"/>
              <a:t>Práce s textem</a:t>
            </a:r>
          </a:p>
          <a:p>
            <a:pPr marL="342900" indent="-342900">
              <a:buAutoNum type="alphaUcPeriod"/>
            </a:pPr>
            <a:r>
              <a:rPr lang="cs-CZ" dirty="0" smtClean="0"/>
              <a:t>Rozhovor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874999" y="4437112"/>
            <a:ext cx="30417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Předvádění a </a:t>
            </a:r>
            <a:r>
              <a:rPr lang="cs-CZ" dirty="0" err="1" smtClean="0"/>
              <a:t>demonstrov</a:t>
            </a:r>
            <a:r>
              <a:rPr lang="cs-CZ" dirty="0" smtClean="0"/>
              <a:t>.</a:t>
            </a:r>
          </a:p>
          <a:p>
            <a:pPr marL="342900" indent="-342900">
              <a:buAutoNum type="alphaUcPeriod"/>
            </a:pPr>
            <a:r>
              <a:rPr lang="cs-CZ" dirty="0" smtClean="0"/>
              <a:t>Práce s obrazem</a:t>
            </a:r>
          </a:p>
          <a:p>
            <a:pPr marL="342900" indent="-342900">
              <a:buAutoNum type="alphaUcPeriod"/>
            </a:pPr>
            <a:r>
              <a:rPr lang="cs-CZ" dirty="0"/>
              <a:t>I</a:t>
            </a:r>
            <a:r>
              <a:rPr lang="cs-CZ" dirty="0" smtClean="0"/>
              <a:t>nstruktáž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315696" y="3388350"/>
            <a:ext cx="251479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Napodobování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Manipulování, </a:t>
            </a:r>
          </a:p>
          <a:p>
            <a:r>
              <a:rPr lang="cs-CZ" dirty="0" smtClean="0"/>
              <a:t>       laborování, </a:t>
            </a:r>
          </a:p>
          <a:p>
            <a:r>
              <a:rPr lang="cs-CZ" dirty="0"/>
              <a:t> </a:t>
            </a:r>
            <a:r>
              <a:rPr lang="cs-CZ" dirty="0" smtClean="0"/>
              <a:t>      experimentování</a:t>
            </a:r>
          </a:p>
          <a:p>
            <a:pPr marL="342900" indent="-342900">
              <a:buAutoNum type="alphaUcPeriod" startAt="3"/>
            </a:pPr>
            <a:r>
              <a:rPr lang="cs-CZ" dirty="0" smtClean="0"/>
              <a:t>Vytváření dovedností</a:t>
            </a:r>
          </a:p>
          <a:p>
            <a:pPr marL="342900" indent="-342900">
              <a:buAutoNum type="alphaUcPeriod" startAt="3"/>
            </a:pPr>
            <a:r>
              <a:rPr lang="cs-CZ" dirty="0" smtClean="0"/>
              <a:t>Produkční </a:t>
            </a:r>
            <a:endParaRPr lang="cs-CZ" dirty="0"/>
          </a:p>
        </p:txBody>
      </p:sp>
      <p:cxnSp>
        <p:nvCxnSpPr>
          <p:cNvPr id="19" name="Přímá spojnice se šipkou 18"/>
          <p:cNvCxnSpPr>
            <a:stCxn id="4" idx="2"/>
            <a:endCxn id="5" idx="6"/>
          </p:cNvCxnSpPr>
          <p:nvPr/>
        </p:nvCxnSpPr>
        <p:spPr>
          <a:xfrm flipH="1">
            <a:off x="2307968" y="1919016"/>
            <a:ext cx="1043710" cy="1558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4"/>
            <a:endCxn id="6" idx="0"/>
          </p:cNvCxnSpPr>
          <p:nvPr/>
        </p:nvCxnSpPr>
        <p:spPr>
          <a:xfrm>
            <a:off x="4215774" y="2376216"/>
            <a:ext cx="22758" cy="155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4" idx="6"/>
            <a:endCxn id="10" idx="2"/>
          </p:cNvCxnSpPr>
          <p:nvPr/>
        </p:nvCxnSpPr>
        <p:spPr>
          <a:xfrm>
            <a:off x="5079870" y="1919016"/>
            <a:ext cx="1364338" cy="290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5" idx="4"/>
          </p:cNvCxnSpPr>
          <p:nvPr/>
        </p:nvCxnSpPr>
        <p:spPr>
          <a:xfrm>
            <a:off x="1371864" y="2395504"/>
            <a:ext cx="0" cy="601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4258226" y="3630672"/>
            <a:ext cx="0" cy="806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10" idx="4"/>
          </p:cNvCxnSpPr>
          <p:nvPr/>
        </p:nvCxnSpPr>
        <p:spPr>
          <a:xfrm>
            <a:off x="7596336" y="2669741"/>
            <a:ext cx="0" cy="5432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593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3046764" y="203244"/>
            <a:ext cx="3168352" cy="93610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3537751" y="1456385"/>
            <a:ext cx="2186378" cy="914400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6712508" y="3756094"/>
            <a:ext cx="1872208" cy="504056"/>
          </a:xfrm>
          <a:prstGeom prst="ellipse">
            <a:avLst/>
          </a:prstGeom>
          <a:solidFill>
            <a:schemeClr val="bg1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704208" y="4797152"/>
            <a:ext cx="2157372" cy="432048"/>
          </a:xfrm>
          <a:prstGeom prst="ellipse">
            <a:avLst/>
          </a:prstGeom>
          <a:solidFill>
            <a:schemeClr val="bg1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6804248" y="1265513"/>
            <a:ext cx="1780468" cy="432048"/>
          </a:xfrm>
          <a:prstGeom prst="ellipse">
            <a:avLst/>
          </a:prstGeom>
          <a:solidFill>
            <a:schemeClr val="bg1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926665" y="3483195"/>
            <a:ext cx="1872208" cy="432048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348261" y="1697561"/>
            <a:ext cx="1924484" cy="432048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5724129" y="1628800"/>
            <a:ext cx="1080119" cy="284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5220072" y="2370785"/>
            <a:ext cx="1728192" cy="1385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4630940" y="2420888"/>
            <a:ext cx="0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6" idx="3"/>
          </p:cNvCxnSpPr>
          <p:nvPr/>
        </p:nvCxnSpPr>
        <p:spPr>
          <a:xfrm flipH="1">
            <a:off x="2248012" y="2236874"/>
            <a:ext cx="1609927" cy="1300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6" idx="2"/>
          </p:cNvCxnSpPr>
          <p:nvPr/>
        </p:nvCxnSpPr>
        <p:spPr>
          <a:xfrm flipH="1">
            <a:off x="2411760" y="1913585"/>
            <a:ext cx="11259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924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3377509" y="260648"/>
            <a:ext cx="2541342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VÝUKOVÉ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METODY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3802284" y="1279368"/>
            <a:ext cx="1728192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6557084" y="1819311"/>
            <a:ext cx="2067811" cy="3413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6294194" y="2537972"/>
            <a:ext cx="2703334" cy="5479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6513695" y="3296746"/>
            <a:ext cx="2342745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6412315" y="3926431"/>
            <a:ext cx="2245845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868144" y="4746250"/>
            <a:ext cx="2147324" cy="3174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377508" y="5571186"/>
            <a:ext cx="2797169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505300" y="4856627"/>
            <a:ext cx="1872208" cy="3005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043608" y="4142455"/>
            <a:ext cx="1872208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28166" y="2925930"/>
            <a:ext cx="2100952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395536" y="1773984"/>
            <a:ext cx="2045868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7" name="Přímá spojnice se šipkou 16"/>
          <p:cNvCxnSpPr>
            <a:stCxn id="4" idx="6"/>
            <a:endCxn id="5" idx="2"/>
          </p:cNvCxnSpPr>
          <p:nvPr/>
        </p:nvCxnSpPr>
        <p:spPr>
          <a:xfrm>
            <a:off x="5530476" y="1736568"/>
            <a:ext cx="1026608" cy="253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4" idx="5"/>
          </p:cNvCxnSpPr>
          <p:nvPr/>
        </p:nvCxnSpPr>
        <p:spPr>
          <a:xfrm>
            <a:off x="5277388" y="2059857"/>
            <a:ext cx="1010780" cy="5788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endCxn id="7" idx="2"/>
          </p:cNvCxnSpPr>
          <p:nvPr/>
        </p:nvCxnSpPr>
        <p:spPr>
          <a:xfrm>
            <a:off x="5324007" y="2160705"/>
            <a:ext cx="1189688" cy="1352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4644008" y="2233464"/>
            <a:ext cx="1772937" cy="1908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4639378" y="2193768"/>
            <a:ext cx="4630" cy="3211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4" idx="4"/>
          </p:cNvCxnSpPr>
          <p:nvPr/>
        </p:nvCxnSpPr>
        <p:spPr>
          <a:xfrm flipH="1">
            <a:off x="3230850" y="2193768"/>
            <a:ext cx="1435530" cy="2512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2732140" y="2099553"/>
            <a:ext cx="1299252" cy="1977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Přímá spojnice se šipkou 1026"/>
          <p:cNvCxnSpPr>
            <a:stCxn id="4" idx="3"/>
          </p:cNvCxnSpPr>
          <p:nvPr/>
        </p:nvCxnSpPr>
        <p:spPr>
          <a:xfrm flipH="1">
            <a:off x="2468406" y="2059857"/>
            <a:ext cx="1586966" cy="826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Přímá spojnice se šipkou 1028"/>
          <p:cNvCxnSpPr>
            <a:stCxn id="4" idx="4"/>
          </p:cNvCxnSpPr>
          <p:nvPr/>
        </p:nvCxnSpPr>
        <p:spPr>
          <a:xfrm>
            <a:off x="4666380" y="2193768"/>
            <a:ext cx="1535299" cy="2512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Přímá spojnice se šipkou 1030"/>
          <p:cNvCxnSpPr>
            <a:stCxn id="4" idx="2"/>
          </p:cNvCxnSpPr>
          <p:nvPr/>
        </p:nvCxnSpPr>
        <p:spPr>
          <a:xfrm flipH="1">
            <a:off x="2582778" y="1736568"/>
            <a:ext cx="1219506" cy="1068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70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1916832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Pasch, M. et al. (1998). </a:t>
            </a:r>
            <a:r>
              <a:rPr lang="cs-CZ" sz="2000" i="1" dirty="0"/>
              <a:t>Od vzdělávacího programu k vyučovací hodině.</a:t>
            </a:r>
            <a:r>
              <a:rPr lang="cs-CZ" sz="2000" dirty="0"/>
              <a:t> Praha: Portál.</a:t>
            </a:r>
          </a:p>
          <a:p>
            <a:r>
              <a:rPr lang="cs-CZ" sz="2000" dirty="0"/>
              <a:t>Janík, </a:t>
            </a:r>
            <a:r>
              <a:rPr lang="cs-CZ" sz="2000" dirty="0" err="1"/>
              <a:t>T.,Maňák</a:t>
            </a:r>
            <a:r>
              <a:rPr lang="cs-CZ" sz="2000" dirty="0"/>
              <a:t>, </a:t>
            </a:r>
            <a:r>
              <a:rPr lang="cs-CZ" sz="2000" dirty="0" err="1"/>
              <a:t>J.,Knecht</a:t>
            </a:r>
            <a:r>
              <a:rPr lang="cs-CZ" sz="2000" dirty="0"/>
              <a:t>, P. (2009). </a:t>
            </a:r>
            <a:r>
              <a:rPr lang="cs-CZ" sz="2000" i="1" dirty="0"/>
              <a:t>Cíle a obsahy školního vzdělávání a metodologie jejich utváření</a:t>
            </a:r>
            <a:r>
              <a:rPr lang="cs-CZ" sz="2000" dirty="0"/>
              <a:t>. Brno: </a:t>
            </a:r>
            <a:r>
              <a:rPr lang="cs-CZ" sz="2000" dirty="0" err="1"/>
              <a:t>Paido</a:t>
            </a:r>
            <a:r>
              <a:rPr lang="cs-CZ" sz="2000" dirty="0"/>
              <a:t>. </a:t>
            </a:r>
          </a:p>
          <a:p>
            <a:r>
              <a:rPr lang="cs-CZ" sz="2000" dirty="0"/>
              <a:t>Skalková, J. (2007).  </a:t>
            </a:r>
            <a:r>
              <a:rPr lang="cs-CZ" sz="2000" i="1" dirty="0"/>
              <a:t>Obecná didaktika</a:t>
            </a:r>
            <a:r>
              <a:rPr lang="cs-CZ" sz="2000" dirty="0"/>
              <a:t>. Praha: </a:t>
            </a:r>
            <a:r>
              <a:rPr lang="cs-CZ" sz="2000" dirty="0" err="1"/>
              <a:t>Grada</a:t>
            </a:r>
            <a:r>
              <a:rPr lang="cs-CZ" sz="2000" dirty="0" smtClean="0"/>
              <a:t>.</a:t>
            </a:r>
            <a:endParaRPr lang="cs-CZ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Slavík, Jan.(1999).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Hodnocení v současné škole. Praha: Portál.</a:t>
            </a: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99592" y="1013519"/>
            <a:ext cx="1579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Literatura:</a:t>
            </a:r>
            <a:endParaRPr lang="cs-CZ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92929" y="4725144"/>
            <a:ext cx="21921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i="1" dirty="0"/>
              <a:t>Zpracovala: Vladimíra Neužilová</a:t>
            </a:r>
          </a:p>
        </p:txBody>
      </p:sp>
    </p:spTree>
    <p:extLst>
      <p:ext uri="{BB962C8B-B14F-4D97-AF65-F5344CB8AC3E}">
        <p14:creationId xmlns:p14="http://schemas.microsoft.com/office/powerpoint/2010/main" val="14269948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332</Words>
  <Application>Microsoft Office PowerPoint</Application>
  <PresentationFormat>Předvádění na obrazovce (4:3)</PresentationFormat>
  <Paragraphs>115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Vladimíra Neužilová</cp:lastModifiedBy>
  <cp:revision>37</cp:revision>
  <cp:lastPrinted>2013-04-28T19:50:12Z</cp:lastPrinted>
  <dcterms:created xsi:type="dcterms:W3CDTF">2013-04-09T11:58:45Z</dcterms:created>
  <dcterms:modified xsi:type="dcterms:W3CDTF">2016-04-25T17:17:38Z</dcterms:modified>
</cp:coreProperties>
</file>