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90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87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73" r:id="rId19"/>
    <p:sldId id="286" r:id="rId20"/>
    <p:sldId id="276" r:id="rId21"/>
    <p:sldId id="275" r:id="rId22"/>
    <p:sldId id="277" r:id="rId23"/>
    <p:sldId id="278" r:id="rId24"/>
    <p:sldId id="289" r:id="rId25"/>
    <p:sldId id="284" r:id="rId26"/>
    <p:sldId id="283" r:id="rId27"/>
    <p:sldId id="285" r:id="rId28"/>
    <p:sldId id="288" r:id="rId29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6" autoAdjust="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F7D49-9FD5-448D-9278-8753BB8D31CB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76BD2-0A4B-4CC6-A230-86E720E9A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408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815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403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60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051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818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68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682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6CB2E6"/>
              </a:buClr>
              <a:buFont typeface="Courier New" panose="02070309020205020404" pitchFamily="49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28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062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25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229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165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170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808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459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461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296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731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10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11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11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56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70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85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6BD2-0A4B-4CC6-A230-86E720E9AE7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192B53-3BF6-4902-A815-45C9560A5191}" type="datetimeFigureOut">
              <a:rPr lang="cs-CZ" smtClean="0"/>
              <a:t>6. 5. 2017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D06A10-E07D-44E9-B077-09CBE7117A9C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7pYHN9iC9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pdz_7Ocho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iGilujoyk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HPPj6viIBmU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g"/><Relationship Id="rId1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jMhMVEjEQ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MT_9zR3Aq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cz/" TargetMode="External"/><Relationship Id="rId3" Type="http://schemas.openxmlformats.org/officeDocument/2006/relationships/hyperlink" Target="http://www.e-besedy.cz/internetova-bezpecnost/kybersikana.html#P&#345;&#237;pady kyber&#353;ikany (skute&#269;n&#233; kauzy)" TargetMode="External"/><Relationship Id="rId7" Type="http://schemas.openxmlformats.org/officeDocument/2006/relationships/hyperlink" Target="http://www.sheeplive.eu/" TargetMode="External"/><Relationship Id="rId12" Type="http://schemas.openxmlformats.org/officeDocument/2006/relationships/hyperlink" Target="http://www.webwewant.eu/c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znamsebezpecne.cz/" TargetMode="External"/><Relationship Id="rId11" Type="http://schemas.openxmlformats.org/officeDocument/2006/relationships/hyperlink" Target="http://www.nebudobet.cz/" TargetMode="External"/><Relationship Id="rId5" Type="http://schemas.openxmlformats.org/officeDocument/2006/relationships/hyperlink" Target="http://www.jaknainternet.cz/" TargetMode="External"/><Relationship Id="rId10" Type="http://schemas.openxmlformats.org/officeDocument/2006/relationships/hyperlink" Target="http://www.kpbi.cz/" TargetMode="External"/><Relationship Id="rId4" Type="http://schemas.openxmlformats.org/officeDocument/2006/relationships/hyperlink" Target="https://www.e-bezpeci.cz/index.php/component/content/article/7-o-projektu/925-materialy" TargetMode="External"/><Relationship Id="rId9" Type="http://schemas.openxmlformats.org/officeDocument/2006/relationships/hyperlink" Target="https://www.e-bezpeci.cz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internet-hotline.cz/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likace.policie.cz/hotline/" TargetMode="External"/><Relationship Id="rId5" Type="http://schemas.openxmlformats.org/officeDocument/2006/relationships/hyperlink" Target="https://www.linkabezpeci.cz/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://www.onlinehelpline.cz/" TargetMode="External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.dailymail.co.uk/i/pix/2012/12/12/article-2246896-167AC57E000005DC-357_306x423.jpg" TargetMode="External"/><Relationship Id="rId13" Type="http://schemas.openxmlformats.org/officeDocument/2006/relationships/hyperlink" Target="http://www.tampabay.com/resources/images/dti/rendered/2009/11/A4S_hope112909_96900a_8col.jpg" TargetMode="External"/><Relationship Id="rId18" Type="http://schemas.openxmlformats.org/officeDocument/2006/relationships/hyperlink" Target="http://i.dailymail.co.uk/i/pix/2013/04/07/article-2305332-1926E6AD000005DC-398_306x423.jpg" TargetMode="External"/><Relationship Id="rId26" Type="http://schemas.openxmlformats.org/officeDocument/2006/relationships/hyperlink" Target="http://www.internet-hotline.cz/images/STOP_online_transparent.png" TargetMode="External"/><Relationship Id="rId3" Type="http://schemas.openxmlformats.org/officeDocument/2006/relationships/hyperlink" Target="https://images-na.ssl-images-amazon.com/images/M/MV5BMTQ4OTk3NDI2M15BMl5BanBnXkFtZTgwODcyNzE4MjE@._V1_UX182_CR0,0,182,268_AL_.jpg" TargetMode="External"/><Relationship Id="rId21" Type="http://schemas.openxmlformats.org/officeDocument/2006/relationships/hyperlink" Target="http://i3.thejournal.co.uk/incoming/article4366042.ece/ALTERNATES/s615b/ashleigh-hall-inset-and-the-scene-where-her-body-was-found-in-county-durham-204121309.jpg" TargetMode="External"/><Relationship Id="rId7" Type="http://schemas.openxmlformats.org/officeDocument/2006/relationships/hyperlink" Target="https://s-media-cache-ak0.pinimg.com/736x/9e/8a/69/9e8a693b348ec366541439c7a8177615.jpg" TargetMode="External"/><Relationship Id="rId12" Type="http://schemas.openxmlformats.org/officeDocument/2006/relationships/hyperlink" Target="https://upload.wikimedia.org/wikipedia/commons/thumb/3/3a/Rehtaeh_Parsons.jpg/640px-Rehtaeh_Parsons.jpg" TargetMode="External"/><Relationship Id="rId17" Type="http://schemas.openxmlformats.org/officeDocument/2006/relationships/hyperlink" Target="http://cdn.newsapi.com.au/image/v1/010687293db263d9ba44314569515a0d" TargetMode="External"/><Relationship Id="rId25" Type="http://schemas.openxmlformats.org/officeDocument/2006/relationships/hyperlink" Target="http://onlinehelpline.cz/images/POMOCol_s.jpg" TargetMode="External"/><Relationship Id="rId2" Type="http://schemas.openxmlformats.org/officeDocument/2006/relationships/notesSlide" Target="../notesSlides/notesSlide27.xml"/><Relationship Id="rId16" Type="http://schemas.openxmlformats.org/officeDocument/2006/relationships/hyperlink" Target="http://i2.mirror.co.uk/incoming/article2128705.ece/ALTERNATES/s338b/Hannah-Smith-14-committed-suicide-after-being-bullied-on-the-internet.jpg" TargetMode="External"/><Relationship Id="rId20" Type="http://schemas.openxmlformats.org/officeDocument/2006/relationships/hyperlink" Target="https://i.embed.ly/1/display/resize?key=1e6a1a1efdb011df84894040444cdc60&amp;url=http://www.rockyspino.com/images/jessica_logan_large.jpg&amp;width=810" TargetMode="External"/><Relationship Id="rId29" Type="http://schemas.openxmlformats.org/officeDocument/2006/relationships/hyperlink" Target="http://tech4kids.com/wp-content/uploads/2016/05/children-internet-safety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-aE-ht4heTJ8/UZZOHwXvMWI/AAAAAAAAWvo/DSZXLZQPZd4/s1600/Star-Wars-Kid+meme.jpg" TargetMode="External"/><Relationship Id="rId11" Type="http://schemas.openxmlformats.org/officeDocument/2006/relationships/hyperlink" Target="http://msnbcmedia.msn.com/i/MSNBC/Components/Photo/_new/130414-pott-vsml-8a.jpg" TargetMode="External"/><Relationship Id="rId24" Type="http://schemas.openxmlformats.org/officeDocument/2006/relationships/hyperlink" Target="http://7blog.7host.com/assets/uploads/Il-cybersquatting-rubare-domini-per-rivenderli.jpg" TargetMode="External"/><Relationship Id="rId5" Type="http://schemas.openxmlformats.org/officeDocument/2006/relationships/hyperlink" Target="http://www.meganmeierfoundation.org/cmss_files/attachmentlibrary/Megan-2.jpg" TargetMode="External"/><Relationship Id="rId15" Type="http://schemas.openxmlformats.org/officeDocument/2006/relationships/hyperlink" Target="http://i.dailymail.co.uk/i/pix/2012/09/30/article-2210661-1545B06A000005DC-149_306x486.jpg" TargetMode="External"/><Relationship Id="rId23" Type="http://schemas.openxmlformats.org/officeDocument/2006/relationships/hyperlink" Target="https://1.im.cz/onas/img/charita/seznam-se-bezpecne/1a.png" TargetMode="External"/><Relationship Id="rId28" Type="http://schemas.openxmlformats.org/officeDocument/2006/relationships/hyperlink" Target="https://www.transparency.cz/wp-content/uploads/Policie-znak.gif" TargetMode="External"/><Relationship Id="rId10" Type="http://schemas.openxmlformats.org/officeDocument/2006/relationships/hyperlink" Target="http://media.nbcmiami.com/images/1200*675/rebecca+ann+sedwick.JPG?ak=bc" TargetMode="External"/><Relationship Id="rId19" Type="http://schemas.openxmlformats.org/officeDocument/2006/relationships/hyperlink" Target="http://i.dailymail.co.uk/i/pix/2013/08/15/article-0-1B4F2E0D000005DC-399_306x493.jpg" TargetMode="External"/><Relationship Id="rId4" Type="http://schemas.openxmlformats.org/officeDocument/2006/relationships/hyperlink" Target="https://s-media-cache-ak0.pinimg.com/236x/16/78/91/1678911180ce76c19f60d2233e09c6e6.jpg" TargetMode="External"/><Relationship Id="rId9" Type="http://schemas.openxmlformats.org/officeDocument/2006/relationships/hyperlink" Target="http://i.dailymail.co.uk/i/pix/2012/10/09/article-2215123-156CC4DB000005DC-677_306x423.jpg" TargetMode="External"/><Relationship Id="rId14" Type="http://schemas.openxmlformats.org/officeDocument/2006/relationships/hyperlink" Target="https://s-media-cache-ak0.pinimg.com/736x/ff/59/21/ff5921f66c8de6adb3f5d892b74b712b.jpg" TargetMode="External"/><Relationship Id="rId22" Type="http://schemas.openxmlformats.org/officeDocument/2006/relationships/hyperlink" Target="http://newsimg.bbc.co.uk/media/images/47434000/jpg/_47434543_peterchapman.jpg" TargetMode="External"/><Relationship Id="rId27" Type="http://schemas.openxmlformats.org/officeDocument/2006/relationships/hyperlink" Target="http://www.darcovskasms.cz/DNS_loga/71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4zgaKVHB-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573016"/>
            <a:ext cx="8244408" cy="129614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Kybernetická bezpečnost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000" dirty="0"/>
              <a:t>aneb bezpečně na </a:t>
            </a:r>
            <a:r>
              <a:rPr lang="cs-CZ" sz="3000" dirty="0" smtClean="0"/>
              <a:t>internetu </a:t>
            </a:r>
            <a:br>
              <a:rPr lang="cs-CZ" sz="3000" dirty="0" smtClean="0"/>
            </a:br>
            <a:r>
              <a:rPr lang="cs-CZ" sz="3000" dirty="0" smtClean="0"/>
              <a:t>pro školní prostředí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Mgr. Pavlína Jedličková</a:t>
            </a:r>
          </a:p>
          <a:p>
            <a:r>
              <a:rPr lang="cs-CZ" dirty="0" smtClean="0"/>
              <a:t>Brno,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37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914400"/>
          </a:xfrm>
        </p:spPr>
        <p:txBody>
          <a:bodyPr/>
          <a:lstStyle/>
          <a:p>
            <a:pPr algn="ctr"/>
            <a:r>
              <a:rPr lang="cs-CZ" b="1" dirty="0"/>
              <a:t>Online hrozby a rizika</a:t>
            </a:r>
          </a:p>
        </p:txBody>
      </p:sp>
    </p:spTree>
    <p:extLst>
      <p:ext uri="{BB962C8B-B14F-4D97-AF65-F5344CB8AC3E}">
        <p14:creationId xmlns:p14="http://schemas.microsoft.com/office/powerpoint/2010/main" val="250997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Netolismus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r>
              <a:rPr lang="cs-CZ" dirty="0" smtClean="0"/>
              <a:t>Závislost na tzv. virtuálních drogách</a:t>
            </a:r>
          </a:p>
          <a:p>
            <a:pPr lvl="1"/>
            <a:r>
              <a:rPr lang="cs-CZ" dirty="0"/>
              <a:t>Sociální sítě</a:t>
            </a:r>
          </a:p>
          <a:p>
            <a:pPr lvl="1"/>
            <a:r>
              <a:rPr lang="cs-CZ" dirty="0"/>
              <a:t>Počítačové hry</a:t>
            </a:r>
          </a:p>
          <a:p>
            <a:pPr lvl="1"/>
            <a:r>
              <a:rPr lang="cs-CZ" dirty="0"/>
              <a:t>Mobilní komunikační zařízení</a:t>
            </a:r>
          </a:p>
          <a:p>
            <a:pPr lvl="1"/>
            <a:r>
              <a:rPr lang="cs-CZ" dirty="0"/>
              <a:t>Virální videa a televize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Nejrizikovější a nejpočetnější skupina – děti </a:t>
            </a:r>
            <a:r>
              <a:rPr lang="cs-CZ" dirty="0"/>
              <a:t>a </a:t>
            </a:r>
            <a:r>
              <a:rPr lang="cs-CZ" dirty="0" smtClean="0"/>
              <a:t>mladiství</a:t>
            </a:r>
          </a:p>
          <a:p>
            <a:endParaRPr lang="cs-CZ" dirty="0" smtClean="0"/>
          </a:p>
          <a:p>
            <a:r>
              <a:rPr lang="cs-CZ" dirty="0" smtClean="0"/>
              <a:t>Důsledek selhání v reálném světě – kompenzace virtuálními úspěchy</a:t>
            </a:r>
          </a:p>
        </p:txBody>
      </p:sp>
      <p:pic>
        <p:nvPicPr>
          <p:cNvPr id="7170" name="Picture 2" descr="Výsledek obrázku pro závislost na interne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33" y="258"/>
            <a:ext cx="342900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7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r>
              <a:rPr lang="cs-CZ" dirty="0" smtClean="0"/>
              <a:t>žijeme v době „internetového sdílení“</a:t>
            </a:r>
          </a:p>
          <a:p>
            <a:r>
              <a:rPr lang="cs-CZ" dirty="0" smtClean="0"/>
              <a:t>shromaždiště </a:t>
            </a:r>
            <a:r>
              <a:rPr lang="cs-CZ" dirty="0"/>
              <a:t>a </a:t>
            </a:r>
            <a:r>
              <a:rPr lang="cs-CZ" dirty="0" smtClean="0"/>
              <a:t>distributor </a:t>
            </a:r>
            <a:r>
              <a:rPr lang="cs-CZ" dirty="0"/>
              <a:t>informací všeho </a:t>
            </a:r>
            <a:r>
              <a:rPr lang="cs-CZ" dirty="0" smtClean="0"/>
              <a:t>druhu</a:t>
            </a:r>
          </a:p>
          <a:p>
            <a:r>
              <a:rPr lang="cs-CZ" dirty="0" smtClean="0"/>
              <a:t>změna sociálních </a:t>
            </a:r>
            <a:r>
              <a:rPr lang="cs-CZ" dirty="0"/>
              <a:t>interakcí a komunikace </a:t>
            </a:r>
            <a:endParaRPr lang="cs-CZ" dirty="0" smtClean="0"/>
          </a:p>
          <a:p>
            <a:r>
              <a:rPr lang="cs-CZ" dirty="0" smtClean="0"/>
              <a:t>prostředek komunikace, seberealizace </a:t>
            </a:r>
            <a:r>
              <a:rPr lang="cs-CZ" dirty="0"/>
              <a:t>a </a:t>
            </a:r>
            <a:r>
              <a:rPr lang="cs-CZ" dirty="0" smtClean="0"/>
              <a:t>sebevyjádření</a:t>
            </a:r>
          </a:p>
          <a:p>
            <a:r>
              <a:rPr lang="cs-CZ" dirty="0" smtClean="0"/>
              <a:t>centrum </a:t>
            </a:r>
            <a:r>
              <a:rPr lang="cs-CZ" dirty="0"/>
              <a:t>zábavy, </a:t>
            </a:r>
            <a:r>
              <a:rPr lang="cs-CZ" dirty="0" smtClean="0"/>
              <a:t>nástroj </a:t>
            </a:r>
            <a:r>
              <a:rPr lang="cs-CZ" dirty="0"/>
              <a:t>pro navazování a udržování nových </a:t>
            </a:r>
            <a:r>
              <a:rPr lang="cs-CZ" dirty="0" smtClean="0"/>
              <a:t>vztahů, prostředí pro trávení </a:t>
            </a:r>
            <a:r>
              <a:rPr lang="cs-CZ" dirty="0"/>
              <a:t>volného </a:t>
            </a:r>
            <a:r>
              <a:rPr lang="cs-CZ" dirty="0" smtClean="0"/>
              <a:t>času</a:t>
            </a:r>
          </a:p>
          <a:p>
            <a:endParaRPr lang="cs-CZ" dirty="0" smtClean="0"/>
          </a:p>
          <a:p>
            <a:r>
              <a:rPr lang="cs-CZ" dirty="0" smtClean="0"/>
              <a:t>ALE i ideální prostředí pro páchání trestné činnosti </a:t>
            </a:r>
          </a:p>
          <a:p>
            <a:pPr lvl="1"/>
            <a:r>
              <a:rPr lang="cs-CZ" dirty="0" smtClean="0"/>
              <a:t>Důvod - povaha </a:t>
            </a:r>
            <a:r>
              <a:rPr lang="cs-CZ" dirty="0"/>
              <a:t>sociálních </a:t>
            </a:r>
            <a:r>
              <a:rPr lang="cs-CZ" dirty="0" smtClean="0"/>
              <a:t>sítí – otevřenost, obrovské množství možností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r="9753" b="8376"/>
          <a:stretch/>
        </p:blipFill>
        <p:spPr bwMode="auto">
          <a:xfrm>
            <a:off x="7874024" y="5311121"/>
            <a:ext cx="1306488" cy="154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1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Rizika sociálních sítí:</a:t>
            </a:r>
          </a:p>
          <a:p>
            <a:pPr lvl="1"/>
            <a:r>
              <a:rPr lang="cs-CZ" dirty="0" smtClean="0"/>
              <a:t>šíření </a:t>
            </a:r>
            <a:r>
              <a:rPr lang="cs-CZ" dirty="0"/>
              <a:t>nebezpečného a nevhodného obsahu </a:t>
            </a:r>
            <a:endParaRPr lang="cs-CZ" dirty="0" smtClean="0"/>
          </a:p>
          <a:p>
            <a:pPr lvl="2"/>
            <a:r>
              <a:rPr lang="cs-CZ" dirty="0" smtClean="0"/>
              <a:t>pornografie</a:t>
            </a:r>
            <a:r>
              <a:rPr lang="cs-CZ" dirty="0"/>
              <a:t>, </a:t>
            </a:r>
            <a:r>
              <a:rPr lang="cs-CZ" dirty="0" smtClean="0"/>
              <a:t>extremismus, sebepoškozování,  zesměšňování</a:t>
            </a:r>
            <a:endParaRPr lang="cs-CZ" dirty="0"/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závadové chování</a:t>
            </a:r>
          </a:p>
          <a:p>
            <a:pPr lvl="2"/>
            <a:r>
              <a:rPr lang="cs-CZ" dirty="0" smtClean="0"/>
              <a:t>podvody</a:t>
            </a:r>
            <a:r>
              <a:rPr lang="cs-CZ" dirty="0"/>
              <a:t>, ovlivnění mravní výchovy mládeže, kyberšikana, sexting, aj</a:t>
            </a:r>
            <a:r>
              <a:rPr lang="cs-CZ" dirty="0" smtClean="0"/>
              <a:t>. </a:t>
            </a:r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zneužití </a:t>
            </a:r>
            <a:r>
              <a:rPr lang="cs-CZ" dirty="0"/>
              <a:t>osobních údajů a obsahu </a:t>
            </a:r>
            <a:r>
              <a:rPr lang="cs-CZ" dirty="0" smtClean="0"/>
              <a:t>→ krádež identity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hraní her</a:t>
            </a:r>
            <a:endParaRPr lang="cs-CZ" dirty="0"/>
          </a:p>
        </p:txBody>
      </p:sp>
      <p:pic>
        <p:nvPicPr>
          <p:cNvPr id="6146" name="Picture 2" descr="Výsledek obrázku pro social media dan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93" y="4464496"/>
            <a:ext cx="3542111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</a:t>
            </a:r>
            <a:r>
              <a:rPr lang="cs-CZ" dirty="0" smtClean="0"/>
              <a:t>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r>
              <a:rPr lang="cs-CZ" dirty="0" smtClean="0"/>
              <a:t>Facebook</a:t>
            </a:r>
          </a:p>
          <a:p>
            <a:pPr lvl="1"/>
            <a:r>
              <a:rPr lang="cs-CZ" dirty="0" smtClean="0"/>
              <a:t>1,71 </a:t>
            </a:r>
            <a:r>
              <a:rPr lang="cs-CZ" dirty="0"/>
              <a:t>miliardy aktivních </a:t>
            </a:r>
            <a:r>
              <a:rPr lang="cs-CZ" dirty="0" smtClean="0"/>
              <a:t>uživatelů</a:t>
            </a:r>
          </a:p>
          <a:p>
            <a:r>
              <a:rPr lang="cs-CZ" sz="2700" dirty="0" err="1" smtClean="0"/>
              <a:t>WhatsApp</a:t>
            </a:r>
            <a:endParaRPr lang="cs-CZ" sz="2700" dirty="0" smtClean="0"/>
          </a:p>
          <a:p>
            <a:r>
              <a:rPr lang="cs-CZ" sz="2700" dirty="0" smtClean="0"/>
              <a:t>Facebook Messenger</a:t>
            </a:r>
          </a:p>
          <a:p>
            <a:pPr marL="0" lvl="2" indent="0">
              <a:buNone/>
            </a:pPr>
            <a:r>
              <a:rPr lang="cs-CZ" sz="1400" dirty="0" smtClean="0"/>
              <a:t>* </a:t>
            </a:r>
            <a:r>
              <a:rPr lang="cs-CZ" sz="1300" dirty="0" smtClean="0"/>
              <a:t>Zdroj: http</a:t>
            </a:r>
            <a:r>
              <a:rPr lang="cs-CZ" sz="1300" dirty="0"/>
              <a:t>://www.smartinsights.com/digital-marketing-strategy/popular-social-networks-worldwide-chartoftheday/</a:t>
            </a:r>
            <a:endParaRPr lang="cs-CZ" sz="1300" dirty="0" smtClean="0"/>
          </a:p>
          <a:p>
            <a:endParaRPr lang="cs-CZ" sz="2800" dirty="0"/>
          </a:p>
          <a:p>
            <a:r>
              <a:rPr lang="cs-CZ" dirty="0" smtClean="0"/>
              <a:t>ČR (průzkum </a:t>
            </a:r>
            <a:r>
              <a:rPr lang="cs-CZ" dirty="0"/>
              <a:t>AMI Digital</a:t>
            </a:r>
            <a:r>
              <a:rPr lang="cs-CZ" dirty="0" smtClean="0"/>
              <a:t> únor 2016)</a:t>
            </a:r>
          </a:p>
          <a:p>
            <a:pPr lvl="1"/>
            <a:r>
              <a:rPr lang="cs-CZ" sz="2000" dirty="0" err="1" smtClean="0"/>
              <a:t>YouTube</a:t>
            </a:r>
            <a:r>
              <a:rPr lang="cs-CZ" sz="2000" dirty="0" smtClean="0"/>
              <a:t> - 94 </a:t>
            </a:r>
            <a:r>
              <a:rPr lang="cs-CZ" sz="2000" dirty="0"/>
              <a:t>% </a:t>
            </a:r>
            <a:r>
              <a:rPr lang="cs-CZ" sz="2000" dirty="0" smtClean="0"/>
              <a:t>uživatelů </a:t>
            </a:r>
            <a:r>
              <a:rPr lang="cs-CZ" sz="2000" dirty="0"/>
              <a:t>s přístupem k </a:t>
            </a:r>
            <a:r>
              <a:rPr lang="cs-CZ" sz="2000" dirty="0" smtClean="0"/>
              <a:t>internetu</a:t>
            </a:r>
          </a:p>
          <a:p>
            <a:pPr lvl="1"/>
            <a:r>
              <a:rPr lang="cs-CZ" sz="2000" dirty="0" smtClean="0"/>
              <a:t>Facebook - 93 </a:t>
            </a:r>
            <a:r>
              <a:rPr lang="cs-CZ" sz="2000" dirty="0"/>
              <a:t>% uživatelů </a:t>
            </a:r>
            <a:r>
              <a:rPr lang="cs-CZ" sz="2000" dirty="0" smtClean="0"/>
              <a:t>internetu</a:t>
            </a:r>
          </a:p>
          <a:p>
            <a:pPr lvl="1"/>
            <a:r>
              <a:rPr lang="cs-CZ" sz="2000" dirty="0" smtClean="0"/>
              <a:t>Spolužáci </a:t>
            </a:r>
            <a:r>
              <a:rPr lang="cs-CZ" sz="2000" dirty="0"/>
              <a:t>-</a:t>
            </a:r>
            <a:r>
              <a:rPr lang="cs-CZ" sz="2000" dirty="0" smtClean="0"/>
              <a:t> </a:t>
            </a:r>
            <a:r>
              <a:rPr lang="cs-CZ" sz="2000" dirty="0"/>
              <a:t>81 % uživatelů s přístupem k </a:t>
            </a:r>
            <a:r>
              <a:rPr lang="cs-CZ" sz="2000" dirty="0" smtClean="0"/>
              <a:t>internetu</a:t>
            </a:r>
          </a:p>
          <a:p>
            <a:pPr lvl="1"/>
            <a:endParaRPr lang="cs-CZ" sz="2000" dirty="0"/>
          </a:p>
          <a:p>
            <a:pPr marL="0" lvl="7" indent="0">
              <a:buNone/>
            </a:pPr>
            <a:r>
              <a:rPr lang="cs-CZ" dirty="0" smtClean="0"/>
              <a:t>* </a:t>
            </a:r>
            <a:r>
              <a:rPr lang="cs-CZ" sz="1300" dirty="0" smtClean="0"/>
              <a:t>Zdroj</a:t>
            </a:r>
            <a:r>
              <a:rPr lang="cs-CZ" sz="1300" dirty="0"/>
              <a:t>: http://www.amidigital.cz/digikydy/ami-digital-index-dominuje-youtube-a-facebook-zacnete-se-ale-ucit-snapchat/</a:t>
            </a:r>
          </a:p>
          <a:p>
            <a:pPr lvl="1"/>
            <a:endParaRPr lang="cs-CZ" sz="13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9" b="13915"/>
          <a:stretch/>
        </p:blipFill>
        <p:spPr bwMode="auto">
          <a:xfrm>
            <a:off x="5652120" y="304315"/>
            <a:ext cx="3230056" cy="226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7720">
            <a:off x="6874124" y="480534"/>
            <a:ext cx="2777406" cy="274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Digitální </a:t>
            </a:r>
            <a:r>
              <a:rPr lang="cs-CZ" dirty="0" smtClean="0"/>
              <a:t>stopy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70000" lnSpcReduction="20000"/>
          </a:bodyPr>
          <a:lstStyle/>
          <a:p>
            <a:r>
              <a:rPr lang="cs-CZ" sz="2900" dirty="0" smtClean="0"/>
              <a:t>soubor </a:t>
            </a:r>
            <a:r>
              <a:rPr lang="cs-CZ" sz="2900" dirty="0"/>
              <a:t>informací, které o sobě na internetu zanecháváme</a:t>
            </a:r>
          </a:p>
          <a:p>
            <a:pPr lvl="1"/>
            <a:r>
              <a:rPr lang="cs-CZ" sz="2900" dirty="0"/>
              <a:t>profily na sociálních sítích a </a:t>
            </a:r>
            <a:r>
              <a:rPr lang="cs-CZ" sz="2900" dirty="0" smtClean="0"/>
              <a:t>naše aktivita na nich</a:t>
            </a:r>
          </a:p>
          <a:p>
            <a:pPr lvl="1"/>
            <a:r>
              <a:rPr lang="cs-CZ" sz="2900" dirty="0" smtClean="0"/>
              <a:t>blogy </a:t>
            </a:r>
            <a:r>
              <a:rPr lang="cs-CZ" sz="2900" dirty="0"/>
              <a:t>a webové </a:t>
            </a:r>
            <a:r>
              <a:rPr lang="cs-CZ" sz="2900" dirty="0" smtClean="0"/>
              <a:t>stránky	</a:t>
            </a:r>
            <a:endParaRPr lang="cs-CZ" sz="2900" dirty="0"/>
          </a:p>
          <a:p>
            <a:pPr lvl="1"/>
            <a:r>
              <a:rPr lang="cs-CZ" sz="2900" dirty="0"/>
              <a:t>diskuse pod </a:t>
            </a:r>
            <a:r>
              <a:rPr lang="cs-CZ" sz="2900" dirty="0" smtClean="0"/>
              <a:t>články, komentáře </a:t>
            </a:r>
            <a:r>
              <a:rPr lang="cs-CZ" sz="2900" dirty="0"/>
              <a:t>pod fotografiemi,</a:t>
            </a:r>
          </a:p>
          <a:p>
            <a:pPr lvl="1"/>
            <a:r>
              <a:rPr lang="cs-CZ" sz="2900" dirty="0"/>
              <a:t>členství ve </a:t>
            </a:r>
            <a:r>
              <a:rPr lang="cs-CZ" sz="2900" dirty="0" smtClean="0"/>
              <a:t>spolcích (webová registrace, seznam členů)</a:t>
            </a:r>
            <a:endParaRPr lang="cs-CZ" sz="2900" dirty="0"/>
          </a:p>
          <a:p>
            <a:pPr lvl="1"/>
            <a:r>
              <a:rPr lang="cs-CZ" sz="2900" dirty="0"/>
              <a:t>registrace na nejrůznějších internetových </a:t>
            </a:r>
            <a:r>
              <a:rPr lang="cs-CZ" sz="2900" dirty="0" smtClean="0"/>
              <a:t>stránkách</a:t>
            </a:r>
            <a:endParaRPr lang="cs-CZ" sz="2900" dirty="0"/>
          </a:p>
          <a:p>
            <a:endParaRPr lang="cs-CZ" sz="2900" b="1" dirty="0" smtClean="0"/>
          </a:p>
          <a:p>
            <a:r>
              <a:rPr lang="cs-CZ" sz="2900" b="1" dirty="0" smtClean="0"/>
              <a:t>Všechny </a:t>
            </a:r>
            <a:r>
              <a:rPr lang="cs-CZ" sz="2900" b="1" dirty="0"/>
              <a:t>tyto </a:t>
            </a:r>
            <a:r>
              <a:rPr lang="cs-CZ" sz="2900" b="1" dirty="0" smtClean="0"/>
              <a:t>aktivity zanechávají </a:t>
            </a:r>
            <a:r>
              <a:rPr lang="cs-CZ" sz="2900" b="1" dirty="0"/>
              <a:t>dohledatelné informace, které mohou být následně </a:t>
            </a:r>
            <a:r>
              <a:rPr lang="cs-CZ" sz="2900" b="1" dirty="0" smtClean="0"/>
              <a:t>zneužity</a:t>
            </a:r>
            <a:r>
              <a:rPr lang="cs-CZ" sz="2900" b="1" dirty="0"/>
              <a:t>!</a:t>
            </a:r>
          </a:p>
          <a:p>
            <a:endParaRPr lang="cs-CZ" sz="2900" dirty="0" smtClean="0"/>
          </a:p>
          <a:p>
            <a:r>
              <a:rPr lang="cs-CZ" sz="2900" dirty="0"/>
              <a:t>Digitální stopa:</a:t>
            </a:r>
          </a:p>
          <a:p>
            <a:pPr lvl="1"/>
            <a:r>
              <a:rPr lang="cs-CZ" sz="2900" u="sng" dirty="0" smtClean="0"/>
              <a:t>Nevědomá</a:t>
            </a:r>
            <a:r>
              <a:rPr lang="cs-CZ" sz="2900" dirty="0" smtClean="0"/>
              <a:t> </a:t>
            </a:r>
            <a:r>
              <a:rPr lang="cs-CZ" sz="2900" dirty="0"/>
              <a:t>(IP adresa, </a:t>
            </a:r>
            <a:r>
              <a:rPr lang="cs-CZ" sz="2900" dirty="0" err="1" smtClean="0"/>
              <a:t>cookie</a:t>
            </a:r>
            <a:r>
              <a:rPr lang="cs-CZ" sz="2900" dirty="0" smtClean="0"/>
              <a:t>, </a:t>
            </a:r>
            <a:r>
              <a:rPr lang="cs-CZ" sz="2900" dirty="0"/>
              <a:t>GPS)</a:t>
            </a:r>
          </a:p>
          <a:p>
            <a:pPr lvl="1"/>
            <a:r>
              <a:rPr lang="cs-CZ" sz="2900" u="sng" dirty="0" smtClean="0"/>
              <a:t>Vědomá</a:t>
            </a:r>
            <a:r>
              <a:rPr lang="cs-CZ" sz="2900" dirty="0" smtClean="0"/>
              <a:t> </a:t>
            </a:r>
            <a:r>
              <a:rPr lang="cs-CZ" sz="2900" dirty="0"/>
              <a:t>(</a:t>
            </a:r>
            <a:r>
              <a:rPr lang="cs-CZ" sz="2900" dirty="0" err="1"/>
              <a:t>postovánína</a:t>
            </a:r>
            <a:r>
              <a:rPr lang="cs-CZ" sz="2900" dirty="0"/>
              <a:t> FB, blogy, diskuze)</a:t>
            </a:r>
          </a:p>
          <a:p>
            <a:pPr lvl="1"/>
            <a:r>
              <a:rPr lang="cs-CZ" sz="2900" u="sng" dirty="0" smtClean="0"/>
              <a:t>Vědomě </a:t>
            </a:r>
            <a:r>
              <a:rPr lang="cs-CZ" sz="2900" u="sng" dirty="0"/>
              <a:t>nevědomá</a:t>
            </a:r>
            <a:r>
              <a:rPr lang="cs-CZ" sz="2900" dirty="0"/>
              <a:t> (</a:t>
            </a:r>
            <a:r>
              <a:rPr lang="cs-CZ" sz="2900" dirty="0" smtClean="0"/>
              <a:t>booking.com, mall.cz)</a:t>
            </a:r>
          </a:p>
          <a:p>
            <a:endParaRPr lang="cs-CZ" dirty="0" smtClean="0">
              <a:hlinkClick r:id="rId4"/>
            </a:endParaRPr>
          </a:p>
          <a:p>
            <a:r>
              <a:rPr lang="cs-CZ" b="1" dirty="0" err="1" smtClean="0"/>
              <a:t>Amazing</a:t>
            </a:r>
            <a:r>
              <a:rPr lang="cs-CZ" b="1" dirty="0" smtClean="0"/>
              <a:t> </a:t>
            </a:r>
            <a:r>
              <a:rPr lang="cs-CZ" b="1" dirty="0"/>
              <a:t>mind </a:t>
            </a:r>
            <a:r>
              <a:rPr lang="cs-CZ" b="1" dirty="0" err="1" smtClean="0"/>
              <a:t>reader</a:t>
            </a:r>
            <a:r>
              <a:rPr lang="cs-CZ" b="1" dirty="0" smtClean="0"/>
              <a:t>: </a:t>
            </a:r>
            <a:r>
              <a:rPr lang="cs-CZ" sz="2300" dirty="0" smtClean="0">
                <a:hlinkClick r:id="rId4"/>
              </a:rPr>
              <a:t>https</a:t>
            </a:r>
            <a:r>
              <a:rPr lang="cs-CZ" sz="2300" dirty="0">
                <a:hlinkClick r:id="rId4"/>
              </a:rPr>
              <a:t>://</a:t>
            </a:r>
            <a:r>
              <a:rPr lang="cs-CZ" sz="2300" dirty="0" smtClean="0">
                <a:hlinkClick r:id="rId4"/>
              </a:rPr>
              <a:t>www.youtube.com/watch?v=F7pYHN9iC9I</a:t>
            </a:r>
            <a:endParaRPr lang="cs-CZ" sz="2300" dirty="0" smtClean="0"/>
          </a:p>
          <a:p>
            <a:endParaRPr lang="cs-CZ" sz="23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0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Sociálně patologické jevy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Kyberšikana</a:t>
            </a:r>
          </a:p>
          <a:p>
            <a:r>
              <a:rPr lang="cs-CZ" dirty="0" smtClean="0"/>
              <a:t>Kybergrooming</a:t>
            </a:r>
          </a:p>
          <a:p>
            <a:r>
              <a:rPr lang="cs-CZ" dirty="0" smtClean="0"/>
              <a:t>Sexting</a:t>
            </a:r>
          </a:p>
          <a:p>
            <a:r>
              <a:rPr lang="cs-CZ" dirty="0" err="1" smtClean="0"/>
              <a:t>Webcam</a:t>
            </a:r>
            <a:r>
              <a:rPr lang="cs-CZ" dirty="0" smtClean="0"/>
              <a:t> </a:t>
            </a:r>
            <a:r>
              <a:rPr lang="cs-CZ" dirty="0" err="1" smtClean="0"/>
              <a:t>trolling</a:t>
            </a:r>
            <a:endParaRPr lang="cs-CZ" dirty="0" smtClean="0"/>
          </a:p>
          <a:p>
            <a:r>
              <a:rPr lang="cs-CZ" dirty="0" smtClean="0"/>
              <a:t>Kyberstalking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2"/>
          <a:stretch/>
        </p:blipFill>
        <p:spPr bwMode="auto">
          <a:xfrm>
            <a:off x="4932040" y="1484784"/>
            <a:ext cx="3597275" cy="47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Kyberšikana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378152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6CB2E6"/>
              </a:buClr>
            </a:pPr>
            <a:r>
              <a:rPr lang="cs-CZ" dirty="0" smtClean="0"/>
              <a:t>zneužívání </a:t>
            </a:r>
            <a:r>
              <a:rPr lang="cs-CZ" dirty="0"/>
              <a:t>informačních a komunikačních technologií mající </a:t>
            </a:r>
            <a:br>
              <a:rPr lang="cs-CZ" dirty="0"/>
            </a:br>
            <a:r>
              <a:rPr lang="cs-CZ" dirty="0"/>
              <a:t>za cíl poškodit oběť</a:t>
            </a:r>
          </a:p>
          <a:p>
            <a:pPr algn="just">
              <a:buClr>
                <a:srgbClr val="6CB2E6"/>
              </a:buClr>
            </a:pPr>
            <a:r>
              <a:rPr lang="cs-CZ" dirty="0" smtClean="0"/>
              <a:t>útočník </a:t>
            </a:r>
            <a:r>
              <a:rPr lang="cs-CZ" dirty="0"/>
              <a:t>napadá oběť opakovaně například tak, že o ní zveřejňuje urážlivé statusy na sociálních sítích a ponižující fotografie nebo </a:t>
            </a:r>
            <a:r>
              <a:rPr lang="cs-CZ" dirty="0" smtClean="0"/>
              <a:t>videa</a:t>
            </a:r>
            <a:endParaRPr lang="cs-CZ" dirty="0"/>
          </a:p>
          <a:p>
            <a:pPr algn="just">
              <a:buClr>
                <a:srgbClr val="6CB2E6"/>
              </a:buClr>
            </a:pPr>
            <a:r>
              <a:rPr lang="cs-CZ" dirty="0"/>
              <a:t>Agresor zároveň svým jednáním podněcuje k nenávistnému chování i další uživatele </a:t>
            </a:r>
            <a:r>
              <a:rPr lang="cs-CZ" dirty="0" smtClean="0"/>
              <a:t>internetu</a:t>
            </a:r>
            <a:endParaRPr lang="cs-CZ" dirty="0"/>
          </a:p>
          <a:p>
            <a:pPr algn="just">
              <a:buClr>
                <a:srgbClr val="6CB2E6"/>
              </a:buClr>
            </a:pPr>
            <a:r>
              <a:rPr lang="cs-CZ" dirty="0"/>
              <a:t>Zákeřnost spočívá mnohdy ve zpočátku „nevinném žertu“, který posléze rapidně nabere zcela jiných rozměrů – zde už jde zastavit těžce.</a:t>
            </a:r>
          </a:p>
          <a:p>
            <a:pPr algn="just">
              <a:buClr>
                <a:srgbClr val="6CB2E6"/>
              </a:buClr>
            </a:pPr>
            <a:r>
              <a:rPr lang="cs-CZ" dirty="0"/>
              <a:t>Zejména u dětí a mladistvých může končit až smrtí oběti </a:t>
            </a:r>
            <a:r>
              <a:rPr lang="cs-CZ" dirty="0" smtClean="0"/>
              <a:t>!!!</a:t>
            </a:r>
          </a:p>
          <a:p>
            <a:pPr algn="just">
              <a:buClr>
                <a:srgbClr val="6CB2E6"/>
              </a:buClr>
            </a:pPr>
            <a:endParaRPr lang="cs-CZ" dirty="0"/>
          </a:p>
          <a:p>
            <a:pPr algn="just">
              <a:buClr>
                <a:srgbClr val="6CB2E6"/>
              </a:buClr>
            </a:pPr>
            <a:endParaRPr lang="cs-CZ" dirty="0" smtClean="0"/>
          </a:p>
          <a:p>
            <a:pPr>
              <a:buClr>
                <a:srgbClr val="6CB2E6"/>
              </a:buClr>
            </a:pPr>
            <a:r>
              <a:rPr lang="cs-CZ" sz="1300" b="1" dirty="0" smtClean="0"/>
              <a:t>(KYBER)ŠIKANA </a:t>
            </a:r>
            <a:r>
              <a:rPr lang="cs-CZ" sz="1300" b="1" dirty="0"/>
              <a:t>- "Nejzazší hranice je blíž, než si </a:t>
            </a:r>
            <a:r>
              <a:rPr lang="cs-CZ" sz="1300" b="1" dirty="0" smtClean="0"/>
              <a:t>myslíš„:</a:t>
            </a:r>
            <a:r>
              <a:rPr lang="cs-CZ" dirty="0" smtClean="0"/>
              <a:t> </a:t>
            </a:r>
            <a:r>
              <a:rPr lang="cs-CZ" sz="1500" dirty="0" smtClean="0">
                <a:hlinkClick r:id="rId3"/>
              </a:rPr>
              <a:t>https</a:t>
            </a:r>
            <a:r>
              <a:rPr lang="cs-CZ" sz="1500" dirty="0">
                <a:hlinkClick r:id="rId3"/>
              </a:rPr>
              <a:t>://</a:t>
            </a:r>
            <a:r>
              <a:rPr lang="cs-CZ" sz="1500" dirty="0" smtClean="0">
                <a:hlinkClick r:id="rId3"/>
              </a:rPr>
              <a:t>www.youtube.com/watch?v=7pdz_7Ochos</a:t>
            </a:r>
            <a:endParaRPr lang="cs-CZ" sz="1500" dirty="0" smtClean="0"/>
          </a:p>
          <a:p>
            <a:pPr algn="just">
              <a:buClr>
                <a:srgbClr val="6CB2E6"/>
              </a:buClr>
            </a:pPr>
            <a:endParaRPr lang="cs-CZ" dirty="0"/>
          </a:p>
          <a:p>
            <a:pPr lvl="0" algn="just">
              <a:buClr>
                <a:srgbClr val="6CB2E6"/>
              </a:buClr>
              <a:buFont typeface="Courier New" panose="02070309020205020404" pitchFamily="49" charset="0"/>
              <a:buChar char="o"/>
            </a:pPr>
            <a:endParaRPr lang="cs-CZ" dirty="0"/>
          </a:p>
          <a:p>
            <a:pPr lvl="0" algn="just">
              <a:buClr>
                <a:srgbClr val="6CB2E6"/>
              </a:buClr>
              <a:buFont typeface="Courier New" panose="02070309020205020404" pitchFamily="49" charset="0"/>
              <a:buChar char="o"/>
            </a:pPr>
            <a:endParaRPr lang="cs-CZ" dirty="0"/>
          </a:p>
          <a:p>
            <a:pPr algn="just">
              <a:buClr>
                <a:srgbClr val="6CB2E6"/>
              </a:buClr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25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Nejznámější oběti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55536"/>
            <a:ext cx="8229600" cy="5225792"/>
          </a:xfrm>
        </p:spPr>
        <p:txBody>
          <a:bodyPr>
            <a:normAutofit/>
          </a:bodyPr>
          <a:lstStyle/>
          <a:p>
            <a:r>
              <a:rPr lang="cs-CZ" dirty="0" smtClean="0"/>
              <a:t>Amanda </a:t>
            </a:r>
            <a:r>
              <a:rPr lang="cs-CZ" dirty="0" err="1" smtClean="0"/>
              <a:t>Todd</a:t>
            </a:r>
            <a:r>
              <a:rPr lang="cs-CZ" dirty="0"/>
              <a:t> (1997 – 10. 10. 2012, Kanada)</a:t>
            </a:r>
            <a:endParaRPr lang="cs-CZ" dirty="0" smtClean="0"/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www.youtube.com/watch?v=wxiGilujoyk</a:t>
            </a:r>
            <a:endParaRPr lang="cs-CZ" dirty="0" smtClean="0"/>
          </a:p>
          <a:p>
            <a:r>
              <a:rPr lang="en-US" dirty="0" err="1" smtClean="0"/>
              <a:t>Ghyslain</a:t>
            </a:r>
            <a:r>
              <a:rPr lang="en-US" dirty="0" smtClean="0"/>
              <a:t> </a:t>
            </a:r>
            <a:r>
              <a:rPr lang="en-US" dirty="0"/>
              <a:t>Raza „Star Wars Kid</a:t>
            </a:r>
            <a:r>
              <a:rPr lang="en-US" dirty="0" smtClean="0"/>
              <a:t>“</a:t>
            </a:r>
            <a:endParaRPr lang="cs-CZ" dirty="0" smtClean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www.youtube.com/watch?v=HPPj6viIBmU</a:t>
            </a:r>
            <a:endParaRPr lang="cs-CZ" dirty="0" smtClean="0"/>
          </a:p>
          <a:p>
            <a:r>
              <a:rPr lang="en-US" dirty="0" smtClean="0"/>
              <a:t>M</a:t>
            </a:r>
            <a:r>
              <a:rPr lang="cs-CZ" dirty="0" err="1" smtClean="0"/>
              <a:t>egan</a:t>
            </a:r>
            <a:r>
              <a:rPr lang="en-US" dirty="0" smtClean="0"/>
              <a:t> T</a:t>
            </a:r>
            <a:r>
              <a:rPr lang="cs-CZ" dirty="0" err="1" smtClean="0"/>
              <a:t>aylor</a:t>
            </a:r>
            <a:r>
              <a:rPr lang="en-US" dirty="0" smtClean="0"/>
              <a:t> M</a:t>
            </a:r>
            <a:r>
              <a:rPr lang="cs-CZ" dirty="0" err="1"/>
              <a:t>eier</a:t>
            </a:r>
            <a:r>
              <a:rPr lang="cs-CZ" dirty="0"/>
              <a:t> (1992 – 16. 10. 2006, USA)</a:t>
            </a:r>
          </a:p>
          <a:p>
            <a:endParaRPr lang="cs-CZ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cs-CZ" dirty="0"/>
          </a:p>
        </p:txBody>
      </p:sp>
      <p:pic>
        <p:nvPicPr>
          <p:cNvPr id="1028" name="Picture 4" descr="Výsledek obrázku pro ghyslain ra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39" y="3573016"/>
            <a:ext cx="452597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549" y="3573016"/>
            <a:ext cx="2575087" cy="343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27" y="3573016"/>
            <a:ext cx="2204073" cy="34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oběti….</a:t>
            </a:r>
            <a:endParaRPr lang="cs-CZ" dirty="0"/>
          </a:p>
        </p:txBody>
      </p:sp>
      <p:pic>
        <p:nvPicPr>
          <p:cNvPr id="4" name="Zástupný symbol pro obsa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8255"/>
            <a:ext cx="1621081" cy="24157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41" y="1372673"/>
            <a:ext cx="1927183" cy="20543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" y="3837064"/>
            <a:ext cx="1817951" cy="22784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68" y="3110286"/>
            <a:ext cx="1674938" cy="20228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3643" y="1512863"/>
            <a:ext cx="2262478" cy="28280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06" y="3315452"/>
            <a:ext cx="1923315" cy="26587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82" y="4323683"/>
            <a:ext cx="1687137" cy="224773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97" y="362246"/>
            <a:ext cx="1717529" cy="272784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19" y="977244"/>
            <a:ext cx="1894114" cy="314447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45" y="4867140"/>
            <a:ext cx="2292853" cy="143118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8" y="4976286"/>
            <a:ext cx="2489997" cy="1655949"/>
          </a:xfrm>
          <a:prstGeom prst="rect">
            <a:avLst/>
          </a:prstGeom>
        </p:spPr>
      </p:pic>
      <p:pic>
        <p:nvPicPr>
          <p:cNvPr id="17" name="Picture 2" descr="Hope-Witsel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260669"/>
            <a:ext cx="1179118" cy="17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5" r="18552"/>
          <a:stretch/>
        </p:blipFill>
        <p:spPr>
          <a:xfrm>
            <a:off x="4953598" y="2936950"/>
            <a:ext cx="2017761" cy="20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jedlickova.pavlina@gmail.com</a:t>
            </a:r>
          </a:p>
        </p:txBody>
      </p:sp>
    </p:spTree>
    <p:extLst>
      <p:ext uri="{BB962C8B-B14F-4D97-AF65-F5344CB8AC3E}">
        <p14:creationId xmlns:p14="http://schemas.microsoft.com/office/powerpoint/2010/main" val="745666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Sexting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r>
              <a:rPr lang="cs-CZ" dirty="0" smtClean="0"/>
              <a:t>elektronické </a:t>
            </a:r>
            <a:r>
              <a:rPr lang="cs-CZ" dirty="0"/>
              <a:t>rozesílání textových zpráv a obrazového materiálu </a:t>
            </a:r>
            <a:r>
              <a:rPr lang="cs-CZ" dirty="0" smtClean="0"/>
              <a:t>se </a:t>
            </a:r>
            <a:r>
              <a:rPr lang="cs-CZ" dirty="0"/>
              <a:t>sexuálním </a:t>
            </a:r>
            <a:r>
              <a:rPr lang="cs-CZ" dirty="0" smtClean="0"/>
              <a:t>obsahem</a:t>
            </a:r>
            <a:endParaRPr lang="cs-CZ" dirty="0"/>
          </a:p>
          <a:p>
            <a:r>
              <a:rPr lang="cs-CZ" dirty="0" smtClean="0"/>
              <a:t>jedno </a:t>
            </a:r>
            <a:r>
              <a:rPr lang="cs-CZ" dirty="0"/>
              <a:t>z nejrizikovějších chování – fatální důsledky (sebepoškozování až sebevražda oběti) </a:t>
            </a:r>
          </a:p>
          <a:p>
            <a:r>
              <a:rPr lang="cs-CZ" dirty="0" smtClean="0"/>
              <a:t>komunikační </a:t>
            </a:r>
            <a:r>
              <a:rPr lang="cs-CZ" dirty="0"/>
              <a:t>nástroje </a:t>
            </a:r>
            <a:endParaRPr lang="cs-CZ" dirty="0" smtClean="0"/>
          </a:p>
          <a:p>
            <a:pPr lvl="1"/>
            <a:r>
              <a:rPr lang="cs-CZ" dirty="0" err="1" smtClean="0"/>
              <a:t>Skype</a:t>
            </a:r>
            <a:endParaRPr lang="cs-CZ" dirty="0" smtClean="0"/>
          </a:p>
          <a:p>
            <a:pPr lvl="1"/>
            <a:r>
              <a:rPr lang="cs-CZ" dirty="0" smtClean="0"/>
              <a:t>instant messengery</a:t>
            </a:r>
          </a:p>
          <a:p>
            <a:pPr lvl="1"/>
            <a:r>
              <a:rPr lang="cs-CZ" dirty="0" smtClean="0"/>
              <a:t>e-maily</a:t>
            </a:r>
          </a:p>
          <a:p>
            <a:pPr lvl="1"/>
            <a:r>
              <a:rPr lang="cs-CZ" dirty="0" smtClean="0"/>
              <a:t>aplikace </a:t>
            </a:r>
            <a:r>
              <a:rPr lang="cs-CZ" dirty="0"/>
              <a:t>typu </a:t>
            </a:r>
            <a:r>
              <a:rPr lang="cs-CZ" dirty="0" err="1" smtClean="0"/>
              <a:t>Snapchat</a:t>
            </a:r>
            <a:endParaRPr lang="cs-CZ" dirty="0" smtClean="0"/>
          </a:p>
          <a:p>
            <a:endParaRPr lang="cs-CZ" dirty="0" smtClean="0"/>
          </a:p>
          <a:p>
            <a:r>
              <a:rPr lang="it-IT" dirty="0" smtClean="0"/>
              <a:t>J</a:t>
            </a:r>
            <a:r>
              <a:rPr lang="cs-CZ" dirty="0" err="1" smtClean="0"/>
              <a:t>essica</a:t>
            </a:r>
            <a:r>
              <a:rPr lang="cs-CZ" dirty="0" smtClean="0"/>
              <a:t> </a:t>
            </a:r>
            <a:r>
              <a:rPr lang="cs-CZ" dirty="0" err="1" smtClean="0"/>
              <a:t>Renee</a:t>
            </a:r>
            <a:r>
              <a:rPr lang="cs-CZ" dirty="0" smtClean="0"/>
              <a:t> Logan </a:t>
            </a:r>
            <a:r>
              <a:rPr lang="it-IT" dirty="0" smtClean="0"/>
              <a:t>(1990 </a:t>
            </a:r>
            <a:r>
              <a:rPr lang="it-IT" dirty="0"/>
              <a:t>– 3. 7. 2008, USA)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679902"/>
            <a:ext cx="2254660" cy="31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0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Kybergrooming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cs-CZ" sz="2200" dirty="0" smtClean="0"/>
              <a:t>cílem </a:t>
            </a:r>
            <a:r>
              <a:rPr lang="cs-CZ" sz="2200" dirty="0"/>
              <a:t>je vyvolat v oběti pocit důvěry s úmyslem vylákat ji na schůzku a následně zneužít, ať už sexuálně nebo k nelegálním aktivitám za využití ICT a falešné </a:t>
            </a:r>
            <a:r>
              <a:rPr lang="cs-CZ" sz="2200" dirty="0" smtClean="0"/>
              <a:t>identity</a:t>
            </a:r>
          </a:p>
          <a:p>
            <a:pPr lvl="1"/>
            <a:endParaRPr lang="cs-CZ" sz="2200" dirty="0" smtClean="0"/>
          </a:p>
          <a:p>
            <a:r>
              <a:rPr lang="cs-CZ" sz="2200" dirty="0"/>
              <a:t>o</a:t>
            </a:r>
            <a:r>
              <a:rPr lang="cs-CZ" sz="2200" dirty="0" smtClean="0"/>
              <a:t>běti </a:t>
            </a:r>
            <a:r>
              <a:rPr lang="cs-CZ" sz="2200" dirty="0"/>
              <a:t>vytipovány na základě informací, které o sobě uvádí na </a:t>
            </a:r>
            <a:r>
              <a:rPr lang="cs-CZ" sz="2200" dirty="0" smtClean="0"/>
              <a:t>internetu</a:t>
            </a:r>
          </a:p>
          <a:p>
            <a:r>
              <a:rPr lang="cs-CZ" sz="2200" dirty="0" err="1" smtClean="0"/>
              <a:t>Ashleigh</a:t>
            </a:r>
            <a:r>
              <a:rPr lang="cs-CZ" sz="2200" dirty="0" smtClean="0"/>
              <a:t> </a:t>
            </a:r>
            <a:r>
              <a:rPr lang="cs-CZ" sz="2200" dirty="0" err="1" smtClean="0"/>
              <a:t>Hall</a:t>
            </a:r>
            <a:r>
              <a:rPr lang="cs-CZ" sz="2200" dirty="0" smtClean="0"/>
              <a:t> </a:t>
            </a:r>
            <a:r>
              <a:rPr lang="cs-CZ" sz="2200" dirty="0"/>
              <a:t>(† 17 let, </a:t>
            </a:r>
            <a:r>
              <a:rPr lang="cs-CZ" sz="2200" dirty="0" smtClean="0"/>
              <a:t>VB)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pPr lvl="1"/>
            <a:endParaRPr lang="cs-CZ" dirty="0" smtClean="0">
              <a:hlinkClick r:id="rId3"/>
            </a:endParaRPr>
          </a:p>
          <a:p>
            <a:pPr lvl="1"/>
            <a:endParaRPr lang="cs-CZ" dirty="0">
              <a:hlinkClick r:id="rId3"/>
            </a:endParaRPr>
          </a:p>
          <a:p>
            <a:endParaRPr lang="cs-CZ" sz="2100" dirty="0" smtClean="0"/>
          </a:p>
          <a:p>
            <a:r>
              <a:rPr lang="cs-CZ" sz="1500" b="1" dirty="0" err="1" smtClean="0"/>
              <a:t>Child</a:t>
            </a:r>
            <a:r>
              <a:rPr lang="cs-CZ" sz="1500" b="1" dirty="0" smtClean="0"/>
              <a:t> </a:t>
            </a:r>
            <a:r>
              <a:rPr lang="cs-CZ" sz="1500" b="1" dirty="0" err="1"/>
              <a:t>Predator</a:t>
            </a:r>
            <a:r>
              <a:rPr lang="cs-CZ" sz="1500" b="1" dirty="0"/>
              <a:t> </a:t>
            </a:r>
            <a:r>
              <a:rPr lang="cs-CZ" sz="1500" b="1" dirty="0" err="1"/>
              <a:t>Social</a:t>
            </a:r>
            <a:r>
              <a:rPr lang="cs-CZ" sz="1500" b="1" dirty="0"/>
              <a:t> </a:t>
            </a:r>
            <a:r>
              <a:rPr lang="cs-CZ" sz="1500" b="1" dirty="0" smtClean="0"/>
              <a:t>Experiment:</a:t>
            </a:r>
            <a:r>
              <a:rPr lang="cs-CZ" sz="2100" dirty="0" smtClean="0"/>
              <a:t> </a:t>
            </a:r>
            <a:r>
              <a:rPr lang="cs-CZ" sz="1500" dirty="0" smtClean="0">
                <a:hlinkClick r:id="rId3"/>
              </a:rPr>
              <a:t>https</a:t>
            </a:r>
            <a:r>
              <a:rPr lang="cs-CZ" sz="1500" dirty="0">
                <a:hlinkClick r:id="rId3"/>
              </a:rPr>
              <a:t>://</a:t>
            </a:r>
            <a:r>
              <a:rPr lang="cs-CZ" sz="1500" dirty="0" smtClean="0">
                <a:hlinkClick r:id="rId3"/>
              </a:rPr>
              <a:t>www.youtube.com/watch?v=6jMhMVEjEQg</a:t>
            </a:r>
            <a:endParaRPr lang="cs-CZ" sz="15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2195736" cy="33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30" y="3501008"/>
            <a:ext cx="3176721" cy="21746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16" y="3883133"/>
            <a:ext cx="1411481" cy="17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Webcam</a:t>
            </a:r>
            <a:r>
              <a:rPr lang="cs-CZ" dirty="0" smtClean="0"/>
              <a:t> </a:t>
            </a:r>
            <a:r>
              <a:rPr lang="cs-CZ" dirty="0" err="1" smtClean="0"/>
              <a:t>trolling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46104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podvody </a:t>
            </a:r>
            <a:r>
              <a:rPr lang="cs-CZ" sz="2400" dirty="0"/>
              <a:t>s webkamerou s cílem s pobavit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se </a:t>
            </a:r>
            <a:r>
              <a:rPr lang="cs-CZ" sz="2400" dirty="0"/>
              <a:t>na úkor chatujícího na druhé </a:t>
            </a:r>
            <a:r>
              <a:rPr lang="cs-CZ" sz="2400" dirty="0" smtClean="0"/>
              <a:t>straně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Jak </a:t>
            </a:r>
            <a:r>
              <a:rPr lang="cs-CZ" sz="2400" dirty="0" err="1" smtClean="0"/>
              <a:t>webcam</a:t>
            </a:r>
            <a:r>
              <a:rPr lang="cs-CZ" sz="2400" dirty="0" smtClean="0"/>
              <a:t> </a:t>
            </a:r>
            <a:r>
              <a:rPr lang="cs-CZ" sz="2400" dirty="0" err="1" smtClean="0"/>
              <a:t>trolling</a:t>
            </a:r>
            <a:r>
              <a:rPr lang="cs-CZ" sz="2400" dirty="0" smtClean="0"/>
              <a:t> funguje?</a:t>
            </a:r>
            <a:endParaRPr lang="cs-CZ" sz="2400" dirty="0"/>
          </a:p>
          <a:p>
            <a:pPr lvl="1"/>
            <a:r>
              <a:rPr lang="cs-CZ" sz="2000" dirty="0" smtClean="0"/>
              <a:t>zneužití speciálních programů </a:t>
            </a:r>
            <a:r>
              <a:rPr lang="cs-CZ" sz="2000" dirty="0"/>
              <a:t>virtuální webkamery pro vytvoření podvrženého videozáznamu (</a:t>
            </a:r>
            <a:r>
              <a:rPr lang="cs-CZ" sz="2000" dirty="0" err="1"/>
              <a:t>videosmyčky</a:t>
            </a:r>
            <a:r>
              <a:rPr lang="cs-CZ" sz="2000" dirty="0"/>
              <a:t>) </a:t>
            </a:r>
            <a:endParaRPr lang="cs-CZ" sz="2000" dirty="0" smtClean="0"/>
          </a:p>
          <a:p>
            <a:pPr lvl="1"/>
            <a:r>
              <a:rPr lang="cs-CZ" sz="2000" dirty="0"/>
              <a:t>vylákání  k erotickému chatu skrze falešný - zpravidla dívčí - profil → oběť plní příkazy útočníka</a:t>
            </a:r>
          </a:p>
          <a:p>
            <a:pPr lvl="1"/>
            <a:r>
              <a:rPr lang="cs-CZ" sz="2000" dirty="0" smtClean="0"/>
              <a:t>získaný materiál </a:t>
            </a:r>
            <a:r>
              <a:rPr lang="cs-CZ" sz="2000" dirty="0"/>
              <a:t>velmi </a:t>
            </a:r>
            <a:r>
              <a:rPr lang="cs-CZ" sz="2000" dirty="0" smtClean="0"/>
              <a:t>často </a:t>
            </a:r>
            <a:r>
              <a:rPr lang="cs-CZ" sz="2000" dirty="0"/>
              <a:t>využit k dalšímu vydírání </a:t>
            </a:r>
            <a:r>
              <a:rPr lang="cs-CZ" sz="2000" dirty="0" smtClean="0"/>
              <a:t>oběti</a:t>
            </a:r>
          </a:p>
          <a:p>
            <a:pPr lvl="1"/>
            <a:r>
              <a:rPr lang="cs-CZ" sz="2000" dirty="0" smtClean="0"/>
              <a:t>nejvíce </a:t>
            </a:r>
            <a:r>
              <a:rPr lang="cs-CZ" sz="2000" dirty="0"/>
              <a:t>obětí - chlapci ve věku 13  až 18 </a:t>
            </a:r>
            <a:r>
              <a:rPr lang="cs-CZ" sz="2000" dirty="0" smtClean="0"/>
              <a:t>let</a:t>
            </a:r>
          </a:p>
          <a:p>
            <a:pPr marL="27432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5"/>
          <a:stretch/>
        </p:blipFill>
        <p:spPr bwMode="auto">
          <a:xfrm>
            <a:off x="5996137" y="72008"/>
            <a:ext cx="3160545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72200" y="3337828"/>
            <a:ext cx="257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Martin Kožíšek, Seznam.cz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85287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Kyberstalking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r>
              <a:rPr lang="cs-CZ" sz="2100" i="1" dirty="0" smtClean="0"/>
              <a:t>zneužití </a:t>
            </a:r>
            <a:r>
              <a:rPr lang="cs-CZ" sz="2100" i="1" dirty="0"/>
              <a:t>internetu a ICT k opakovanému, dlouhodobému, systematickému a stupňovanému obtěžování, které může zahrnovat celou řadu různých forem s různou </a:t>
            </a:r>
            <a:r>
              <a:rPr lang="cs-CZ" sz="2100" i="1" dirty="0" smtClean="0"/>
              <a:t>intenzitou</a:t>
            </a:r>
          </a:p>
          <a:p>
            <a:r>
              <a:rPr lang="cs-CZ" sz="2100" dirty="0" smtClean="0"/>
              <a:t>Útočník </a:t>
            </a:r>
            <a:r>
              <a:rPr lang="cs-CZ" sz="2100" dirty="0"/>
              <a:t>si většinou vyhlídne svoji oběť na základě určitého povahového rysu, zjistí si o ní z internetu detailní informace a začne s pronásledováním.</a:t>
            </a:r>
          </a:p>
          <a:p>
            <a:r>
              <a:rPr lang="cs-CZ" sz="2100" dirty="0"/>
              <a:t>Nejčastějšími oběťmi </a:t>
            </a:r>
            <a:r>
              <a:rPr lang="cs-CZ" sz="2100" dirty="0" err="1"/>
              <a:t>kyberstalkingu</a:t>
            </a:r>
            <a:r>
              <a:rPr lang="cs-CZ" sz="2100" dirty="0"/>
              <a:t> jsou známé osobnosti,  idoly či bývalí partneři</a:t>
            </a:r>
            <a:r>
              <a:rPr lang="cs-CZ" sz="2100" dirty="0" smtClean="0"/>
              <a:t>. </a:t>
            </a:r>
          </a:p>
          <a:p>
            <a:endParaRPr lang="cs-CZ" sz="2100" dirty="0"/>
          </a:p>
          <a:p>
            <a:r>
              <a:rPr lang="cs-CZ" sz="2100" b="1" dirty="0" err="1"/>
              <a:t>Stalking</a:t>
            </a:r>
            <a:r>
              <a:rPr lang="cs-CZ" sz="2100" b="1" dirty="0"/>
              <a:t> je od 1. 1. 2010 definován v trestním zákoníku jako trestný čin Nebezpečné pronásledování </a:t>
            </a:r>
            <a:endParaRPr lang="cs-CZ" sz="2100" b="1" dirty="0" smtClean="0"/>
          </a:p>
          <a:p>
            <a:endParaRPr lang="cs-CZ" sz="2100" b="1" dirty="0" smtClean="0"/>
          </a:p>
          <a:p>
            <a:r>
              <a:rPr lang="cs-CZ" sz="1400" b="1" dirty="0" smtClean="0"/>
              <a:t>Gina: </a:t>
            </a:r>
            <a:r>
              <a:rPr lang="cs-CZ" sz="1400" b="1" dirty="0">
                <a:hlinkClick r:id="rId3"/>
              </a:rPr>
              <a:t>https://</a:t>
            </a:r>
            <a:r>
              <a:rPr lang="cs-CZ" sz="1400" b="1" dirty="0" smtClean="0">
                <a:hlinkClick r:id="rId3"/>
              </a:rPr>
              <a:t>www.youtube.com/watch?v=2MT_9zR3Aq4</a:t>
            </a:r>
            <a:endParaRPr lang="cs-CZ" sz="1400" b="1" dirty="0" smtClean="0"/>
          </a:p>
          <a:p>
            <a:endParaRPr lang="cs-CZ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56096"/>
            <a:ext cx="2737185" cy="21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523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se jako pedagog kybernetickou bezpečností vůbec zabývat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</a:t>
            </a:r>
            <a:r>
              <a:rPr lang="cs-CZ" dirty="0" smtClean="0"/>
              <a:t>ktuálnost tématu </a:t>
            </a:r>
          </a:p>
          <a:p>
            <a:r>
              <a:rPr lang="cs-CZ" dirty="0"/>
              <a:t>p</a:t>
            </a:r>
            <a:r>
              <a:rPr lang="cs-CZ" dirty="0" smtClean="0"/>
              <a:t>raxe ukazuje, že současní pedagogové mají velmi nízké povědomí o problematice bezpečnosti na internetu</a:t>
            </a:r>
          </a:p>
          <a:p>
            <a:r>
              <a:rPr lang="cs-CZ" dirty="0"/>
              <a:t>ú</a:t>
            </a:r>
            <a:r>
              <a:rPr lang="cs-CZ" dirty="0" smtClean="0"/>
              <a:t>roveň digitální gramotnosti pedagogů = alarmující!</a:t>
            </a:r>
          </a:p>
          <a:p>
            <a:r>
              <a:rPr lang="cs-CZ" dirty="0"/>
              <a:t>n</a:t>
            </a:r>
            <a:r>
              <a:rPr lang="cs-CZ" dirty="0" smtClean="0"/>
              <a:t>ízký zájem o problematiku KB </a:t>
            </a:r>
            <a:r>
              <a:rPr lang="cs-CZ" b="1" dirty="0" smtClean="0">
                <a:solidFill>
                  <a:srgbClr val="FF0000"/>
                </a:solidFill>
              </a:rPr>
              <a:t>X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módnost tématu</a:t>
            </a:r>
          </a:p>
          <a:p>
            <a:pPr lvl="1"/>
            <a:r>
              <a:rPr lang="cs-CZ" dirty="0" smtClean="0"/>
              <a:t>pedagogové by se měli průběžně vzdělávat a nespoléhat na poslední záchranu ve formě intervence externích osvětových organizací nebo PČR</a:t>
            </a:r>
          </a:p>
          <a:p>
            <a:pPr lvl="1"/>
            <a:r>
              <a:rPr lang="cs-CZ" dirty="0" smtClean="0"/>
              <a:t>zapojení PČR do řešení problémové situace = součást trestního řízení</a:t>
            </a:r>
          </a:p>
          <a:p>
            <a:r>
              <a:rPr lang="cs-CZ" dirty="0" smtClean="0"/>
              <a:t>pedagog je často prvním člověkem, kterého oběť kontaktuje  – musí být na tuto situaci připraven!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280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Výukové </a:t>
            </a:r>
            <a:r>
              <a:rPr lang="cs-CZ" dirty="0"/>
              <a:t>materiály a zdroje </a:t>
            </a:r>
            <a:r>
              <a:rPr lang="cs-CZ" dirty="0" smtClean="0"/>
              <a:t>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Kazuistiky</a:t>
            </a:r>
          </a:p>
          <a:p>
            <a:pPr lvl="1"/>
            <a:r>
              <a:rPr lang="cs-CZ" dirty="0">
                <a:hlinkClick r:id="rId3"/>
              </a:rPr>
              <a:t>http://www.e-besedy.cz/</a:t>
            </a:r>
            <a:r>
              <a:rPr lang="cs-CZ" dirty="0" err="1">
                <a:hlinkClick r:id="rId3"/>
              </a:rPr>
              <a:t>internetova-bezpecnost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kybersikana.html#Případy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kyberšikany</a:t>
            </a:r>
            <a:r>
              <a:rPr lang="cs-CZ" dirty="0">
                <a:hlinkClick r:id="rId3"/>
              </a:rPr>
              <a:t> (skutečné kauzy</a:t>
            </a:r>
            <a:r>
              <a:rPr lang="cs-CZ" dirty="0" smtClean="0">
                <a:hlinkClick r:id="rId3"/>
              </a:rPr>
              <a:t>)</a:t>
            </a:r>
            <a:endParaRPr lang="cs-CZ" dirty="0" smtClean="0"/>
          </a:p>
          <a:p>
            <a:pPr lvl="1"/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www.e-bezpeci.cz/index.php/component/content/article/7-o-projektu/925-materialy</a:t>
            </a:r>
            <a:endParaRPr lang="cs-CZ" dirty="0" smtClean="0"/>
          </a:p>
          <a:p>
            <a:r>
              <a:rPr lang="cs-CZ" dirty="0" smtClean="0"/>
              <a:t>Osvětová videa</a:t>
            </a:r>
          </a:p>
          <a:p>
            <a:pPr lvl="1"/>
            <a:r>
              <a:rPr lang="cs-CZ" dirty="0">
                <a:hlinkClick r:id="rId5"/>
              </a:rPr>
              <a:t>http://www.jaknainternet.cz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pPr lvl="1"/>
            <a:r>
              <a:rPr lang="cs-CZ" dirty="0">
                <a:hlinkClick r:id="rId6"/>
              </a:rPr>
              <a:t>http://www.seznamsebezpecne.cz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pPr lvl="1"/>
            <a:r>
              <a:rPr lang="cs-CZ" dirty="0">
                <a:hlinkClick r:id="rId7"/>
              </a:rPr>
              <a:t>http://www.sheeplive.eu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r>
              <a:rPr lang="cs-CZ" dirty="0" smtClean="0"/>
              <a:t>Subjekty zabývající se prevencí, vzděláváním a osvětou:</a:t>
            </a:r>
          </a:p>
          <a:p>
            <a:pPr lvl="1"/>
            <a:r>
              <a:rPr lang="cs-CZ" dirty="0" smtClean="0"/>
              <a:t>Seznam.cz</a:t>
            </a:r>
          </a:p>
          <a:p>
            <a:pPr lvl="1"/>
            <a:r>
              <a:rPr lang="cs-CZ" dirty="0" smtClean="0"/>
              <a:t>CZ.NIC</a:t>
            </a:r>
          </a:p>
          <a:p>
            <a:pPr lvl="1"/>
            <a:r>
              <a:rPr lang="cs-CZ" dirty="0"/>
              <a:t>Národní centrum bezpečnějšího </a:t>
            </a:r>
            <a:r>
              <a:rPr lang="cs-CZ" dirty="0" smtClean="0"/>
              <a:t>internetu (NCBI)</a:t>
            </a:r>
          </a:p>
          <a:p>
            <a:pPr lvl="2"/>
            <a:r>
              <a:rPr lang="cs-CZ" dirty="0">
                <a:hlinkClick r:id="rId8"/>
              </a:rPr>
              <a:t>http://www.ncbi.cz</a:t>
            </a:r>
            <a:r>
              <a:rPr lang="cs-CZ" dirty="0" smtClean="0">
                <a:hlinkClick r:id="rId8"/>
              </a:rPr>
              <a:t>/</a:t>
            </a:r>
            <a:endParaRPr lang="cs-CZ" dirty="0" smtClean="0"/>
          </a:p>
          <a:p>
            <a:pPr lvl="1"/>
            <a:r>
              <a:rPr lang="cs-CZ" dirty="0"/>
              <a:t>Centra prevence rizikové virtuální komunikace Pedagogické fakulty Univerzity </a:t>
            </a:r>
            <a:r>
              <a:rPr lang="cs-CZ" dirty="0" smtClean="0"/>
              <a:t>Palackého (</a:t>
            </a:r>
            <a:r>
              <a:rPr lang="cs-CZ" dirty="0" err="1" smtClean="0"/>
              <a:t>PRVoK</a:t>
            </a:r>
            <a:r>
              <a:rPr lang="cs-CZ" dirty="0" smtClean="0"/>
              <a:t>)</a:t>
            </a:r>
          </a:p>
          <a:p>
            <a:pPr lvl="2"/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www.e-bezpeci.cz</a:t>
            </a:r>
            <a:endParaRPr lang="cs-CZ" dirty="0" smtClean="0"/>
          </a:p>
          <a:p>
            <a:pPr lvl="1"/>
            <a:r>
              <a:rPr lang="cs-CZ" dirty="0" smtClean="0"/>
              <a:t>Kraje pro bezpečný internet (KPBI)</a:t>
            </a:r>
          </a:p>
          <a:p>
            <a:pPr lvl="2"/>
            <a:r>
              <a:rPr lang="cs-CZ" dirty="0">
                <a:hlinkClick r:id="rId10"/>
              </a:rPr>
              <a:t>http://www.kpbi.cz</a:t>
            </a:r>
            <a:r>
              <a:rPr lang="cs-CZ" dirty="0" smtClean="0">
                <a:hlinkClick r:id="rId10"/>
              </a:rPr>
              <a:t>/</a:t>
            </a:r>
            <a:endParaRPr lang="cs-CZ" dirty="0" smtClean="0"/>
          </a:p>
          <a:p>
            <a:pPr lvl="1"/>
            <a:r>
              <a:rPr lang="cs-CZ" dirty="0"/>
              <a:t>Nebuď Oběť</a:t>
            </a:r>
            <a:r>
              <a:rPr lang="cs-CZ" dirty="0" smtClean="0"/>
              <a:t>!</a:t>
            </a:r>
          </a:p>
          <a:p>
            <a:pPr lvl="2"/>
            <a:r>
              <a:rPr lang="cs-CZ" dirty="0">
                <a:hlinkClick r:id="rId11"/>
              </a:rPr>
              <a:t>http://www.nebudobet.cz</a:t>
            </a:r>
            <a:r>
              <a:rPr lang="cs-CZ" dirty="0" smtClean="0">
                <a:hlinkClick r:id="rId11"/>
              </a:rPr>
              <a:t>/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Web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Want</a:t>
            </a:r>
            <a:endParaRPr lang="cs-CZ" dirty="0" smtClean="0"/>
          </a:p>
          <a:p>
            <a:pPr lvl="2"/>
            <a:r>
              <a:rPr lang="cs-CZ" dirty="0">
                <a:hlinkClick r:id="rId12"/>
              </a:rPr>
              <a:t>http://www.webwewant.eu/cs</a:t>
            </a:r>
            <a:r>
              <a:rPr lang="cs-CZ" dirty="0" smtClean="0">
                <a:hlinkClick r:id="rId12"/>
              </a:rPr>
              <a:t>/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0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kontaktů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824994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linkClick r:id="rId3"/>
              </a:rPr>
              <a:t>http://internet-hotline.cz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hlášení týkající </a:t>
            </a:r>
            <a:r>
              <a:rPr lang="cs-CZ" dirty="0"/>
              <a:t>se nezákonného obsahu na internetu, zejména dětské pornografie a </a:t>
            </a:r>
            <a:r>
              <a:rPr lang="cs-CZ" dirty="0" err="1"/>
              <a:t>kyberšikany</a:t>
            </a:r>
            <a:r>
              <a:rPr lang="cs-CZ" dirty="0"/>
              <a:t> páchané na dětech</a:t>
            </a:r>
            <a:endParaRPr lang="cs-CZ" dirty="0" smtClean="0"/>
          </a:p>
          <a:p>
            <a:r>
              <a:rPr lang="cs-CZ" dirty="0">
                <a:hlinkClick r:id="rId4"/>
              </a:rPr>
              <a:t>http://www.onlinehelpline.cz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lvl="1"/>
            <a:r>
              <a:rPr lang="cs-CZ" dirty="0"/>
              <a:t>poradenské </a:t>
            </a:r>
            <a:r>
              <a:rPr lang="cs-CZ" dirty="0" smtClean="0"/>
              <a:t>centrum provozované </a:t>
            </a:r>
            <a:r>
              <a:rPr lang="cs-CZ" dirty="0"/>
              <a:t>Národním centrem bezpečnějšího internetu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https://www.linkabezpeci.cz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>
                <a:hlinkClick r:id="rId6"/>
              </a:rPr>
              <a:t>http://aplikace.policie.cz/hotline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pPr lvl="1"/>
            <a:r>
              <a:rPr lang="cs-CZ" dirty="0"/>
              <a:t>upozornění na závadový obsah či aktivity v síti internetu</a:t>
            </a:r>
            <a:r>
              <a:rPr lang="cs-CZ" dirty="0" smtClean="0"/>
              <a:t>,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691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44194"/>
            <a:ext cx="3250332" cy="16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r="15650"/>
          <a:stretch/>
        </p:blipFill>
        <p:spPr bwMode="auto">
          <a:xfrm>
            <a:off x="3131840" y="5043461"/>
            <a:ext cx="2238234" cy="155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4069"/>
          <a:stretch/>
        </p:blipFill>
        <p:spPr bwMode="auto">
          <a:xfrm>
            <a:off x="5436096" y="5013176"/>
            <a:ext cx="18939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smtClean="0"/>
              <a:t>Děkuji za pozornost!</a:t>
            </a:r>
            <a:endParaRPr lang="cs-CZ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136904" cy="295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14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850" dirty="0">
                <a:hlinkClick r:id="rId3"/>
              </a:rPr>
              <a:t>http://www.cambridgeblog.org/wp-content/uploads/2015/12/cyberspace.jpg</a:t>
            </a:r>
            <a:endParaRPr lang="cs-CZ" sz="850" dirty="0" smtClean="0">
              <a:hlinkClick r:id="rId3"/>
            </a:endParaRPr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3"/>
              </a:rPr>
              <a:t>https</a:t>
            </a:r>
            <a:r>
              <a:rPr lang="cs-CZ" sz="850" dirty="0">
                <a:hlinkClick r:id="rId3"/>
              </a:rPr>
              <a:t>://www.fbi.gov/image-repository/cyber-crime.jpg/@@images/image/high</a:t>
            </a:r>
            <a:endParaRPr lang="cs-CZ" sz="850" dirty="0" smtClean="0">
              <a:hlinkClick r:id="rId3"/>
            </a:endParaRPr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3"/>
              </a:rPr>
              <a:t>https</a:t>
            </a:r>
            <a:r>
              <a:rPr lang="cs-CZ" sz="850" dirty="0">
                <a:hlinkClick r:id="rId3"/>
              </a:rPr>
              <a:t>://www.law.georgetown.edu/continuing-legal-education/programs/cle/cybersecurity/images/shutterstock_165303932.jpg</a:t>
            </a:r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3"/>
              </a:rPr>
              <a:t>http</a:t>
            </a:r>
            <a:r>
              <a:rPr lang="cs-CZ" sz="850" dirty="0">
                <a:hlinkClick r:id="rId3"/>
              </a:rPr>
              <a:t>://</a:t>
            </a:r>
            <a:r>
              <a:rPr lang="cs-CZ" sz="850" dirty="0" smtClean="0">
                <a:hlinkClick r:id="rId3"/>
              </a:rPr>
              <a:t>img.blesk.cz/img/1/full/2706563-img-deti-mobil-sms-text-telefon.jpg</a:t>
            </a:r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3"/>
              </a:rPr>
              <a:t>http</a:t>
            </a:r>
            <a:r>
              <a:rPr lang="cs-CZ" sz="850" dirty="0">
                <a:hlinkClick r:id="rId3"/>
              </a:rPr>
              <a:t>://</a:t>
            </a:r>
            <a:r>
              <a:rPr lang="cs-CZ" sz="850" dirty="0" smtClean="0">
                <a:hlinkClick r:id="rId3"/>
              </a:rPr>
              <a:t>www.czechfreepress.cz/images/stories/com_form2content/p2/f3462/23.jpg</a:t>
            </a:r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3"/>
              </a:rPr>
              <a:t>http</a:t>
            </a:r>
            <a:r>
              <a:rPr lang="cs-CZ" sz="850" dirty="0">
                <a:hlinkClick r:id="rId3"/>
              </a:rPr>
              <a:t>://www.idreamcareer.com/img/blog/social-media2-284x300.jpg</a:t>
            </a:r>
            <a:endParaRPr lang="cs-CZ" sz="850" dirty="0" smtClean="0">
              <a:hlinkClick r:id="rId3"/>
            </a:endParaRPr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3"/>
              </a:rPr>
              <a:t>http</a:t>
            </a:r>
            <a:r>
              <a:rPr lang="cs-CZ" sz="850" dirty="0">
                <a:hlinkClick r:id="rId3"/>
              </a:rPr>
              <a:t>://</a:t>
            </a:r>
            <a:r>
              <a:rPr lang="cs-CZ" sz="850" dirty="0" smtClean="0">
                <a:hlinkClick r:id="rId3"/>
              </a:rPr>
              <a:t>rockvillerampage.com/wp-content/uploads/2011/03/creep.png</a:t>
            </a:r>
            <a:endParaRPr lang="cs-CZ" sz="850" dirty="0">
              <a:hlinkClick r:id="rId3"/>
            </a:endParaRPr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3"/>
              </a:rPr>
              <a:t>http</a:t>
            </a:r>
            <a:r>
              <a:rPr lang="cs-CZ" sz="850" dirty="0">
                <a:hlinkClick r:id="rId3"/>
              </a:rPr>
              <a:t>://</a:t>
            </a:r>
            <a:r>
              <a:rPr lang="cs-CZ" sz="850" dirty="0" smtClean="0">
                <a:hlinkClick r:id="rId3"/>
              </a:rPr>
              <a:t>scontent.cdninstagram.com/t51.2885-15/s480x480/e15/12716667_511836258989174_914064655_n.jpg?ig_cache_key=MTE4NDAwOTc3NDE2NDI2MTY5NA%3D%3D.2</a:t>
            </a:r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3"/>
              </a:rPr>
              <a:t>http</a:t>
            </a:r>
            <a:r>
              <a:rPr lang="cs-CZ" sz="850" dirty="0">
                <a:hlinkClick r:id="rId3"/>
              </a:rPr>
              <a:t>://itailm.global2.vic.edu.au/files/2014/06/digital-footprint-28pgio4.png</a:t>
            </a:r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3"/>
              </a:rPr>
              <a:t>https</a:t>
            </a:r>
            <a:r>
              <a:rPr lang="cs-CZ" sz="850" dirty="0">
                <a:hlinkClick r:id="rId3"/>
              </a:rPr>
              <a:t>://images-na.ssl-images-amazon.com/images/M/MV5BMTQ4OTk3NDI2M15BMl5BanBnXkFtZTgwODcyNzE4MjE@._V1_UX182_CR0,0,182,268_AL_.</a:t>
            </a:r>
            <a:r>
              <a:rPr lang="cs-CZ" sz="850" dirty="0" smtClean="0">
                <a:hlinkClick r:id="rId3"/>
              </a:rPr>
              <a:t>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>
                <a:hlinkClick r:id="rId4"/>
              </a:rPr>
              <a:t>https://</a:t>
            </a:r>
            <a:r>
              <a:rPr lang="cs-CZ" sz="850" dirty="0" smtClean="0">
                <a:hlinkClick r:id="rId4"/>
              </a:rPr>
              <a:t>s-media-cache-ak0.pinimg.com/236x/16/78/91/1678911180ce76c19f60d2233e09c6e6.jpg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5"/>
              </a:rPr>
              <a:t>http</a:t>
            </a:r>
            <a:r>
              <a:rPr lang="cs-CZ" sz="850" dirty="0">
                <a:hlinkClick r:id="rId5"/>
              </a:rPr>
              <a:t>://</a:t>
            </a:r>
            <a:r>
              <a:rPr lang="cs-CZ" sz="850" dirty="0" smtClean="0">
                <a:hlinkClick r:id="rId5"/>
              </a:rPr>
              <a:t>www.meganmeierfoundation.org/cmss_files/attachmentlibrary/Megan-2.jpg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6"/>
              </a:rPr>
              <a:t>http</a:t>
            </a:r>
            <a:r>
              <a:rPr lang="cs-CZ" sz="850" dirty="0">
                <a:hlinkClick r:id="rId6"/>
              </a:rPr>
              <a:t>://3.bp.blogspot.com/-</a:t>
            </a:r>
            <a:r>
              <a:rPr lang="cs-CZ" sz="850" dirty="0" smtClean="0">
                <a:hlinkClick r:id="rId6"/>
              </a:rPr>
              <a:t>aE-ht4heTJ8/UZZOHwXvMWI/AAAAAAAAWvo/DSZXLZQPZd4/s1600/Star-Wars-Kid+meme.jpg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>
                <a:hlinkClick r:id="rId7"/>
              </a:rPr>
              <a:t>https://</a:t>
            </a:r>
            <a:r>
              <a:rPr lang="cs-CZ" sz="850" dirty="0" smtClean="0">
                <a:hlinkClick r:id="rId7"/>
              </a:rPr>
              <a:t>s-media-cache-ak0.pinimg.com/736x/9e/8a/69/9e8a693b348ec366541439c7a8177615.jpg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8"/>
              </a:rPr>
              <a:t>http</a:t>
            </a:r>
            <a:r>
              <a:rPr lang="cs-CZ" sz="850" dirty="0">
                <a:hlinkClick r:id="rId8"/>
              </a:rPr>
              <a:t>://</a:t>
            </a:r>
            <a:r>
              <a:rPr lang="cs-CZ" sz="850" dirty="0" smtClean="0">
                <a:hlinkClick r:id="rId8"/>
              </a:rPr>
              <a:t>i.dailymail.co.uk/i/pix/2012/12/12/article-2246896-167AC57E000005DC-357_306x423.jpg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9"/>
              </a:rPr>
              <a:t>http</a:t>
            </a:r>
            <a:r>
              <a:rPr lang="cs-CZ" sz="850" dirty="0">
                <a:hlinkClick r:id="rId9"/>
              </a:rPr>
              <a:t>://</a:t>
            </a:r>
            <a:r>
              <a:rPr lang="cs-CZ" sz="850" dirty="0" smtClean="0">
                <a:hlinkClick r:id="rId9"/>
              </a:rPr>
              <a:t>i.dailymail.co.uk/i/pix/2012/10/09/article-2215123-156CC4DB000005DC-677_306x423.jpg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10"/>
              </a:rPr>
              <a:t>http</a:t>
            </a:r>
            <a:r>
              <a:rPr lang="cs-CZ" sz="850" dirty="0">
                <a:hlinkClick r:id="rId10"/>
              </a:rPr>
              <a:t>://</a:t>
            </a:r>
            <a:r>
              <a:rPr lang="cs-CZ" sz="850" dirty="0" smtClean="0">
                <a:hlinkClick r:id="rId10"/>
              </a:rPr>
              <a:t>media.nbcmiami.com/images/1200*675/rebecca+ann+sedwick.JPG?ak=bc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11"/>
              </a:rPr>
              <a:t>http</a:t>
            </a:r>
            <a:r>
              <a:rPr lang="cs-CZ" sz="850" dirty="0">
                <a:hlinkClick r:id="rId11"/>
              </a:rPr>
              <a:t>://msnbcmedia.msn.com/i/MSNBC/Components/Photo/_</a:t>
            </a:r>
            <a:r>
              <a:rPr lang="cs-CZ" sz="850" dirty="0" smtClean="0">
                <a:hlinkClick r:id="rId11"/>
              </a:rPr>
              <a:t>new/130414-pott-vsml-8a.jpg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12"/>
              </a:rPr>
              <a:t>https</a:t>
            </a:r>
            <a:r>
              <a:rPr lang="cs-CZ" sz="850" dirty="0">
                <a:hlinkClick r:id="rId12"/>
              </a:rPr>
              <a:t>://</a:t>
            </a:r>
            <a:r>
              <a:rPr lang="cs-CZ" sz="850" dirty="0" smtClean="0">
                <a:hlinkClick r:id="rId12"/>
              </a:rPr>
              <a:t>upload.wikimedia.org/wikipedia/commons/thumb/3/3a/Rehtaeh_Parsons.jpg/640px-Rehtaeh_Parsons.jpg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13"/>
              </a:rPr>
              <a:t>http</a:t>
            </a:r>
            <a:r>
              <a:rPr lang="cs-CZ" sz="850" dirty="0">
                <a:hlinkClick r:id="rId13"/>
              </a:rPr>
              <a:t>://</a:t>
            </a:r>
            <a:r>
              <a:rPr lang="cs-CZ" sz="850" dirty="0" smtClean="0">
                <a:hlinkClick r:id="rId13"/>
              </a:rPr>
              <a:t>www.tampabay.com/resources/images/dti/rendered/2009/11/A4S_hope112909_96900a_8col.jpg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14"/>
              </a:rPr>
              <a:t>https</a:t>
            </a:r>
            <a:r>
              <a:rPr lang="cs-CZ" sz="850" dirty="0">
                <a:hlinkClick r:id="rId14"/>
              </a:rPr>
              <a:t>://</a:t>
            </a:r>
            <a:r>
              <a:rPr lang="cs-CZ" sz="850" dirty="0" smtClean="0">
                <a:hlinkClick r:id="rId14"/>
              </a:rPr>
              <a:t>s-media-cache-ak0.pinimg.com/736x/ff/59/21/ff5921f66c8de6adb3f5d892b74b712b.jpg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15"/>
              </a:rPr>
              <a:t>http</a:t>
            </a:r>
            <a:r>
              <a:rPr lang="cs-CZ" sz="850" dirty="0">
                <a:hlinkClick r:id="rId15"/>
              </a:rPr>
              <a:t>://</a:t>
            </a:r>
            <a:r>
              <a:rPr lang="cs-CZ" sz="850" dirty="0" smtClean="0">
                <a:hlinkClick r:id="rId15"/>
              </a:rPr>
              <a:t>i.dailymail.co.uk/i/pix/2012/09/30/article-2210661-1545B06A000005DC-149_306x486.jpg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16"/>
              </a:rPr>
              <a:t>http</a:t>
            </a:r>
            <a:r>
              <a:rPr lang="cs-CZ" sz="850" dirty="0">
                <a:hlinkClick r:id="rId16"/>
              </a:rPr>
              <a:t>://</a:t>
            </a:r>
            <a:r>
              <a:rPr lang="cs-CZ" sz="850" dirty="0" smtClean="0">
                <a:hlinkClick r:id="rId16"/>
              </a:rPr>
              <a:t>i2.mirror.co.uk/incoming/article2128705.ece/ALTERNATES/s338b/Hannah-Smith-14-committed-suicide-after-being-bullied-on-the-internet.jpg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17"/>
              </a:rPr>
              <a:t>http</a:t>
            </a:r>
            <a:r>
              <a:rPr lang="cs-CZ" sz="850" dirty="0">
                <a:hlinkClick r:id="rId17"/>
              </a:rPr>
              <a:t>://</a:t>
            </a:r>
            <a:r>
              <a:rPr lang="cs-CZ" sz="850" dirty="0" smtClean="0">
                <a:hlinkClick r:id="rId17"/>
              </a:rPr>
              <a:t>cdn.newsapi.com.au/image/v1/010687293db263d9ba44314569515a0d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18"/>
              </a:rPr>
              <a:t>http</a:t>
            </a:r>
            <a:r>
              <a:rPr lang="cs-CZ" sz="850" dirty="0">
                <a:hlinkClick r:id="rId18"/>
              </a:rPr>
              <a:t>://</a:t>
            </a:r>
            <a:r>
              <a:rPr lang="cs-CZ" sz="850" dirty="0" smtClean="0">
                <a:hlinkClick r:id="rId18"/>
              </a:rPr>
              <a:t>i.dailymail.co.uk/i/pix/2013/04/07/article-2305332-1926E6AD000005DC-398_306x423.jpg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19"/>
              </a:rPr>
              <a:t>http</a:t>
            </a:r>
            <a:r>
              <a:rPr lang="cs-CZ" sz="850" dirty="0">
                <a:hlinkClick r:id="rId19"/>
              </a:rPr>
              <a:t>://</a:t>
            </a:r>
            <a:r>
              <a:rPr lang="cs-CZ" sz="850" dirty="0" smtClean="0">
                <a:hlinkClick r:id="rId19"/>
              </a:rPr>
              <a:t>i.dailymail.co.uk/i/pix/2013/08/15/article-0-1B4F2E0D000005DC-399_306x493.jpg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 smtClean="0">
                <a:hlinkClick r:id="rId20"/>
              </a:rPr>
              <a:t>https</a:t>
            </a:r>
            <a:r>
              <a:rPr lang="cs-CZ" sz="850" dirty="0">
                <a:hlinkClick r:id="rId20"/>
              </a:rPr>
              <a:t>://</a:t>
            </a:r>
            <a:r>
              <a:rPr lang="cs-CZ" sz="850" dirty="0" smtClean="0">
                <a:hlinkClick r:id="rId20"/>
              </a:rPr>
              <a:t>i.embed.ly/1/display/resize?key=1e6a1a1efdb011df84894040444cdc60&amp;url=http%3A%2F%2Fwww.rockyspino.com%2Fimages%2Fjessica_logan_large.jpg&amp;width=810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>
                <a:hlinkClick r:id="rId21"/>
              </a:rPr>
              <a:t>http://</a:t>
            </a:r>
            <a:r>
              <a:rPr lang="cs-CZ" sz="850" dirty="0" smtClean="0">
                <a:hlinkClick r:id="rId21"/>
              </a:rPr>
              <a:t>i3.thejournal.co.uk/incoming/article4366042.ece/ALTERNATES/s615b/ashleigh-hall-inset-and-the-scene-where-her-body-was-found-in-county-durham-204121309.jpg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>
                <a:hlinkClick r:id="rId22"/>
              </a:rPr>
              <a:t>http://newsimg.bbc.co.uk/media/images/47434000/jpg/_</a:t>
            </a:r>
            <a:r>
              <a:rPr lang="cs-CZ" sz="850" dirty="0" smtClean="0">
                <a:hlinkClick r:id="rId22"/>
              </a:rPr>
              <a:t>47434543_peterchapman.jpg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>
                <a:hlinkClick r:id="rId23"/>
              </a:rPr>
              <a:t>https://</a:t>
            </a:r>
            <a:r>
              <a:rPr lang="cs-CZ" sz="850" dirty="0" smtClean="0">
                <a:hlinkClick r:id="rId23"/>
              </a:rPr>
              <a:t>1.im.cz/onas/img/charita/seznam-se-bezpecne/1a.png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>
                <a:hlinkClick r:id="rId24"/>
              </a:rPr>
              <a:t>http://</a:t>
            </a:r>
            <a:r>
              <a:rPr lang="cs-CZ" sz="850" dirty="0" smtClean="0">
                <a:hlinkClick r:id="rId24"/>
              </a:rPr>
              <a:t>7blog.7host.com/assets/uploads/Il-cybersquatting-rubare-domini-per-rivenderli.jpg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>
                <a:hlinkClick r:id="rId25"/>
              </a:rPr>
              <a:t>http://</a:t>
            </a:r>
            <a:r>
              <a:rPr lang="cs-CZ" sz="850" dirty="0" smtClean="0">
                <a:hlinkClick r:id="rId25"/>
              </a:rPr>
              <a:t>onlinehelpline.cz/images/POMOCol_s.jpg</a:t>
            </a:r>
            <a:endParaRPr lang="cs-CZ" sz="850" dirty="0"/>
          </a:p>
          <a:p>
            <a:pPr>
              <a:spcBef>
                <a:spcPts val="0"/>
              </a:spcBef>
            </a:pPr>
            <a:r>
              <a:rPr lang="cs-CZ" sz="850" dirty="0">
                <a:hlinkClick r:id="rId26"/>
              </a:rPr>
              <a:t>http://</a:t>
            </a:r>
            <a:r>
              <a:rPr lang="cs-CZ" sz="850" dirty="0" smtClean="0">
                <a:hlinkClick r:id="rId26"/>
              </a:rPr>
              <a:t>www.internet-hotline.cz/images/STOP_online_transparent.png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>
                <a:hlinkClick r:id="rId27"/>
              </a:rPr>
              <a:t>http://</a:t>
            </a:r>
            <a:r>
              <a:rPr lang="cs-CZ" sz="850" dirty="0" smtClean="0">
                <a:hlinkClick r:id="rId27"/>
              </a:rPr>
              <a:t>www.darcovskasms.cz/DNS_loga/71.png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>
                <a:hlinkClick r:id="rId28"/>
              </a:rPr>
              <a:t>https://</a:t>
            </a:r>
            <a:r>
              <a:rPr lang="cs-CZ" sz="850" dirty="0" smtClean="0">
                <a:hlinkClick r:id="rId28"/>
              </a:rPr>
              <a:t>www.transparency.cz/wp-content/uploads/Policie-znak.gif</a:t>
            </a:r>
            <a:endParaRPr lang="cs-CZ" sz="850" dirty="0" smtClean="0"/>
          </a:p>
          <a:p>
            <a:pPr>
              <a:spcBef>
                <a:spcPts val="0"/>
              </a:spcBef>
            </a:pPr>
            <a:r>
              <a:rPr lang="cs-CZ" sz="850" dirty="0">
                <a:hlinkClick r:id="rId29"/>
              </a:rPr>
              <a:t>http://</a:t>
            </a:r>
            <a:r>
              <a:rPr lang="cs-CZ" sz="850" dirty="0" smtClean="0">
                <a:hlinkClick r:id="rId29"/>
              </a:rPr>
              <a:t>tech4kids.com/wp-content/uploads/2016/05/children-internet-safety.png</a:t>
            </a:r>
            <a:endParaRPr lang="cs-CZ" sz="850" dirty="0" smtClean="0"/>
          </a:p>
          <a:p>
            <a:pPr>
              <a:spcBef>
                <a:spcPts val="0"/>
              </a:spcBef>
            </a:pPr>
            <a:endParaRPr lang="cs-CZ" sz="850" dirty="0" smtClean="0"/>
          </a:p>
        </p:txBody>
      </p:sp>
    </p:spTree>
    <p:extLst>
      <p:ext uri="{BB962C8B-B14F-4D97-AF65-F5344CB8AC3E}">
        <p14:creationId xmlns:p14="http://schemas.microsoft.com/office/powerpoint/2010/main" val="420627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Základní terminologie </a:t>
            </a:r>
          </a:p>
          <a:p>
            <a:r>
              <a:rPr lang="cs-CZ" dirty="0" smtClean="0"/>
              <a:t>Děti v kyberprostoru</a:t>
            </a:r>
          </a:p>
          <a:p>
            <a:r>
              <a:rPr lang="cs-CZ" dirty="0" smtClean="0"/>
              <a:t>Online hrozby a rizika</a:t>
            </a:r>
          </a:p>
          <a:p>
            <a:r>
              <a:rPr lang="cs-CZ" dirty="0" smtClean="0"/>
              <a:t>Proč se jako pedagog kybernetickou bezpečností vůbec zabývat?</a:t>
            </a:r>
          </a:p>
          <a:p>
            <a:r>
              <a:rPr lang="cs-CZ" dirty="0" smtClean="0"/>
              <a:t>Tipy na vhodné výukové materiály a zdroje informací</a:t>
            </a:r>
          </a:p>
          <a:p>
            <a:r>
              <a:rPr lang="cs-CZ" dirty="0"/>
              <a:t>Seznam kontaktů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50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Kyberprostor</a:t>
            </a:r>
          </a:p>
          <a:p>
            <a:pPr lvl="1"/>
            <a:r>
              <a:rPr lang="cs-CZ" sz="1800" i="1" dirty="0" smtClean="0"/>
              <a:t>„Kyberprostor </a:t>
            </a:r>
            <a:r>
              <a:rPr lang="cs-CZ" sz="1800" i="1" dirty="0"/>
              <a:t>využívá nové možnosti komunikace, jako jsou například emaily, webové stránky, počítačové sítě, telefony, faxy a videokonference. Nicméně je imaginárním místem, na které se nevztahují omezení fyzického světa. To mimo jiné umožňuje vznik nových identit - uživatel „opouští“ své fyzické tělo a pobývá v tomto (virtuálním) prostředí bez něj.“</a:t>
            </a:r>
            <a:r>
              <a:rPr lang="cs-CZ" dirty="0"/>
              <a:t> </a:t>
            </a:r>
            <a:endParaRPr lang="cs-CZ" dirty="0" smtClean="0"/>
          </a:p>
          <a:p>
            <a:pPr marL="274320" lvl="1" indent="0">
              <a:buNone/>
            </a:pPr>
            <a:endParaRPr lang="cs-CZ" dirty="0"/>
          </a:p>
          <a:p>
            <a:pPr lvl="1"/>
            <a:r>
              <a:rPr lang="cs-CZ" dirty="0"/>
              <a:t>Základní charakteristika:</a:t>
            </a:r>
          </a:p>
          <a:p>
            <a:pPr lvl="2"/>
            <a:r>
              <a:rPr lang="cs-CZ" sz="2400" dirty="0"/>
              <a:t>Neexistence </a:t>
            </a:r>
            <a:r>
              <a:rPr lang="cs-CZ" sz="2400" dirty="0" smtClean="0"/>
              <a:t>hranic (čas a prostor)</a:t>
            </a:r>
            <a:endParaRPr lang="cs-CZ" sz="2400" dirty="0"/>
          </a:p>
          <a:p>
            <a:pPr lvl="2"/>
            <a:r>
              <a:rPr lang="cs-CZ" sz="2400" dirty="0"/>
              <a:t>Vznik nových sociálních interakcí</a:t>
            </a:r>
          </a:p>
          <a:p>
            <a:pPr lvl="2"/>
            <a:r>
              <a:rPr lang="cs-CZ" sz="2400" dirty="0"/>
              <a:t>Vytváření nových </a:t>
            </a:r>
            <a:r>
              <a:rPr lang="cs-CZ" sz="2400" dirty="0" smtClean="0"/>
              <a:t>identit</a:t>
            </a:r>
          </a:p>
          <a:p>
            <a:pPr lvl="2"/>
            <a:endParaRPr lang="cs-CZ" sz="2400" dirty="0" smtClean="0"/>
          </a:p>
          <a:p>
            <a:r>
              <a:rPr lang="cs-CZ" sz="1400" b="1" dirty="0" err="1" smtClean="0"/>
              <a:t>Cyberspace</a:t>
            </a:r>
            <a:r>
              <a:rPr lang="cs-CZ" sz="1400" b="1" dirty="0" smtClean="0"/>
              <a:t>:</a:t>
            </a:r>
            <a:r>
              <a:rPr lang="cs-CZ" sz="1500" b="1" dirty="0" smtClean="0"/>
              <a:t> </a:t>
            </a:r>
            <a:r>
              <a:rPr lang="cs-CZ" sz="1400" dirty="0" smtClean="0">
                <a:hlinkClick r:id="rId3"/>
              </a:rPr>
              <a:t>https</a:t>
            </a:r>
            <a:r>
              <a:rPr lang="cs-CZ" sz="1400" dirty="0">
                <a:hlinkClick r:id="rId3"/>
              </a:rPr>
              <a:t>://</a:t>
            </a:r>
            <a:r>
              <a:rPr lang="cs-CZ" sz="1400" dirty="0" smtClean="0">
                <a:hlinkClick r:id="rId3"/>
              </a:rPr>
              <a:t>www.youtube.com/watch?v=W4zgaKVHB-c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dirty="0" smtClean="0"/>
          </a:p>
          <a:p>
            <a:pPr lvl="2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47" y="5260851"/>
            <a:ext cx="3445130" cy="162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18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Kyberkriminalita</a:t>
            </a:r>
          </a:p>
          <a:p>
            <a:pPr lvl="1"/>
            <a:r>
              <a:rPr lang="cs-CZ" dirty="0" smtClean="0"/>
              <a:t>Moderní technologie – nástroj nebo cíl?</a:t>
            </a:r>
          </a:p>
          <a:p>
            <a:pPr lvl="1"/>
            <a:r>
              <a:rPr lang="cs-CZ" dirty="0" smtClean="0"/>
              <a:t>Zahrnuje velké množství různých </a:t>
            </a:r>
            <a:r>
              <a:rPr lang="cs-CZ" dirty="0"/>
              <a:t>specifických forem trestné činnosti, včetně </a:t>
            </a:r>
            <a:r>
              <a:rPr lang="cs-CZ" dirty="0" smtClean="0"/>
              <a:t>mravnostní a </a:t>
            </a:r>
            <a:r>
              <a:rPr lang="cs-CZ" dirty="0"/>
              <a:t>násilné.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6780"/>
            <a:ext cx="5112568" cy="283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61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Kyberbezpečnost</a:t>
            </a:r>
          </a:p>
          <a:p>
            <a:pPr lvl="1"/>
            <a:r>
              <a:rPr lang="cs-CZ" i="1" dirty="0"/>
              <a:t>„souhrn organizačních, politických, právních, technických a vzdělávacích opatření a nástrojů směřujících k zajištění zabezpečeného, chráněného a odolného kyberprostoru</a:t>
            </a:r>
            <a:r>
              <a:rPr lang="cs-CZ" i="1" dirty="0" smtClean="0"/>
              <a:t>.“</a:t>
            </a:r>
          </a:p>
          <a:p>
            <a:pPr lvl="1"/>
            <a:r>
              <a:rPr lang="cs-CZ" dirty="0" smtClean="0"/>
              <a:t>Smyslem kybernetické </a:t>
            </a:r>
            <a:r>
              <a:rPr lang="cs-CZ" dirty="0"/>
              <a:t>bezpečnosti je </a:t>
            </a:r>
            <a:r>
              <a:rPr lang="cs-CZ" dirty="0" smtClean="0"/>
              <a:t>ochrana virtuálního prostředí a práv jeho uživatelů</a:t>
            </a:r>
            <a:endParaRPr lang="cs-CZ" dirty="0"/>
          </a:p>
        </p:txBody>
      </p:sp>
      <p:sp>
        <p:nvSpPr>
          <p:cNvPr id="4" name="AutoShape 2" descr="Výsledek obrázku pro cybersecurit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65038"/>
            <a:ext cx="3600400" cy="24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42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874640"/>
            <a:ext cx="8229600" cy="914400"/>
          </a:xfrm>
        </p:spPr>
        <p:txBody>
          <a:bodyPr/>
          <a:lstStyle/>
          <a:p>
            <a:pPr algn="ctr"/>
            <a:r>
              <a:rPr lang="cs-CZ" dirty="0" smtClean="0"/>
              <a:t>Děti v kyberprostoru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78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v kyberprostoru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Nejrizikovější skupina?</a:t>
            </a:r>
          </a:p>
          <a:p>
            <a:pPr lvl="1"/>
            <a:r>
              <a:rPr lang="cs-CZ" dirty="0"/>
              <a:t>Děti, mladiství a </a:t>
            </a:r>
            <a:r>
              <a:rPr lang="cs-CZ" dirty="0" smtClean="0"/>
              <a:t>senioři</a:t>
            </a:r>
          </a:p>
          <a:p>
            <a:endParaRPr lang="cs-CZ" dirty="0" smtClean="0"/>
          </a:p>
          <a:p>
            <a:r>
              <a:rPr lang="cs-CZ" dirty="0" smtClean="0"/>
              <a:t>Digitální </a:t>
            </a:r>
            <a:r>
              <a:rPr lang="cs-CZ" dirty="0"/>
              <a:t>domorodci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ychlá </a:t>
            </a:r>
            <a:r>
              <a:rPr lang="cs-CZ" dirty="0"/>
              <a:t>adaptace</a:t>
            </a:r>
          </a:p>
          <a:p>
            <a:pPr lvl="1"/>
            <a:r>
              <a:rPr lang="cs-CZ" dirty="0" smtClean="0"/>
              <a:t>nemají </a:t>
            </a:r>
            <a:r>
              <a:rPr lang="cs-CZ" dirty="0"/>
              <a:t>respekt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erozlišují </a:t>
            </a:r>
            <a:r>
              <a:rPr lang="cs-CZ" dirty="0"/>
              <a:t>svět reálný a svět online (tendence riskovat)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í </a:t>
            </a:r>
            <a:r>
              <a:rPr lang="cs-CZ" dirty="0"/>
              <a:t>více, než generace rodičů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rázdné </a:t>
            </a:r>
            <a:r>
              <a:rPr lang="cs-CZ" dirty="0"/>
              <a:t>ulice</a:t>
            </a:r>
          </a:p>
          <a:p>
            <a:endParaRPr lang="cs-CZ" sz="3100" dirty="0" smtClean="0"/>
          </a:p>
          <a:p>
            <a:r>
              <a:rPr lang="cs-CZ" sz="2400" dirty="0" smtClean="0"/>
              <a:t>Moderní </a:t>
            </a:r>
            <a:r>
              <a:rPr lang="cs-CZ" sz="2400" dirty="0"/>
              <a:t>technologie jako zábavný šašek, který je vždycky při ruce – umí se děti bavit </a:t>
            </a:r>
            <a:r>
              <a:rPr lang="cs-CZ" sz="2400" dirty="0" smtClean="0"/>
              <a:t>bez </a:t>
            </a:r>
            <a:r>
              <a:rPr lang="cs-CZ" sz="2400" dirty="0"/>
              <a:t>nich?</a:t>
            </a:r>
            <a:r>
              <a:rPr lang="cs-CZ" sz="3100" dirty="0"/>
              <a:t> </a:t>
            </a:r>
            <a:endParaRPr lang="cs-CZ" sz="3100" dirty="0" smtClean="0"/>
          </a:p>
          <a:p>
            <a:endParaRPr lang="cs-CZ" sz="3100" dirty="0"/>
          </a:p>
          <a:p>
            <a:endParaRPr lang="cs-CZ" sz="3100" dirty="0" smtClean="0"/>
          </a:p>
          <a:p>
            <a:endParaRPr lang="cs-CZ" sz="3100" dirty="0"/>
          </a:p>
        </p:txBody>
      </p:sp>
      <p:pic>
        <p:nvPicPr>
          <p:cNvPr id="8194" name="Picture 2" descr="Výsledek obrázku pro děti a mobilní telefo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95233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4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v kyberprostoru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93</a:t>
            </a:r>
            <a:r>
              <a:rPr lang="cs-CZ" dirty="0"/>
              <a:t>% dětí ve věku 9 – 16 let je online alespoň jednou týdne </a:t>
            </a:r>
            <a:endParaRPr lang="cs-CZ" dirty="0" smtClean="0"/>
          </a:p>
          <a:p>
            <a:r>
              <a:rPr lang="cs-CZ" dirty="0" smtClean="0"/>
              <a:t>60</a:t>
            </a:r>
            <a:r>
              <a:rPr lang="cs-CZ" dirty="0"/>
              <a:t>% dětí se připojuje k internetu téměř každý </a:t>
            </a:r>
            <a:r>
              <a:rPr lang="cs-CZ" dirty="0" smtClean="0"/>
              <a:t>den</a:t>
            </a:r>
          </a:p>
          <a:p>
            <a:endParaRPr lang="cs-CZ" dirty="0" smtClean="0"/>
          </a:p>
          <a:p>
            <a:r>
              <a:rPr lang="cs-CZ" dirty="0" smtClean="0"/>
              <a:t>59</a:t>
            </a:r>
            <a:r>
              <a:rPr lang="cs-CZ" dirty="0"/>
              <a:t>% dětí ve věku 9 – 16 let vlastní profil na sociální </a:t>
            </a:r>
            <a:r>
              <a:rPr lang="cs-CZ" dirty="0" smtClean="0"/>
              <a:t>síti</a:t>
            </a:r>
          </a:p>
          <a:p>
            <a:pPr lvl="1"/>
            <a:r>
              <a:rPr lang="cs-CZ" dirty="0" smtClean="0"/>
              <a:t>z</a:t>
            </a:r>
            <a:r>
              <a:rPr lang="cs-CZ" dirty="0"/>
              <a:t> toho 26% dětí ve věku 9 – 10 let, </a:t>
            </a:r>
            <a:endParaRPr lang="cs-CZ" dirty="0" smtClean="0"/>
          </a:p>
          <a:p>
            <a:pPr lvl="1"/>
            <a:r>
              <a:rPr lang="cs-CZ" dirty="0" smtClean="0"/>
              <a:t>49</a:t>
            </a:r>
            <a:r>
              <a:rPr lang="cs-CZ" dirty="0"/>
              <a:t>% ve věku 11 – 12 let, </a:t>
            </a:r>
            <a:endParaRPr lang="cs-CZ" dirty="0" smtClean="0"/>
          </a:p>
          <a:p>
            <a:pPr lvl="1"/>
            <a:r>
              <a:rPr lang="cs-CZ" dirty="0" smtClean="0"/>
              <a:t>73</a:t>
            </a:r>
            <a:r>
              <a:rPr lang="cs-CZ" dirty="0"/>
              <a:t>% v rozmezí 13 – 14 let a </a:t>
            </a:r>
            <a:endParaRPr lang="cs-CZ" dirty="0" smtClean="0"/>
          </a:p>
          <a:p>
            <a:pPr lvl="1"/>
            <a:r>
              <a:rPr lang="cs-CZ" dirty="0" smtClean="0"/>
              <a:t>82</a:t>
            </a:r>
            <a:r>
              <a:rPr lang="cs-CZ" dirty="0"/>
              <a:t>% ve věku 15 – 16 let. </a:t>
            </a:r>
            <a:endParaRPr lang="cs-CZ" dirty="0" smtClean="0"/>
          </a:p>
          <a:p>
            <a:pPr marL="274320" lvl="1" indent="0">
              <a:buNone/>
            </a:pPr>
            <a:endParaRPr lang="cs-CZ" dirty="0"/>
          </a:p>
          <a:p>
            <a:r>
              <a:rPr lang="cs-CZ" dirty="0" smtClean="0"/>
              <a:t>Česká </a:t>
            </a:r>
            <a:r>
              <a:rPr lang="cs-CZ" dirty="0"/>
              <a:t>republika </a:t>
            </a:r>
            <a:r>
              <a:rPr lang="cs-CZ" dirty="0" smtClean="0"/>
              <a:t>se řadí </a:t>
            </a:r>
            <a:r>
              <a:rPr lang="cs-CZ" dirty="0"/>
              <a:t>mezi pět zemí (společně s Estonskem, Litvou, Norskem a Švédskem), ve kterých se 6 dětí z 10 setká s jedním nebo více online </a:t>
            </a:r>
            <a:r>
              <a:rPr lang="cs-CZ" dirty="0" smtClean="0"/>
              <a:t>riziky!</a:t>
            </a:r>
          </a:p>
          <a:p>
            <a:pPr marL="274320" lvl="1" indent="0">
              <a:buNone/>
            </a:pPr>
            <a:endParaRPr lang="cs-CZ" dirty="0" smtClean="0"/>
          </a:p>
          <a:p>
            <a:pPr marL="274320" lvl="1" indent="0">
              <a:buNone/>
            </a:pPr>
            <a:r>
              <a:rPr lang="cs-CZ" dirty="0" smtClean="0"/>
              <a:t>*</a:t>
            </a:r>
            <a:r>
              <a:rPr lang="cs-CZ" sz="1600" dirty="0" smtClean="0"/>
              <a:t>zdroj: Výsledky studie výzkumné sítě EU </a:t>
            </a:r>
            <a:r>
              <a:rPr lang="cs-CZ" sz="1600" dirty="0" err="1" smtClean="0"/>
              <a:t>Kids</a:t>
            </a:r>
            <a:r>
              <a:rPr lang="cs-CZ" sz="1600" dirty="0" smtClean="0"/>
              <a:t> Online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358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1305</TotalTime>
  <Words>1047</Words>
  <Application>Microsoft Office PowerPoint</Application>
  <PresentationFormat>Předvádění na obrazovce (4:3)</PresentationFormat>
  <Paragraphs>295</Paragraphs>
  <Slides>28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Původ</vt:lpstr>
      <vt:lpstr>Kybernetická bezpečnost aneb bezpečně na internetu  pro školní prostředí </vt:lpstr>
      <vt:lpstr>Kontakt</vt:lpstr>
      <vt:lpstr>Osnova </vt:lpstr>
      <vt:lpstr>Základní terminologie</vt:lpstr>
      <vt:lpstr>Základní terminologie</vt:lpstr>
      <vt:lpstr>Základní terminologie</vt:lpstr>
      <vt:lpstr>Děti v kyberprostoru</vt:lpstr>
      <vt:lpstr>Děti v kyberprostoru</vt:lpstr>
      <vt:lpstr>Děti v kyberprostoru</vt:lpstr>
      <vt:lpstr>Online hrozby a rizika</vt:lpstr>
      <vt:lpstr>Netolismus</vt:lpstr>
      <vt:lpstr>Sociální sítě</vt:lpstr>
      <vt:lpstr>Sociální sítě</vt:lpstr>
      <vt:lpstr>Sociální sítě</vt:lpstr>
      <vt:lpstr>Digitální stopy</vt:lpstr>
      <vt:lpstr>Sociálně patologické jevy internetu</vt:lpstr>
      <vt:lpstr>Kyberšikana</vt:lpstr>
      <vt:lpstr>Nejznámější oběti</vt:lpstr>
      <vt:lpstr>Další oběti….</vt:lpstr>
      <vt:lpstr>Sexting</vt:lpstr>
      <vt:lpstr>Kybergrooming</vt:lpstr>
      <vt:lpstr>Webcam trolling</vt:lpstr>
      <vt:lpstr>Kyberstalking</vt:lpstr>
      <vt:lpstr>Proč se jako pedagog kybernetickou bezpečností vůbec zabývat?</vt:lpstr>
      <vt:lpstr>Výukové materiály a zdroje informací</vt:lpstr>
      <vt:lpstr>Seznam kontaktů</vt:lpstr>
      <vt:lpstr>Děkuji za pozornost!</vt:lpstr>
      <vt:lpstr>Zdroje obrázků: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Kybernetická bezpečnost aneb bezpečně na internetu</dc:title>
  <dc:creator>Jedličková</dc:creator>
  <cp:lastModifiedBy>Anabell</cp:lastModifiedBy>
  <cp:revision>94</cp:revision>
  <cp:lastPrinted>2017-03-28T19:57:05Z</cp:lastPrinted>
  <dcterms:created xsi:type="dcterms:W3CDTF">2016-11-13T22:47:02Z</dcterms:created>
  <dcterms:modified xsi:type="dcterms:W3CDTF">2017-05-06T04:56:02Z</dcterms:modified>
</cp:coreProperties>
</file>