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18" r:id="rId4"/>
    <p:sldId id="332" r:id="rId5"/>
    <p:sldId id="322" r:id="rId6"/>
    <p:sldId id="330" r:id="rId7"/>
    <p:sldId id="302" r:id="rId8"/>
    <p:sldId id="314" r:id="rId9"/>
    <p:sldId id="326" r:id="rId10"/>
    <p:sldId id="333" r:id="rId11"/>
    <p:sldId id="334" r:id="rId12"/>
    <p:sldId id="335" r:id="rId13"/>
    <p:sldId id="258" r:id="rId14"/>
  </p:sldIdLst>
  <p:sldSz cx="9144000" cy="6858000" type="screen4x3"/>
  <p:notesSz cx="6858000" cy="9144000"/>
  <p:custDataLst>
    <p:tags r:id="rId15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Tření smykové, valivé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Valivé 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/>
              <a:t>Při valivém pohybu pevného oblého tělesa (kuličky, válečku) po jiném pevném tělese, k němuž je oblé těleso přitlačováno nějakou silou (a navíc tlačeno ve směru, rovnoběžném s rovinou druhého tělesa), odporuje tomuto pohybu tzv</a:t>
            </a:r>
            <a:r>
              <a:rPr lang="cs-CZ" sz="2800" i="1" dirty="0"/>
              <a:t>. tření valivé</a:t>
            </a:r>
            <a:r>
              <a:rPr lang="cs-CZ" sz="2800" dirty="0" smtClean="0"/>
              <a:t>.</a:t>
            </a:r>
          </a:p>
          <a:p>
            <a:pPr algn="just">
              <a:buNone/>
            </a:pPr>
            <a:r>
              <a:rPr lang="cs-CZ" sz="2800" dirty="0" smtClean="0"/>
              <a:t> </a:t>
            </a:r>
            <a:r>
              <a:rPr lang="cs-CZ" sz="2800" dirty="0"/>
              <a:t>Protože na kuličku (váleček) působí síla, která ji vtlačuje do podložky (a zároveň ji pohání jedním směrem, což je typické pro praktické využití jako kuličková nebo válečková ložiska), dojde k deformaci jak kuličky, tak i podložky. Pokud by tato deformace byla ideálně pružná, nevznikala by síla valivého tření. </a:t>
            </a:r>
            <a:r>
              <a:rPr lang="cs-CZ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4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Valivé 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  </a:t>
            </a:r>
            <a:endParaRPr lang="cs-CZ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91340"/>
            <a:ext cx="4320480" cy="505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19050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9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Valivé 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endParaRPr lang="cs-CZ" sz="2800" dirty="0" smtClean="0"/>
          </a:p>
          <a:p>
            <a:pPr algn="just">
              <a:buNone/>
            </a:pPr>
            <a:endParaRPr lang="cs-CZ" sz="2800" dirty="0"/>
          </a:p>
          <a:p>
            <a:pPr algn="just">
              <a:buNone/>
            </a:pPr>
            <a:endParaRPr lang="cs-CZ" sz="2800" dirty="0" smtClean="0"/>
          </a:p>
          <a:p>
            <a:pPr algn="just">
              <a:buNone/>
            </a:pPr>
            <a:r>
              <a:rPr lang="cs-CZ" sz="2000" dirty="0"/>
              <a:t>Hodnota koeficientu valivého tření </a:t>
            </a:r>
            <a:r>
              <a:rPr lang="cs-CZ" sz="2000" i="1" dirty="0" err="1"/>
              <a:t>m</a:t>
            </a:r>
            <a:r>
              <a:rPr lang="cs-CZ" sz="2000" i="1" baseline="-25000" dirty="0" err="1"/>
              <a:t>v</a:t>
            </a:r>
            <a:r>
              <a:rPr lang="cs-CZ" sz="2000" dirty="0"/>
              <a:t> (v  cm) je vždy menší, než je koeficient suchého tření</a:t>
            </a:r>
            <a:r>
              <a:rPr lang="cs-CZ" sz="2000" dirty="0" smtClean="0"/>
              <a:t>.  </a:t>
            </a:r>
            <a:r>
              <a:rPr lang="cs-CZ" sz="2000" dirty="0" smtClean="0"/>
              <a:t>Zákony </a:t>
            </a:r>
            <a:r>
              <a:rPr lang="cs-CZ" sz="2000" dirty="0"/>
              <a:t>valivého tření lze opět shrnout do několika bodů:</a:t>
            </a:r>
          </a:p>
          <a:p>
            <a:pPr marL="0" lvl="0" indent="0" algn="just">
              <a:buNone/>
            </a:pPr>
            <a:r>
              <a:rPr lang="cs-CZ" sz="2000" dirty="0"/>
              <a:t>a)</a:t>
            </a:r>
            <a:r>
              <a:rPr lang="cs-CZ" sz="2000" dirty="0"/>
              <a:t> </a:t>
            </a:r>
            <a:r>
              <a:rPr lang="cs-CZ" sz="2000" dirty="0" smtClean="0"/>
              <a:t>Síla </a:t>
            </a:r>
            <a:r>
              <a:rPr lang="cs-CZ" sz="2000" dirty="0"/>
              <a:t>valivého tření je rovna mocnině zatěžovací síly. Pro malá zatížení, kdy </a:t>
            </a:r>
            <a:r>
              <a:rPr lang="cs-CZ" sz="2000" dirty="0" err="1"/>
              <a:t>jke</a:t>
            </a:r>
            <a:r>
              <a:rPr lang="cs-CZ" sz="2000" dirty="0"/>
              <a:t> deformace kuličky i podložky prakticky pouze pružná, je exponent mocniny </a:t>
            </a:r>
            <a:r>
              <a:rPr lang="cs-CZ" sz="2000" dirty="0"/>
              <a:t>~ </a:t>
            </a:r>
            <a:r>
              <a:rPr lang="cs-CZ" sz="2000" dirty="0"/>
              <a:t>1,3. Pro velká zatížení, kdy již plastická deformace na styku kuličky a plochy není zanedbatelná je exponent větší, dosahuje až hodnot 2,0.</a:t>
            </a:r>
          </a:p>
          <a:p>
            <a:pPr marL="0" lvl="0" indent="0" algn="just">
              <a:buNone/>
            </a:pPr>
            <a:r>
              <a:rPr lang="cs-CZ" sz="2000" dirty="0"/>
              <a:t>b)</a:t>
            </a:r>
            <a:r>
              <a:rPr lang="cs-CZ" sz="2000" dirty="0"/>
              <a:t> </a:t>
            </a:r>
            <a:r>
              <a:rPr lang="cs-CZ" sz="2000" dirty="0" smtClean="0"/>
              <a:t>Síla </a:t>
            </a:r>
            <a:r>
              <a:rPr lang="cs-CZ" sz="2000" dirty="0"/>
              <a:t>valivého tření je nepřímo úměrná poloměru křivosti kuličky (válečku).</a:t>
            </a:r>
          </a:p>
          <a:p>
            <a:pPr marL="0" lvl="0" indent="0" algn="just">
              <a:buNone/>
            </a:pPr>
            <a:r>
              <a:rPr lang="cs-CZ" sz="2000" dirty="0"/>
              <a:t>c)</a:t>
            </a:r>
            <a:r>
              <a:rPr lang="cs-CZ" sz="2000" dirty="0"/>
              <a:t> </a:t>
            </a:r>
            <a:r>
              <a:rPr lang="cs-CZ" sz="2000" dirty="0" smtClean="0"/>
              <a:t>Síla </a:t>
            </a:r>
            <a:r>
              <a:rPr lang="cs-CZ" sz="2000" dirty="0"/>
              <a:t>valivého tření je tím menší, čím hladší jsou oba povrchy (kuličky i povrchu ložiska).</a:t>
            </a:r>
          </a:p>
          <a:p>
            <a:pPr algn="just">
              <a:buNone/>
            </a:pPr>
            <a:endParaRPr lang="cs-CZ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14488"/>
            <a:ext cx="6334291" cy="152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0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Úvod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/>
              <a:t>Ze zkušenosti víme, že vyrobit ideálně hladký povrch pevné látky bude asi dosti obtížné, ne-li nemožné. I tzv. zrcadlově hladký povrch kovu se nám při dostatečném zvětšení jeví jako </a:t>
            </a:r>
            <a:r>
              <a:rPr lang="cs-CZ" dirty="0" smtClean="0"/>
              <a:t>hrbolatý. Posouváme-li </a:t>
            </a:r>
            <a:r>
              <a:rPr lang="cs-CZ" dirty="0"/>
              <a:t>po sobě dvě tělesa, budou mezi nimi působit tzv. </a:t>
            </a:r>
            <a:r>
              <a:rPr lang="cs-CZ" i="1" dirty="0"/>
              <a:t>síly </a:t>
            </a:r>
            <a:r>
              <a:rPr lang="cs-CZ" i="1" dirty="0" smtClean="0"/>
              <a:t>tření,</a:t>
            </a:r>
            <a:r>
              <a:rPr lang="cs-CZ" dirty="0" smtClean="0"/>
              <a:t> které dělíme na:</a:t>
            </a:r>
          </a:p>
          <a:p>
            <a:pPr algn="just"/>
            <a:r>
              <a:rPr lang="cs-CZ" i="1" dirty="0" smtClean="0">
                <a:solidFill>
                  <a:srgbClr val="FF0000"/>
                </a:solidFill>
              </a:rPr>
              <a:t>tření smykové, </a:t>
            </a:r>
          </a:p>
          <a:p>
            <a:pPr algn="just"/>
            <a:r>
              <a:rPr lang="cs-CZ" i="1" dirty="0" smtClean="0">
                <a:solidFill>
                  <a:srgbClr val="FF0000"/>
                </a:solidFill>
              </a:rPr>
              <a:t>tření valivé, </a:t>
            </a:r>
          </a:p>
          <a:p>
            <a:pPr algn="just"/>
            <a:r>
              <a:rPr lang="cs-CZ" i="1" dirty="0" smtClean="0"/>
              <a:t>tření řemenové </a:t>
            </a:r>
            <a:r>
              <a:rPr lang="cs-CZ" i="1" dirty="0"/>
              <a:t>a </a:t>
            </a:r>
            <a:r>
              <a:rPr lang="cs-CZ" i="1" dirty="0" smtClean="0"/>
              <a:t>vrtné</a:t>
            </a:r>
            <a:r>
              <a:rPr lang="cs-CZ" dirty="0" smtClean="0"/>
              <a:t>. </a:t>
            </a:r>
          </a:p>
          <a:p>
            <a:pPr algn="just">
              <a:buNone/>
            </a:pPr>
            <a:r>
              <a:rPr lang="cs-CZ" dirty="0" smtClean="0"/>
              <a:t>Z</a:t>
            </a:r>
            <a:r>
              <a:rPr lang="cs-CZ" dirty="0"/>
              <a:t> jiného hlediska dělíme tření na tření </a:t>
            </a:r>
            <a:r>
              <a:rPr lang="cs-CZ" i="1" dirty="0"/>
              <a:t>suché</a:t>
            </a:r>
            <a:r>
              <a:rPr lang="cs-CZ" dirty="0"/>
              <a:t> a </a:t>
            </a:r>
            <a:r>
              <a:rPr lang="cs-CZ" i="1" dirty="0"/>
              <a:t>mokré</a:t>
            </a:r>
            <a:r>
              <a:rPr lang="cs-CZ" dirty="0"/>
              <a:t>. </a:t>
            </a:r>
            <a:endParaRPr lang="cs-CZ" dirty="0" smtClean="0"/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Tření smykové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/>
              <a:t>Tření smykové vzniká při pohybu jednoho tělesa po druhém (předpokládáme, že obě plochy jsou rovinné). Pro sílu tření mezi oběma tělesy platí experimentálně určený Coulombův – </a:t>
            </a:r>
            <a:r>
              <a:rPr lang="cs-CZ" dirty="0" err="1"/>
              <a:t>Amontův</a:t>
            </a:r>
            <a:r>
              <a:rPr lang="cs-CZ" dirty="0"/>
              <a:t> zákon</a:t>
            </a:r>
            <a:r>
              <a:rPr lang="cs-CZ" dirty="0" smtClean="0"/>
              <a:t>: </a:t>
            </a:r>
          </a:p>
          <a:p>
            <a:pPr algn="just">
              <a:buNone/>
            </a:pPr>
            <a:r>
              <a:rPr lang="cs-CZ" sz="2800" dirty="0" smtClean="0"/>
              <a:t> 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65104"/>
            <a:ext cx="77572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Tření smykové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/>
              <a:t>Koeficient tření je funkcí </a:t>
            </a:r>
            <a:r>
              <a:rPr lang="cs-CZ" dirty="0" smtClean="0"/>
              <a:t>rychlosti </a:t>
            </a:r>
            <a:r>
              <a:rPr lang="cs-CZ" dirty="0"/>
              <a:t>vzájemného pohybu obou </a:t>
            </a:r>
            <a:r>
              <a:rPr lang="cs-CZ" dirty="0" smtClean="0"/>
              <a:t>těles. </a:t>
            </a:r>
            <a:r>
              <a:rPr lang="cs-CZ" dirty="0"/>
              <a:t>Jeho závislost na době, po kterou obě tělesa na sobě spočívají, je </a:t>
            </a:r>
            <a:r>
              <a:rPr lang="cs-CZ" dirty="0" smtClean="0"/>
              <a:t>na obr. </a:t>
            </a:r>
            <a:r>
              <a:rPr lang="cs-CZ" dirty="0"/>
              <a:t>Z obrázku plyne z praxe známá zkušenost:  táhneme – </a:t>
            </a:r>
            <a:r>
              <a:rPr lang="cs-CZ" dirty="0" err="1"/>
              <a:t>li</a:t>
            </a:r>
            <a:r>
              <a:rPr lang="cs-CZ" dirty="0"/>
              <a:t> např. sáně po umrzlém sněhu, musíme nejdříve působit dosti velkou silou, než se dají do pohybu. Po překonání jisté maximální síly při níž se sáně daly do pohybu je síla, potřebná k jejich dalšímu pohybu již menší</a:t>
            </a:r>
            <a:r>
              <a:rPr lang="cs-CZ" dirty="0" smtClean="0"/>
              <a:t>. </a:t>
            </a:r>
          </a:p>
          <a:p>
            <a:pPr algn="just">
              <a:buNone/>
            </a:pPr>
            <a:r>
              <a:rPr lang="cs-CZ" sz="2800" dirty="0" smtClean="0"/>
              <a:t> 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016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Tření smykové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6152564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Tření smykové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endParaRPr lang="cs-CZ" sz="2800" dirty="0"/>
          </a:p>
          <a:p>
            <a:pPr algn="just">
              <a:buNone/>
            </a:pPr>
            <a:r>
              <a:rPr lang="cs-CZ" dirty="0"/>
              <a:t>           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6672"/>
            <a:ext cx="564832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Tření a jeho měření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sz="2800" dirty="0" smtClean="0"/>
              <a:t>: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556792"/>
            <a:ext cx="71151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73" y="4330093"/>
            <a:ext cx="3276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873" y="4797152"/>
            <a:ext cx="53816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Snížení tření mazáním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800" b="1" u="sng" dirty="0"/>
              <a:t>Snížení tření </a:t>
            </a:r>
            <a:r>
              <a:rPr lang="cs-CZ" sz="2800" b="1" u="sng" dirty="0" smtClean="0"/>
              <a:t>mazáním</a:t>
            </a:r>
            <a:r>
              <a:rPr lang="cs-CZ" sz="2800" dirty="0" smtClean="0"/>
              <a:t>:</a:t>
            </a:r>
          </a:p>
          <a:p>
            <a:pPr algn="just"/>
            <a:r>
              <a:rPr lang="cs-CZ" sz="2800" u="sng" dirty="0"/>
              <a:t>Mazání pomocí tenkého kapalného filmu. </a:t>
            </a:r>
            <a:r>
              <a:rPr lang="cs-CZ" sz="2800" dirty="0" smtClean="0"/>
              <a:t>tzv</a:t>
            </a:r>
            <a:r>
              <a:rPr lang="cs-CZ" sz="2800" dirty="0"/>
              <a:t>. </a:t>
            </a:r>
            <a:r>
              <a:rPr lang="cs-CZ" sz="2800" i="1" dirty="0"/>
              <a:t>hydrodynamickém mazání</a:t>
            </a:r>
            <a:r>
              <a:rPr lang="cs-CZ" sz="2800" dirty="0" smtClean="0"/>
              <a:t>.</a:t>
            </a:r>
            <a:endParaRPr lang="cs-CZ" sz="2800" dirty="0"/>
          </a:p>
          <a:p>
            <a:pPr algn="just"/>
            <a:r>
              <a:rPr lang="cs-CZ" sz="2800" dirty="0"/>
              <a:t> </a:t>
            </a:r>
            <a:r>
              <a:rPr lang="cs-CZ" sz="2800" u="sng" dirty="0" smtClean="0"/>
              <a:t>Mazání </a:t>
            </a:r>
            <a:r>
              <a:rPr lang="cs-CZ" sz="2800" u="sng" dirty="0"/>
              <a:t>pomocí vytvoření povrchové vrstvičky.</a:t>
            </a:r>
            <a:r>
              <a:rPr lang="cs-CZ" sz="2800" dirty="0"/>
              <a:t> Tento způsob mazání spočívá ve vytvoření dvou povrchových vrstviček na obou třecích </a:t>
            </a:r>
            <a:r>
              <a:rPr lang="cs-CZ" sz="2800" dirty="0" smtClean="0"/>
              <a:t>plochách. Zmíněné </a:t>
            </a:r>
            <a:r>
              <a:rPr lang="cs-CZ" sz="2800" dirty="0"/>
              <a:t>vrstvičky jsou vytvořeny pomocí adsorpce různých maziv (minerální či rostlinné oleje, tuky, mastné kyseliny, mýdla apod.).  </a:t>
            </a:r>
          </a:p>
          <a:p>
            <a:pPr algn="just"/>
            <a:r>
              <a:rPr lang="cs-CZ" sz="2800" u="sng" dirty="0" smtClean="0"/>
              <a:t>Mazání </a:t>
            </a:r>
            <a:r>
              <a:rPr lang="cs-CZ" sz="2800" u="sng" dirty="0"/>
              <a:t>pomocí tuhých maziv.</a:t>
            </a:r>
            <a:r>
              <a:rPr lang="cs-CZ" sz="2800" dirty="0"/>
              <a:t> Mezi tuhá maziva řadíme grafit, sirník molybdenu a teflon. </a:t>
            </a:r>
          </a:p>
          <a:p>
            <a:pPr algn="just">
              <a:buNone/>
            </a:pPr>
            <a:r>
              <a:rPr lang="cs-CZ" sz="2800" dirty="0" smtClean="0"/>
              <a:t>   </a:t>
            </a:r>
          </a:p>
          <a:p>
            <a:pPr algn="just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Mokré (vazké) 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Použití </a:t>
            </a:r>
            <a:r>
              <a:rPr lang="cs-CZ" sz="2800" dirty="0"/>
              <a:t>kapalin jako maziv značně snižuje tření obou  třecích ploch. Názorně si to lze představit tak, že se po sobě již nepohybují obě plochy, ale tenké vrstvičky kapaliny (maziva) – tzv. </a:t>
            </a:r>
            <a:r>
              <a:rPr lang="cs-CZ" sz="2800" i="1" dirty="0"/>
              <a:t>mokré tření</a:t>
            </a:r>
            <a:r>
              <a:rPr lang="cs-CZ" sz="2800" dirty="0"/>
              <a:t>. Podobně je tomu v případě, že se v nějaké kapalině pohybuje těleso (např. kulička o poloměru </a:t>
            </a:r>
            <a:r>
              <a:rPr lang="cs-CZ" sz="2800" i="1" dirty="0"/>
              <a:t>r</a:t>
            </a:r>
            <a:r>
              <a:rPr lang="cs-CZ" sz="2800" dirty="0"/>
              <a:t>). V obou případech pozorujeme, že statické tření je nulové (obě třecí plochy se po sobě začnou pohybovat už při působení nepatrné síly). Je to rozdíl proti suchému tření, u kterého bylo třeba působit jistou (někdy dosti značnou silou), aby se tažené těleso dalo do pohybu</a:t>
            </a:r>
            <a:r>
              <a:rPr lang="cs-CZ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29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ření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Úvod&amp;quot;&quot;/&gt;&lt;property id=&quot;20307&quot; value=&quot;259&quot;/&gt;&lt;/object&gt;&lt;object type=&quot;3&quot; unique_id=&quot;10006&quot;&gt;&lt;property id=&quot;20148&quot; value=&quot;5&quot;/&gt;&lt;property id=&quot;20300&quot; value=&quot;Slide 7 - &amp;quot;Tření a jeho měření&amp;quot;&quot;/&gt;&lt;property id=&quot;20307&quot; value=&quot;302&quot;/&gt;&lt;/object&gt;&lt;object type=&quot;3&quot; unique_id=&quot;10007&quot;&gt;&lt;property id=&quot;20148&quot; value=&quot;5&quot;/&gt;&lt;property id=&quot;20300&quot; value=&quot;Slide 8 - &amp;quot;Snížení tření mazáním&amp;quot;&quot;/&gt;&lt;property id=&quot;20307&quot; value=&quot;314&quot;/&gt;&lt;/object&gt;&lt;object type=&quot;3&quot; unique_id=&quot;10016&quot;&gt;&lt;property id=&quot;20148&quot; value=&quot;5&quot;/&gt;&lt;property id=&quot;20300&quot; value=&quot;Slide 13 - &amp;quot;Závěr&amp;quot;&quot;/&gt;&lt;property id=&quot;20307&quot; value=&quot;258&quot;/&gt;&lt;/object&gt;&lt;object type=&quot;3&quot; unique_id=&quot;10152&quot;&gt;&lt;property id=&quot;20148&quot; value=&quot;5&quot;/&gt;&lt;property id=&quot;20300&quot; value=&quot;Slide 3 - &amp;quot;Tření smykové&amp;quot;&quot;/&gt;&lt;property id=&quot;20307&quot; value=&quot;318&quot;/&gt;&lt;/object&gt;&lt;object type=&quot;3&quot; unique_id=&quot;10202&quot;&gt;&lt;property id=&quot;20148&quot; value=&quot;5&quot;/&gt;&lt;property id=&quot;20300&quot; value=&quot;Slide 5 - &amp;quot;Tření smykové&amp;quot;&quot;/&gt;&lt;property id=&quot;20307&quot; value=&quot;322&quot;/&gt;&lt;/object&gt;&lt;object type=&quot;3&quot; unique_id=&quot;10203&quot;&gt;&lt;property id=&quot;20148&quot; value=&quot;5&quot;/&gt;&lt;property id=&quot;20300&quot; value=&quot;Slide 6 - &amp;quot;Tření smykové&amp;quot;&quot;/&gt;&lt;property id=&quot;20307&quot; value=&quot;330&quot;/&gt;&lt;/object&gt;&lt;object type=&quot;3&quot; unique_id=&quot;10205&quot;&gt;&lt;property id=&quot;20148&quot; value=&quot;5&quot;/&gt;&lt;property id=&quot;20300&quot; value=&quot;Slide 9 - &amp;quot;Mokré (vazké) tření&amp;quot;&quot;/&gt;&lt;property id=&quot;20307&quot; value=&quot;326&quot;/&gt;&lt;/object&gt;&lt;object type=&quot;3&quot; unique_id=&quot;10345&quot;&gt;&lt;property id=&quot;20148&quot; value=&quot;5&quot;/&gt;&lt;property id=&quot;20300&quot; value=&quot;Slide 4 - &amp;quot;Tření smykové&amp;quot;&quot;/&gt;&lt;property id=&quot;20307&quot; value=&quot;332&quot;/&gt;&lt;/object&gt;&lt;object type=&quot;3&quot; unique_id=&quot;10400&quot;&gt;&lt;property id=&quot;20148&quot; value=&quot;5&quot;/&gt;&lt;property id=&quot;20300&quot; value=&quot;Slide 10 - &amp;quot;Valivé tření&amp;quot;&quot;/&gt;&lt;property id=&quot;20307&quot; value=&quot;333&quot;/&gt;&lt;/object&gt;&lt;object type=&quot;3&quot; unique_id=&quot;10427&quot;&gt;&lt;property id=&quot;20148&quot; value=&quot;5&quot;/&gt;&lt;property id=&quot;20300&quot; value=&quot;Slide 11 - &amp;quot;Valivé tření&amp;quot;&quot;/&gt;&lt;property id=&quot;20307&quot; value=&quot;334&quot;/&gt;&lt;/object&gt;&lt;object type=&quot;3&quot; unique_id=&quot;10428&quot;&gt;&lt;property id=&quot;20148&quot; value=&quot;5&quot;/&gt;&lt;property id=&quot;20300&quot; value=&quot;Slide 12 - &amp;quot;Valivé tření&amp;quot;&quot;/&gt;&lt;property id=&quot;20307&quot; value=&quot;33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2752</TotalTime>
  <Words>155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tření</vt:lpstr>
      <vt:lpstr>Úvod</vt:lpstr>
      <vt:lpstr>Tření smykové</vt:lpstr>
      <vt:lpstr>Tření smykové</vt:lpstr>
      <vt:lpstr>Tření smykové</vt:lpstr>
      <vt:lpstr>Tření smykové</vt:lpstr>
      <vt:lpstr>Tření a jeho měření</vt:lpstr>
      <vt:lpstr>Snížení tření mazáním</vt:lpstr>
      <vt:lpstr>Mokré (vazké) tření</vt:lpstr>
      <vt:lpstr>Valivé tření</vt:lpstr>
      <vt:lpstr>Valivé tření</vt:lpstr>
      <vt:lpstr>Valivé tření</vt:lpstr>
      <vt:lpstr>Závěr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Zdenek</cp:lastModifiedBy>
  <cp:revision>282</cp:revision>
  <dcterms:created xsi:type="dcterms:W3CDTF">2009-09-11T07:09:27Z</dcterms:created>
  <dcterms:modified xsi:type="dcterms:W3CDTF">2016-04-25T12:59:19Z</dcterms:modified>
</cp:coreProperties>
</file>