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75" r:id="rId3"/>
    <p:sldId id="291" r:id="rId4"/>
    <p:sldId id="294" r:id="rId5"/>
    <p:sldId id="295" r:id="rId6"/>
    <p:sldId id="296" r:id="rId7"/>
    <p:sldId id="297" r:id="rId8"/>
    <p:sldId id="298" r:id="rId9"/>
    <p:sldId id="299" r:id="rId10"/>
    <p:sldId id="257" r:id="rId11"/>
    <p:sldId id="267" r:id="rId12"/>
  </p:sldIdLst>
  <p:sldSz cx="9144000" cy="6858000" type="screen4x3"/>
  <p:notesSz cx="6858000" cy="9144000"/>
  <p:custDataLst>
    <p:tags r:id="rId13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22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AF7707-68D1-46E0-B8CC-D11DD3BDCEAC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C441B4-E5BF-4A1F-A467-CA18A8D5252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7CC7ED-E11D-403E-BA25-4C2F8982CC0C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B1143A-6BA2-458F-BE46-CCC75323C17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D55514-EF9F-4B63-BBE4-29B10C85C538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B62187-B4B2-479A-AACF-E277FFA157C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E90A4A-8248-4F22-B2F5-422D8A9C1F29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BD8A70-C1A4-419E-9FC8-E9996193E73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5EDA24-6C70-41FC-A71E-850D7359BBC8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03894F-1B69-4813-A7FF-4D19DD3AB05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CC2F46-DE30-4354-8766-E5F4F71A56B0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1DD921-DAF8-4E6A-8A10-4A0388FE32F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36F174-1DD5-4442-AE45-F2B2568E2C00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9FB0DD-1515-4484-8CC8-3611487FF2D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FB7E84-7D8C-467E-AC47-D90F0F56CADF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CEB628-D422-4A6F-924E-E2C54E00A57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655607-A6DC-418A-A9F0-6139C72368B3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E044DE-1EB1-4F43-B684-8A38E6B8850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9950B5-EF9F-47E6-A3DC-6FEC7BED76F9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C5BB85-95BB-4642-9469-14F30C5CF4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021FDE-020E-4FC2-8A22-359BBF38B3EF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9C4C01-8057-4A91-8BD3-1FF097D38D9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65F8D09-F334-4F87-9EFC-BB2CCC23E8BB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38111694-8B1A-4BAA-8F14-134DE50DA4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upload.wikimedia.org/wikipedia/commons/4/41/Space_Shuttle_Columbia_launching.jpg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pl-PL" b="1" dirty="0" smtClean="0"/>
              <a:t>Věda, technika a technické vzdělávání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Úvod</a:t>
            </a:r>
            <a:endParaRPr lang="cs-CZ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3D CAD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Současnost a budoucnost konstruování </a:t>
            </a:r>
            <a:r>
              <a:rPr lang="cs-CZ" sz="2400" dirty="0" smtClean="0"/>
              <a:t>– 3D CAD (konstruování) s vazbou na CAM (výroba), CAE (inženýrské aplikace), CAQ (kvalita).</a:t>
            </a:r>
            <a:endParaRPr lang="cs-CZ" sz="2400" i="1" dirty="0" smtClean="0">
              <a:solidFill>
                <a:srgbClr val="320E04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Parametrizace</a:t>
            </a:r>
            <a:r>
              <a:rPr lang="cs-CZ" sz="2400" dirty="0" smtClean="0"/>
              <a:t> – geometrie modelu, vazby v sestavě jsou řízeny parametry (kóty) jsou v podobě proměnných. Možnost propojení s databázemi.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 smtClean="0">
                <a:solidFill>
                  <a:srgbClr val="FF0000"/>
                </a:solidFill>
              </a:rPr>
              <a:t>3D tisk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643446"/>
            <a:ext cx="256663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286256"/>
            <a:ext cx="3000396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Literární a elektronické zdroje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2576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	FRIEDMANN, Zdeněk. </a:t>
            </a:r>
            <a:r>
              <a:rPr lang="cs-CZ" sz="2400" i="1" dirty="0" smtClean="0"/>
              <a:t>Didaktika technické výchovy</a:t>
            </a:r>
            <a:r>
              <a:rPr lang="cs-CZ" sz="2400" dirty="0" smtClean="0"/>
              <a:t>. Brno: Pedagogická fakulta MU, 2001. 92 s. ISBN 80-210-2641-3.</a:t>
            </a:r>
            <a:br>
              <a:rPr lang="cs-CZ" sz="2400" dirty="0" smtClean="0"/>
            </a:br>
            <a:r>
              <a:rPr lang="cs-CZ" sz="2400" dirty="0" smtClean="0"/>
              <a:t>BRDIČKA, Bořivoj. </a:t>
            </a:r>
            <a:r>
              <a:rPr lang="cs-CZ" sz="2400" i="1" dirty="0" smtClean="0"/>
              <a:t>Role internetu ve vzdělávání :studijní materiál pro učitele snažící se uplatnit moderní technologie ve výuce</a:t>
            </a:r>
            <a:r>
              <a:rPr lang="cs-CZ" sz="2400" dirty="0" smtClean="0"/>
              <a:t>. Kladno: </a:t>
            </a:r>
            <a:r>
              <a:rPr lang="cs-CZ" sz="2400" dirty="0" err="1" smtClean="0"/>
              <a:t>Aisis</a:t>
            </a:r>
            <a:r>
              <a:rPr lang="cs-CZ" sz="2400" dirty="0" smtClean="0"/>
              <a:t>, 2003. 122 s. ISBN 8023901060.</a:t>
            </a:r>
          </a:p>
          <a:p>
            <a:pPr>
              <a:buNone/>
            </a:pPr>
            <a:r>
              <a:rPr lang="cs-CZ" sz="2400" dirty="0" smtClean="0"/>
              <a:t>	PATURI, Felix R. </a:t>
            </a:r>
            <a:r>
              <a:rPr lang="cs-CZ" sz="2400" i="1" dirty="0" smtClean="0"/>
              <a:t>Kronika techniky</a:t>
            </a:r>
            <a:r>
              <a:rPr lang="cs-CZ" sz="2400" dirty="0" smtClean="0"/>
              <a:t>. 1. </a:t>
            </a:r>
            <a:r>
              <a:rPr lang="cs-CZ" sz="2400" dirty="0" err="1" smtClean="0"/>
              <a:t>vyd</a:t>
            </a:r>
            <a:r>
              <a:rPr lang="cs-CZ" sz="2400" dirty="0" smtClean="0"/>
              <a:t>. Praha: Fortuna </a:t>
            </a:r>
            <a:r>
              <a:rPr lang="cs-CZ" sz="2400" dirty="0" err="1" smtClean="0"/>
              <a:t>Print</a:t>
            </a:r>
            <a:r>
              <a:rPr lang="cs-CZ" sz="2400" dirty="0" smtClean="0"/>
              <a:t>, 1993. 651 s.</a:t>
            </a:r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>
              <a:solidFill>
                <a:srgbClr val="320E04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Úvod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cs-CZ" dirty="0" smtClean="0"/>
              <a:t>Student si po úspěšném absolvování předmětu osvojí znalosti a dovednosti z techniky a technického vzdělávání. Student bude schopen předávat kvalifikované informace z oblasti techniky zahrnující přípravy odborných materiálů a besed. Student se seznámí s historií vědy a techniky a současnými trendy kam věda a technika směřuje.</a:t>
            </a:r>
          </a:p>
        </p:txBody>
      </p:sp>
    </p:spTree>
    <p:extLst>
      <p:ext uri="{BB962C8B-B14F-4D97-AF65-F5344CB8AC3E}">
        <p14:creationId xmlns="" xmlns:p14="http://schemas.microsoft.com/office/powerpoint/2010/main" val="2328223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Osnova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66928" indent="-457200">
              <a:buAutoNum type="arabicPeriod"/>
            </a:pPr>
            <a:r>
              <a:rPr lang="cs-CZ" sz="2400" dirty="0" smtClean="0"/>
              <a:t>Systém školství a technického vzdělávání v ČR a v zahraničí. </a:t>
            </a:r>
          </a:p>
          <a:p>
            <a:pPr marL="566928" indent="-457200">
              <a:buAutoNum type="arabicPeriod"/>
            </a:pPr>
            <a:r>
              <a:rPr lang="cs-CZ" sz="2400" dirty="0" smtClean="0"/>
              <a:t>Technika jako složka lidské kultury. </a:t>
            </a:r>
          </a:p>
          <a:p>
            <a:pPr marL="566928" indent="-457200">
              <a:buAutoNum type="arabicPeriod"/>
            </a:pPr>
            <a:r>
              <a:rPr lang="cs-CZ" sz="2400" dirty="0" smtClean="0"/>
              <a:t>Významné objevy a vynálezy v historii techniky. </a:t>
            </a:r>
          </a:p>
          <a:p>
            <a:pPr marL="566928" indent="-457200">
              <a:buAutoNum type="arabicPeriod"/>
            </a:pPr>
            <a:r>
              <a:rPr lang="cs-CZ" sz="2400" dirty="0" smtClean="0"/>
              <a:t>Technika ve stavebnictví, strojírenství a energetice, problémy životního prostředí. </a:t>
            </a:r>
          </a:p>
          <a:p>
            <a:pPr marL="566928" indent="-457200">
              <a:buAutoNum type="arabicPeriod"/>
            </a:pPr>
            <a:r>
              <a:rPr lang="cs-CZ" sz="2400" dirty="0" smtClean="0"/>
              <a:t>Dopravní technika. </a:t>
            </a:r>
          </a:p>
          <a:p>
            <a:pPr marL="566928" indent="-457200">
              <a:buAutoNum type="arabicPeriod"/>
            </a:pPr>
            <a:r>
              <a:rPr lang="cs-CZ" sz="2400" dirty="0" smtClean="0"/>
              <a:t>Popularizace vědy a techniky, technická muzea v České republice a v zahraničí.</a:t>
            </a:r>
          </a:p>
          <a:p>
            <a:pPr marL="566928" indent="-457200">
              <a:buAutoNum type="arabicPeriod"/>
            </a:pPr>
            <a:r>
              <a:rPr lang="cs-CZ" sz="2400" dirty="0" smtClean="0"/>
              <a:t>Informační a komunikační technologie v technice. </a:t>
            </a:r>
          </a:p>
          <a:p>
            <a:pPr marL="566928" indent="-457200">
              <a:buAutoNum type="arabicPeriod"/>
            </a:pPr>
            <a:r>
              <a:rPr lang="cs-CZ" sz="2400" dirty="0" smtClean="0"/>
              <a:t>Současné trendy ve vědě a technice, nové objevy a vynálezy.</a:t>
            </a:r>
          </a:p>
          <a:p>
            <a:pPr marL="566928" indent="-457200">
              <a:buAutoNum type="arabicPeriod"/>
            </a:pPr>
            <a:r>
              <a:rPr lang="cs-CZ" sz="2400" dirty="0" smtClean="0"/>
              <a:t>Budoucnost a směřování vědy a techniky, nebezpečí zneužití vynálezů a objevů.</a:t>
            </a:r>
            <a:endParaRPr lang="cs-CZ" sz="2400" dirty="0"/>
          </a:p>
          <a:p>
            <a:pPr eaLnBrk="1" hangingPunct="1">
              <a:buFontTx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398995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Ukončení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sz="3200" dirty="0"/>
              <a:t>Podmínky pro získání kolokvia: </a:t>
            </a:r>
            <a:endParaRPr lang="cs-CZ" sz="3200" dirty="0" smtClean="0"/>
          </a:p>
          <a:p>
            <a:pPr marL="457200" indent="-457200" algn="just">
              <a:buAutoNum type="arabicPeriod"/>
            </a:pPr>
            <a:r>
              <a:rPr lang="cs-CZ" sz="3200" dirty="0" smtClean="0"/>
              <a:t>Účast </a:t>
            </a:r>
            <a:r>
              <a:rPr lang="cs-CZ" sz="3200" dirty="0"/>
              <a:t>na přednášce doporučená (nepovinná). </a:t>
            </a:r>
            <a:endParaRPr lang="cs-CZ" sz="3200" dirty="0" smtClean="0"/>
          </a:p>
          <a:p>
            <a:pPr marL="457200" indent="-457200" algn="just">
              <a:buAutoNum type="arabicPeriod"/>
            </a:pPr>
            <a:r>
              <a:rPr lang="cs-CZ" sz="3200" dirty="0" smtClean="0"/>
              <a:t>Obhajoba </a:t>
            </a:r>
            <a:r>
              <a:rPr lang="cs-CZ" sz="3200" dirty="0"/>
              <a:t>seminární práce k ukončení </a:t>
            </a:r>
            <a:r>
              <a:rPr lang="cs-CZ" sz="3200" dirty="0" smtClean="0"/>
              <a:t>předmětu. Práce </a:t>
            </a:r>
            <a:r>
              <a:rPr lang="cs-CZ" sz="3200" dirty="0" smtClean="0"/>
              <a:t>bude mít teoretický či didaktický charakter související s historií a současnými trendy ve vědě a technice.</a:t>
            </a:r>
          </a:p>
        </p:txBody>
      </p:sp>
    </p:spTree>
    <p:extLst>
      <p:ext uri="{BB962C8B-B14F-4D97-AF65-F5344CB8AC3E}">
        <p14:creationId xmlns="" xmlns:p14="http://schemas.microsoft.com/office/powerpoint/2010/main" val="3758224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Historický vývoj materiálů a technologií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grpSp>
        <p:nvGrpSpPr>
          <p:cNvPr id="3" name="Group 11"/>
          <p:cNvGrpSpPr>
            <a:grpSpLocks noGrp="1"/>
          </p:cNvGrpSpPr>
          <p:nvPr>
            <p:ph idx="1"/>
          </p:nvPr>
        </p:nvGrpSpPr>
        <p:grpSpPr bwMode="auto">
          <a:xfrm>
            <a:off x="642938" y="2000250"/>
            <a:ext cx="8153400" cy="4495800"/>
            <a:chOff x="534" y="589"/>
            <a:chExt cx="5204" cy="3476"/>
          </a:xfrm>
        </p:grpSpPr>
        <p:pic>
          <p:nvPicPr>
            <p:cNvPr id="11272" name="Picture 4"/>
            <p:cNvPicPr>
              <a:picLocks noChangeAspect="1" noChangeArrowheads="1"/>
            </p:cNvPicPr>
            <p:nvPr/>
          </p:nvPicPr>
          <p:blipFill>
            <a:blip r:embed="rId2">
              <a:lum bright="-6000" contrast="30000"/>
            </a:blip>
            <a:srcRect/>
            <a:stretch>
              <a:fillRect/>
            </a:stretch>
          </p:blipFill>
          <p:spPr bwMode="auto">
            <a:xfrm>
              <a:off x="534" y="589"/>
              <a:ext cx="5204" cy="3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273" name="Text Box 10"/>
            <p:cNvSpPr txBox="1">
              <a:spLocks noChangeArrowheads="1"/>
            </p:cNvSpPr>
            <p:nvPr/>
          </p:nvSpPr>
          <p:spPr bwMode="auto">
            <a:xfrm>
              <a:off x="2608" y="2931"/>
              <a:ext cx="227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cs-CZ" altLang="cs-CZ" sz="1000"/>
            </a:p>
          </p:txBody>
        </p:sp>
      </p:grpSp>
      <p:pic>
        <p:nvPicPr>
          <p:cNvPr id="11268" name="Picture 8" descr="praclovek-prevrace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000250"/>
            <a:ext cx="1119188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Image:Pont du gar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1571625"/>
            <a:ext cx="209708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6" descr="Soubor:Space Shuttle Columbia launching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25" y="1643063"/>
            <a:ext cx="1395413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3" y="1857375"/>
            <a:ext cx="32702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Strojírenské materiály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600" b="1" dirty="0" smtClean="0"/>
              <a:t>Materiály používané v technické praxi:</a:t>
            </a:r>
          </a:p>
          <a:p>
            <a:pPr eaLnBrk="1" hangingPunct="1"/>
            <a:r>
              <a:rPr lang="cs-CZ" altLang="cs-CZ" sz="2600" b="1" dirty="0" smtClean="0"/>
              <a:t>kovy a jejich slitiny (železné i neželezné),</a:t>
            </a:r>
          </a:p>
          <a:p>
            <a:pPr eaLnBrk="1" hangingPunct="1"/>
            <a:r>
              <a:rPr lang="cs-CZ" altLang="cs-CZ" sz="2600" b="1" dirty="0" smtClean="0"/>
              <a:t>technická keramika,</a:t>
            </a:r>
          </a:p>
          <a:p>
            <a:pPr eaLnBrk="1" hangingPunct="1"/>
            <a:r>
              <a:rPr lang="cs-CZ" altLang="cs-CZ" sz="2600" b="1" dirty="0" smtClean="0"/>
              <a:t>polymery,</a:t>
            </a:r>
          </a:p>
          <a:p>
            <a:pPr eaLnBrk="1" hangingPunct="1"/>
            <a:r>
              <a:rPr lang="cs-CZ" altLang="cs-CZ" sz="2600" b="1" dirty="0" smtClean="0"/>
              <a:t>kompozitní materiály apod.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dirty="0" smtClean="0"/>
          </a:p>
        </p:txBody>
      </p:sp>
      <p:pic>
        <p:nvPicPr>
          <p:cNvPr id="12292" name="Picture 5" descr="gallery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714875"/>
            <a:ext cx="260508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3" descr="ACER_ASPIRE_36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643188"/>
            <a:ext cx="201612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3" descr="Ai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643438"/>
            <a:ext cx="29368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" descr="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3714750"/>
            <a:ext cx="18764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Využití materiálů v lékařství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3316" name="Picture 2" descr="kolen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3143250"/>
            <a:ext cx="4718050" cy="2876550"/>
          </a:xfr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643563" y="1428750"/>
            <a:ext cx="3536950" cy="5095875"/>
            <a:chOff x="3787" y="791"/>
            <a:chExt cx="1996" cy="3319"/>
          </a:xfrm>
        </p:grpSpPr>
        <p:pic>
          <p:nvPicPr>
            <p:cNvPr id="13318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87" y="1088"/>
              <a:ext cx="1498" cy="302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</p:pic>
        <p:sp>
          <p:nvSpPr>
            <p:cNvPr id="13319" name="Text Box 9"/>
            <p:cNvSpPr txBox="1">
              <a:spLocks noChangeArrowheads="1"/>
            </p:cNvSpPr>
            <p:nvPr/>
          </p:nvSpPr>
          <p:spPr bwMode="auto">
            <a:xfrm>
              <a:off x="4014" y="3467"/>
              <a:ext cx="170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altLang="cs-CZ" sz="1400"/>
                <a:t>Kovový dřík, většinou ze slitiny Ti6Al4V nebo FeNiCr</a:t>
              </a:r>
            </a:p>
          </p:txBody>
        </p:sp>
        <p:sp>
          <p:nvSpPr>
            <p:cNvPr id="13320" name="Text Box 10"/>
            <p:cNvSpPr txBox="1">
              <a:spLocks noChangeArrowheads="1"/>
            </p:cNvSpPr>
            <p:nvPr/>
          </p:nvSpPr>
          <p:spPr bwMode="auto">
            <a:xfrm>
              <a:off x="4037" y="2560"/>
              <a:ext cx="170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/>
                <a:t>Porézní vrstva hydroxyapatitu nanesená plasmovou technikou</a:t>
              </a:r>
            </a:p>
          </p:txBody>
        </p:sp>
        <p:sp>
          <p:nvSpPr>
            <p:cNvPr id="13321" name="Text Box 11"/>
            <p:cNvSpPr txBox="1">
              <a:spLocks noChangeArrowheads="1"/>
            </p:cNvSpPr>
            <p:nvPr/>
          </p:nvSpPr>
          <p:spPr bwMode="auto">
            <a:xfrm>
              <a:off x="4694" y="1797"/>
              <a:ext cx="1089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/>
                <a:t>Vysokomolekulární polypropylen</a:t>
              </a:r>
            </a:p>
          </p:txBody>
        </p:sp>
        <p:sp>
          <p:nvSpPr>
            <p:cNvPr id="13322" name="Text Box 12"/>
            <p:cNvSpPr txBox="1">
              <a:spLocks noChangeArrowheads="1"/>
            </p:cNvSpPr>
            <p:nvPr/>
          </p:nvSpPr>
          <p:spPr bwMode="auto">
            <a:xfrm>
              <a:off x="4377" y="791"/>
              <a:ext cx="136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1400"/>
                <a:t>Slitina Ti6Al4V s porézní vrstvou hydroxyapatitu</a:t>
              </a:r>
            </a:p>
          </p:txBody>
        </p:sp>
      </p:grpSp>
      <p:sp>
        <p:nvSpPr>
          <p:cNvPr id="13317" name="Obdélník 18"/>
          <p:cNvSpPr>
            <a:spLocks noChangeArrowheads="1"/>
          </p:cNvSpPr>
          <p:nvPr/>
        </p:nvSpPr>
        <p:spPr bwMode="auto">
          <a:xfrm>
            <a:off x="785813" y="2571750"/>
            <a:ext cx="4857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altLang="cs-CZ" b="1"/>
              <a:t>Biokeramika – náhrady kolenního kloubu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Využití materiálů v elektrotechnice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434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3714750"/>
            <a:ext cx="4613275" cy="2336800"/>
          </a:xfrm>
          <a:noFill/>
        </p:spPr>
      </p:pic>
      <p:sp>
        <p:nvSpPr>
          <p:cNvPr id="14339" name="Obdélník 18"/>
          <p:cNvSpPr>
            <a:spLocks noChangeArrowheads="1"/>
          </p:cNvSpPr>
          <p:nvPr/>
        </p:nvSpPr>
        <p:spPr bwMode="auto">
          <a:xfrm>
            <a:off x="571500" y="2571750"/>
            <a:ext cx="4572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/>
              <a:t>Tenkostěnný trubkový elektrolyt pro palivové články</a:t>
            </a:r>
          </a:p>
          <a:p>
            <a:pPr>
              <a:spcBef>
                <a:spcPct val="50000"/>
              </a:spcBef>
            </a:pPr>
            <a:r>
              <a:rPr lang="cs-CZ" altLang="cs-CZ" b="1"/>
              <a:t>Materiál: Kubický oxid zirkoničitý</a:t>
            </a:r>
            <a:endParaRPr lang="en-GB" altLang="cs-CZ" b="1"/>
          </a:p>
        </p:txBody>
      </p:sp>
      <p:pic>
        <p:nvPicPr>
          <p:cNvPr id="14341" name="Picture 8" descr="Rozbočovací zásuvka, 2x euro zás. - bíl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571625"/>
            <a:ext cx="28003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3" descr="86614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2857500"/>
            <a:ext cx="1931987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1" descr="KRX_ang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429125"/>
            <a:ext cx="205898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1" descr="Zavřít okn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688" y="5357813"/>
            <a:ext cx="6842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Strojírenské materiály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1785938" y="2428875"/>
            <a:ext cx="5781675" cy="3568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5" name="Picture 13" descr="NŽK%201-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571625"/>
            <a:ext cx="16002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 descr="mřížka%20fi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785938"/>
            <a:ext cx="17145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7" descr="mgseih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1714500"/>
            <a:ext cx="1817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 descr="Airbus%20A380%20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188" y="5429250"/>
            <a:ext cx="1781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70&quot;&gt;&lt;/object&gt;&lt;object type=&quot;2&quot; unique_id=&quot;10171&quot;&gt;&lt;object type=&quot;3&quot; unique_id=&quot;10172&quot;&gt;&lt;property id=&quot;20148&quot; value=&quot;5&quot;/&gt;&lt;property id=&quot;20300&quot; value=&quot;Slide 1 - &amp;quot;Počítačový design, modelování a konstruování&amp;quot;&quot;/&gt;&lt;property id=&quot;20307&quot; value=&quot;256&quot;/&gt;&lt;/object&gt;&lt;object type=&quot;3&quot; unique_id=&quot;10173&quot;&gt;&lt;property id=&quot;20148&quot; value=&quot;5&quot;/&gt;&lt;property id=&quot;20300&quot; value=&quot;Slide 7 - &amp;quot;3D CAD&amp;quot;&quot;/&gt;&lt;property id=&quot;20307&quot; value=&quot;257&quot;/&gt;&lt;/object&gt;&lt;object type=&quot;3&quot; unique_id=&quot;10174&quot;&gt;&lt;property id=&quot;20148&quot; value=&quot;5&quot;/&gt;&lt;property id=&quot;20300&quot; value=&quot;Slide 8 - &amp;quot;Konstruování v 3D&amp;quot;&quot;/&gt;&lt;property id=&quot;20307&quot; value=&quot;258&quot;/&gt;&lt;/object&gt;&lt;object type=&quot;3&quot; unique_id=&quot;10184&quot;&gt;&lt;property id=&quot;20148&quot; value=&quot;5&quot;/&gt;&lt;property id=&quot;20300&quot; value=&quot;Slide 15 - &amp;quot;Literární a elektronické zdroje&amp;quot;&quot;/&gt;&lt;property id=&quot;20307&quot; value=&quot;267&quot;/&gt;&lt;/object&gt;&lt;object type=&quot;3&quot; unique_id=&quot;10802&quot;&gt;&lt;property id=&quot;20148&quot; value=&quot;5&quot;/&gt;&lt;property id=&quot;20300&quot; value=&quot;Slide 2 - &amp;quot;Osnova&amp;quot;&quot;/&gt;&lt;property id=&quot;20307&quot; value=&quot;275&quot;/&gt;&lt;/object&gt;&lt;object type=&quot;3&quot; unique_id=&quot;10803&quot;&gt;&lt;property id=&quot;20148&quot; value=&quot;5&quot;/&gt;&lt;property id=&quot;20300&quot; value=&quot;Slide 5 - &amp;quot;2D CAD&amp;quot;&quot;/&gt;&lt;property id=&quot;20307&quot; value=&quot;277&quot;/&gt;&lt;/object&gt;&lt;object type=&quot;3&quot; unique_id=&quot;10806&quot;&gt;&lt;property id=&quot;20148&quot; value=&quot;5&quot;/&gt;&lt;property id=&quot;20300&quot; value=&quot;Slide 6 - &amp;quot;Tvorba výkresové dokumentace&amp;quot;&quot;/&gt;&lt;property id=&quot;20307&quot; value=&quot;280&quot;/&gt;&lt;/object&gt;&lt;object type=&quot;3&quot; unique_id=&quot;10993&quot;&gt;&lt;property id=&quot;20148&quot; value=&quot;5&quot;/&gt;&lt;property id=&quot;20300&quot; value=&quot;Slide 9 - &amp;quot;Autodesk Inventor&amp;quot;&quot;/&gt;&lt;property id=&quot;20307&quot; value=&quot;284&quot;/&gt;&lt;/object&gt;&lt;object type=&quot;3&quot; unique_id=&quot;10994&quot;&gt;&lt;property id=&quot;20148&quot; value=&quot;5&quot;/&gt;&lt;property id=&quot;20300&quot; value=&quot;Slide 10 - &amp;quot;Autodesk Inventor&amp;quot;&quot;/&gt;&lt;property id=&quot;20307&quot; value=&quot;286&quot;/&gt;&lt;/object&gt;&lt;object type=&quot;3&quot; unique_id=&quot;10995&quot;&gt;&lt;property id=&quot;20148&quot; value=&quot;5&quot;/&gt;&lt;property id=&quot;20300&quot; value=&quot;Slide 11 - &amp;quot;Autodesk Inventor&amp;quot;&quot;/&gt;&lt;property id=&quot;20307&quot; value=&quot;287&quot;/&gt;&lt;/object&gt;&lt;object type=&quot;3&quot; unique_id=&quot;10997&quot;&gt;&lt;property id=&quot;20148&quot; value=&quot;5&quot;/&gt;&lt;property id=&quot;20300&quot; value=&quot;Slide 13 - &amp;quot;Design a konstruování v 3D&amp;quot;&quot;/&gt;&lt;property id=&quot;20307&quot; value=&quot;285&quot;/&gt;&lt;/object&gt;&lt;object type=&quot;3&quot; unique_id=&quot;11256&quot;&gt;&lt;property id=&quot;20148&quot; value=&quot;5&quot;/&gt;&lt;property id=&quot;20300&quot; value=&quot;Slide 3 - &amp;quot;Osnova&amp;quot;&quot;/&gt;&lt;property id=&quot;20307&quot; value=&quot;291&quot;/&gt;&lt;/object&gt;&lt;object type=&quot;3&quot; unique_id=&quot;11303&quot;&gt;&lt;property id=&quot;20148&quot; value=&quot;5&quot;/&gt;&lt;property id=&quot;20300&quot; value=&quot;Slide 12 - &amp;quot;Design a konstruování v 3D&amp;quot;&quot;/&gt;&lt;property id=&quot;20307&quot; value=&quot;292&quot;/&gt;&lt;/object&gt;&lt;object type=&quot;3&quot; unique_id=&quot;11304&quot;&gt;&lt;property id=&quot;20148&quot; value=&quot;5&quot;/&gt;&lt;property id=&quot;20300&quot; value=&quot;Slide 14 - &amp;quot;Design a konstruování v 3D&amp;quot;&quot;/&gt;&lt;property id=&quot;20307&quot; value=&quot;293&quot;/&gt;&lt;/object&gt;&lt;object type=&quot;3&quot; unique_id=&quot;11321&quot;&gt;&lt;property id=&quot;20148&quot; value=&quot;5&quot;/&gt;&lt;property id=&quot;20300&quot; value=&quot;Slide 4 - &amp;quot;Ukončení&amp;quot;&quot;/&gt;&lt;property id=&quot;20307&quot; value=&quot;29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855</TotalTime>
  <Words>300</Words>
  <Application>Microsoft Office PowerPoint</Application>
  <PresentationFormat>Předvádění na obrazovce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Slunovrat</vt:lpstr>
      <vt:lpstr>Věda, technika a technické vzdělávání</vt:lpstr>
      <vt:lpstr>Úvod</vt:lpstr>
      <vt:lpstr>Osnova</vt:lpstr>
      <vt:lpstr>Ukončení</vt:lpstr>
      <vt:lpstr>Historický vývoj materiálů a technologií</vt:lpstr>
      <vt:lpstr>Strojírenské materiály</vt:lpstr>
      <vt:lpstr>Využití materiálů v lékařství</vt:lpstr>
      <vt:lpstr>Využití materiálů v elektrotechnice</vt:lpstr>
      <vt:lpstr>Strojírenské materiály</vt:lpstr>
      <vt:lpstr>3D CAD</vt:lpstr>
      <vt:lpstr>Literární a elektronické zdroje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</dc:title>
  <dc:creator>admin</dc:creator>
  <cp:lastModifiedBy>i5</cp:lastModifiedBy>
  <cp:revision>80</cp:revision>
  <dcterms:created xsi:type="dcterms:W3CDTF">2010-03-01T14:40:18Z</dcterms:created>
  <dcterms:modified xsi:type="dcterms:W3CDTF">2017-02-22T18:07:36Z</dcterms:modified>
</cp:coreProperties>
</file>