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73" r:id="rId15"/>
    <p:sldId id="269" r:id="rId16"/>
    <p:sldId id="271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A1371-CD3B-49BC-B629-4CB92934AD1D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EB127-6619-4DCC-B15D-16FF25EEC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Viz rizika ,</a:t>
            </a:r>
            <a:r>
              <a:rPr lang="cs-CZ" baseline="0" dirty="0" smtClean="0"/>
              <a:t> jejich klasifikace, neúplná znalost a dynamika změn podmínek – změny plánů, dobré plánování je cestou ke snižování rizika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EB127-6619-4DCC-B15D-16FF25EEC2C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11A3F-0427-4278-BD6A-C831B8A8C89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PLÁNOVÁNÍ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Stanovení </a:t>
            </a:r>
            <a:r>
              <a:rPr lang="cs-CZ" b="1" dirty="0" smtClean="0"/>
              <a:t>poslání </a:t>
            </a:r>
            <a:r>
              <a:rPr lang="cs-CZ" dirty="0" smtClean="0"/>
              <a:t>– mise firmy</a:t>
            </a:r>
          </a:p>
          <a:p>
            <a:r>
              <a:rPr lang="cs-CZ" dirty="0" smtClean="0"/>
              <a:t>B. </a:t>
            </a:r>
            <a:r>
              <a:rPr lang="cs-CZ" b="1" dirty="0" smtClean="0"/>
              <a:t>Rozbor výchozího </a:t>
            </a:r>
            <a:r>
              <a:rPr lang="cs-CZ" dirty="0" smtClean="0"/>
              <a:t>stavu – silných a slabých stránek firmy</a:t>
            </a:r>
          </a:p>
          <a:p>
            <a:r>
              <a:rPr lang="cs-CZ" dirty="0" smtClean="0"/>
              <a:t>C. </a:t>
            </a:r>
            <a:r>
              <a:rPr lang="cs-CZ" b="1" dirty="0" smtClean="0"/>
              <a:t>Rozbor zdrojů </a:t>
            </a:r>
            <a:r>
              <a:rPr lang="cs-CZ" dirty="0" smtClean="0"/>
              <a:t>a vytvoření specifických podnikatelských předností firmy</a:t>
            </a:r>
          </a:p>
          <a:p>
            <a:r>
              <a:rPr lang="cs-CZ" dirty="0" smtClean="0"/>
              <a:t>D. Stanovení </a:t>
            </a:r>
            <a:r>
              <a:rPr lang="cs-CZ" b="1" dirty="0" smtClean="0"/>
              <a:t>soustavy cílů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E. </a:t>
            </a:r>
            <a:r>
              <a:rPr lang="cs-CZ" b="1" dirty="0" smtClean="0"/>
              <a:t>Formulace scénářů </a:t>
            </a:r>
            <a:r>
              <a:rPr lang="cs-CZ" dirty="0" smtClean="0"/>
              <a:t>a </a:t>
            </a:r>
            <a:r>
              <a:rPr lang="cs-CZ" b="1" dirty="0" smtClean="0"/>
              <a:t>výběr</a:t>
            </a:r>
            <a:r>
              <a:rPr lang="cs-CZ" dirty="0" smtClean="0"/>
              <a:t> vhodné podnikatelské strategie</a:t>
            </a:r>
          </a:p>
          <a:p>
            <a:r>
              <a:rPr lang="cs-CZ" dirty="0" smtClean="0"/>
              <a:t>F. </a:t>
            </a:r>
            <a:r>
              <a:rPr lang="cs-CZ" b="1" dirty="0" smtClean="0"/>
              <a:t>Prověření</a:t>
            </a:r>
            <a:r>
              <a:rPr lang="cs-CZ" dirty="0" smtClean="0"/>
              <a:t> vhodnosti zvolené strategie</a:t>
            </a:r>
          </a:p>
          <a:p>
            <a:r>
              <a:rPr lang="cs-CZ" dirty="0" smtClean="0"/>
              <a:t>G. </a:t>
            </a:r>
            <a:r>
              <a:rPr lang="cs-CZ" b="1" dirty="0" smtClean="0"/>
              <a:t>Realizace</a:t>
            </a:r>
            <a:r>
              <a:rPr lang="cs-CZ" dirty="0" smtClean="0"/>
              <a:t> strategie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6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Zdroje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Jedinečnost produktu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Technická úroveň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pracovníků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Špatná pověst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produktu</a:t>
                      </a: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Podmínky trhu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Chyby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Politická situace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Dotační tituly 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Ofenzivní přístup z pozice síly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všechny příležitosti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silného postavení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Opatrný přístup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Posilování pozice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Sdílet příležitost se spolehlivým spojencem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Nebezpečí (T)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Silná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Diskriminační opatření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Riziko nestability trhu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pozice síly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blokování nebezpečí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zastrašení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Rezervy vůči riziku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Ustoupit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Kompromisy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Spokojit se s málem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Likvidovat </a:t>
                      </a:r>
                      <a:r>
                        <a:rPr lang="cs-CZ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podnikatelský záměr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Varianty soustavy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263691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Charakter cílů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2636912"/>
            <a:ext cx="22105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Úroveň vedoucích pracovníků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11560" y="3140968"/>
            <a:ext cx="504056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Hierarchie řízení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15616" y="3140968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Poslání firmy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15616" y="3429000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Strategické cíle firmy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115616" y="3933056"/>
            <a:ext cx="30243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funkčních oblastí – výroby, prodeje….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15616" y="4869160"/>
            <a:ext cx="30243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organizačních útvarů – divize, závody…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15616" y="551723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organ. útvarů – úseky, odbory, provozy…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115616" y="602128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pracovišť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314096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 rada, majitel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3573016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Vrcholové vedení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4149080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středních úrovní řízení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139952" y="5661248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nejnižších úrovní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zájmů interních a externích skupin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80920" cy="489654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1628800"/>
            <a:ext cx="31683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Zájmové skupiny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1628800"/>
            <a:ext cx="43204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Zájmy ovlivňující cíle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971600" y="1916832"/>
            <a:ext cx="31683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vlastníci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971600" y="2348880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řídící pracovníci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971600" y="3068960"/>
            <a:ext cx="316835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ostatní pracovníci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971600" y="4077072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dodavatelé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71600" y="4797152"/>
            <a:ext cx="31683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zákazníci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971600" y="5373216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stát, společnost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 flipV="1">
            <a:off x="971600" y="6237311"/>
            <a:ext cx="31683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139952" y="1916832"/>
            <a:ext cx="43204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zisk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zhodnocení kapitálu</a:t>
            </a:r>
            <a:endParaRPr lang="cs-CZ" sz="1400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2348880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pravomoc, vliv, prestiž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finanční ohodnocení</a:t>
            </a:r>
          </a:p>
          <a:p>
            <a:pPr algn="ctr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3068960"/>
            <a:ext cx="432048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mzdy a platy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pracovní zařazení, uplatnění kvalifikace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zařazení v kolektivu, mezilidské vztahy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139952" y="4077072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stabilní možnosti prodeje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prodejní podmínky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 </a:t>
            </a:r>
            <a:endParaRPr lang="cs-CZ" sz="1400" dirty="0"/>
          </a:p>
        </p:txBody>
      </p:sp>
      <p:sp>
        <p:nvSpPr>
          <p:cNvPr id="17" name="Obdélník 16"/>
          <p:cNvSpPr/>
          <p:nvPr/>
        </p:nvSpPr>
        <p:spPr>
          <a:xfrm>
            <a:off x="4139952" y="4797152"/>
            <a:ext cx="43204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prodej kvalitního zboží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ceny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</a:t>
            </a:r>
            <a:endParaRPr lang="cs-CZ" sz="1400" dirty="0"/>
          </a:p>
        </p:txBody>
      </p:sp>
      <p:sp>
        <p:nvSpPr>
          <p:cNvPr id="18" name="Obdélník 17"/>
          <p:cNvSpPr/>
          <p:nvPr/>
        </p:nvSpPr>
        <p:spPr>
          <a:xfrm>
            <a:off x="4139952" y="5373216"/>
            <a:ext cx="43204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daňový přínos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zajištění pracovních příležitostí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 a služby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přínos pro společnost</a:t>
            </a:r>
            <a:endParaRPr lang="cs-CZ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rozhodující „</a:t>
            </a:r>
            <a:r>
              <a:rPr lang="cs-CZ" b="1" dirty="0" smtClean="0"/>
              <a:t>pružinou</a:t>
            </a:r>
            <a:r>
              <a:rPr lang="cs-CZ" dirty="0" smtClean="0"/>
              <a:t>“ podnikatelské aktivity</a:t>
            </a:r>
          </a:p>
          <a:p>
            <a:r>
              <a:rPr lang="cs-CZ" dirty="0" smtClean="0"/>
              <a:t>Je podstatným zdrojem podnikatelského </a:t>
            </a:r>
            <a:r>
              <a:rPr lang="cs-CZ" b="1" dirty="0" smtClean="0"/>
              <a:t>rizika</a:t>
            </a:r>
          </a:p>
          <a:p>
            <a:r>
              <a:rPr lang="cs-CZ" dirty="0" smtClean="0"/>
              <a:t>Je třeba mít o ní co nejvíce </a:t>
            </a:r>
            <a:r>
              <a:rPr lang="cs-CZ" b="1" dirty="0" smtClean="0"/>
              <a:t>informací </a:t>
            </a:r>
            <a:r>
              <a:rPr lang="cs-CZ" dirty="0" smtClean="0"/>
              <a:t>pro </a:t>
            </a:r>
            <a:r>
              <a:rPr lang="cs-CZ" b="1" dirty="0" smtClean="0"/>
              <a:t>strategické </a:t>
            </a:r>
            <a:r>
              <a:rPr lang="cs-CZ" dirty="0" smtClean="0"/>
              <a:t>i</a:t>
            </a:r>
            <a:r>
              <a:rPr lang="cs-CZ" b="1" dirty="0" smtClean="0"/>
              <a:t> taktické </a:t>
            </a:r>
            <a:r>
              <a:rPr lang="cs-CZ" dirty="0" smtClean="0"/>
              <a:t>rozhodování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 návazných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Propojení všech tří dimenzí činnosti firmy:</a:t>
            </a:r>
          </a:p>
          <a:p>
            <a:r>
              <a:rPr lang="cs-CZ" dirty="0" smtClean="0"/>
              <a:t>Vertikální dimenze (propojení v hierarchii)</a:t>
            </a:r>
          </a:p>
          <a:p>
            <a:r>
              <a:rPr lang="cs-CZ" dirty="0" smtClean="0"/>
              <a:t>Horizontální dimenze (specifikace dílčích plánů na různé jednotky stejné úrovně)</a:t>
            </a:r>
          </a:p>
          <a:p>
            <a:r>
              <a:rPr lang="cs-CZ" dirty="0" smtClean="0"/>
              <a:t>Časová dimenze (specifikuje horizont provádění a kontroly dílčích plánů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Vymezuje se  tak plánovací prostor </a:t>
            </a:r>
            <a:r>
              <a:rPr lang="cs-CZ" b="1" dirty="0" smtClean="0"/>
              <a:t>– </a:t>
            </a:r>
            <a:r>
              <a:rPr lang="cs-CZ" b="1" dirty="0" err="1" smtClean="0"/>
              <a:t>planning</a:t>
            </a:r>
            <a:r>
              <a:rPr lang="cs-CZ" b="1" dirty="0" smtClean="0"/>
              <a:t> </a:t>
            </a:r>
            <a:r>
              <a:rPr lang="cs-CZ" b="1" dirty="0" err="1" smtClean="0"/>
              <a:t>place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Řízení podle cílů - MBO</a:t>
            </a:r>
            <a:br>
              <a:rPr lang="cs-CZ" b="1" dirty="0" smtClean="0"/>
            </a:br>
            <a:r>
              <a:rPr lang="cs-CZ" b="1" dirty="0" smtClean="0"/>
              <a:t>„Management by </a:t>
            </a:r>
            <a:r>
              <a:rPr lang="cs-CZ" b="1" dirty="0" err="1" smtClean="0"/>
              <a:t>objectives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Procesu </a:t>
            </a:r>
            <a:r>
              <a:rPr lang="cs-CZ" b="1" dirty="0" smtClean="0"/>
              <a:t>formulování cílů </a:t>
            </a:r>
            <a:r>
              <a:rPr lang="cs-CZ" dirty="0" smtClean="0"/>
              <a:t>na jednotlivých hierarchických úrovních se vždy účastní </a:t>
            </a:r>
            <a:r>
              <a:rPr lang="cs-CZ" b="1" dirty="0" smtClean="0"/>
              <a:t>vedoucí</a:t>
            </a:r>
            <a:r>
              <a:rPr lang="cs-CZ" dirty="0" smtClean="0"/>
              <a:t> pracovníci </a:t>
            </a:r>
            <a:r>
              <a:rPr lang="cs-CZ" b="1" dirty="0" smtClean="0"/>
              <a:t>nižší úrovně </a:t>
            </a:r>
            <a:r>
              <a:rPr lang="cs-CZ" dirty="0" smtClean="0"/>
              <a:t>řízení</a:t>
            </a:r>
          </a:p>
          <a:p>
            <a:r>
              <a:rPr lang="cs-CZ" dirty="0" smtClean="0"/>
              <a:t>Jsou stanovena pravidla pro zajištění </a:t>
            </a:r>
            <a:r>
              <a:rPr lang="cs-CZ" b="1" dirty="0" smtClean="0"/>
              <a:t>zpětné vazby</a:t>
            </a:r>
            <a:r>
              <a:rPr lang="cs-CZ" dirty="0" smtClean="0"/>
              <a:t> a </a:t>
            </a:r>
            <a:r>
              <a:rPr lang="cs-CZ" b="1" dirty="0" smtClean="0"/>
              <a:t>kontrolu plnění </a:t>
            </a:r>
            <a:r>
              <a:rPr lang="cs-CZ" dirty="0" smtClean="0"/>
              <a:t>cílů jednotlivých úrovní</a:t>
            </a:r>
          </a:p>
          <a:p>
            <a:r>
              <a:rPr lang="cs-CZ" dirty="0" smtClean="0"/>
              <a:t>Z úrovně </a:t>
            </a:r>
            <a:r>
              <a:rPr lang="cs-CZ" b="1" dirty="0" smtClean="0"/>
              <a:t>plnění cílů </a:t>
            </a:r>
            <a:r>
              <a:rPr lang="cs-CZ" dirty="0" smtClean="0"/>
              <a:t>se ve vertikální dimenzi řízení vyvozují příslušné </a:t>
            </a:r>
            <a:r>
              <a:rPr lang="cs-CZ" b="1" dirty="0" smtClean="0"/>
              <a:t>závěry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Integrace v plánování                         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Informační a hmotně-energetické propojení dílčích částí celku (jednotek, procesů)</a:t>
            </a:r>
          </a:p>
          <a:p>
            <a:r>
              <a:rPr lang="cs-CZ" dirty="0" smtClean="0"/>
              <a:t>Vzájemně koordinovaná spolupráce</a:t>
            </a:r>
          </a:p>
          <a:p>
            <a:r>
              <a:rPr lang="cs-CZ" dirty="0" smtClean="0"/>
              <a:t>Větší efekt výsledné činnosti celku, než by odpovídalo možnostem „součtu“ dílčích procesů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Ekonomické vyhodnocení integrace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Ekonomický efekt integrace procesů plánování a následné realizace cílů</a:t>
            </a:r>
          </a:p>
          <a:p>
            <a:r>
              <a:rPr lang="cs-CZ" dirty="0" smtClean="0"/>
              <a:t>Ekonomický efekt v souběžném vzájemném sladění procesů probíhajících ve všech třech dimenzích (vertikální, horizontální, časové)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 </a:t>
            </a:r>
            <a:r>
              <a:rPr lang="cs-CZ" b="1" dirty="0" smtClean="0"/>
              <a:t>účel (cíle, poslání)</a:t>
            </a:r>
            <a:r>
              <a:rPr lang="cs-CZ" dirty="0" smtClean="0"/>
              <a:t> řízeného procesu nebo organizační jednotky</a:t>
            </a:r>
          </a:p>
          <a:p>
            <a:r>
              <a:rPr lang="cs-CZ" dirty="0" smtClean="0"/>
              <a:t>Stanovení cesty, jak ho ve stanoveném čase a na požadované úrovni dosáhnout</a:t>
            </a:r>
          </a:p>
          <a:p>
            <a:r>
              <a:rPr lang="cs-CZ" dirty="0" smtClean="0"/>
              <a:t>Podstatné východisko úspěšné podnikatelské činnosti</a:t>
            </a:r>
          </a:p>
          <a:p>
            <a:r>
              <a:rPr lang="cs-CZ" dirty="0" smtClean="0"/>
              <a:t>Dělení podle různých hledisek, užívají se současně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inovací v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Inovace</a:t>
            </a:r>
          </a:p>
          <a:p>
            <a:r>
              <a:rPr lang="cs-CZ" dirty="0" smtClean="0"/>
              <a:t>podmínka prosperity</a:t>
            </a:r>
          </a:p>
          <a:p>
            <a:r>
              <a:rPr lang="cs-CZ" dirty="0" smtClean="0"/>
              <a:t>zdrojem je vnitřní podnikavost (podnikatelská činnost) firmy</a:t>
            </a:r>
          </a:p>
          <a:p>
            <a:r>
              <a:rPr lang="cs-CZ" dirty="0" smtClean="0"/>
              <a:t>účinná v integrovaném plánování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Inovace dělíme podle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Typů: výrobkové, procesní, manažerské, sociální…</a:t>
            </a:r>
          </a:p>
          <a:p>
            <a:r>
              <a:rPr lang="cs-CZ" dirty="0" smtClean="0"/>
              <a:t>Fází procesů: předvýrobní, výrobní,…</a:t>
            </a:r>
          </a:p>
          <a:p>
            <a:r>
              <a:rPr lang="cs-CZ" dirty="0" smtClean="0"/>
              <a:t>Intenzity inovační změny: od dílčích kvantitativních až po koncepční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Společně musí tvořit sladěný inovační proces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Inovační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Držet krok s rozvojem vědy a techniky</a:t>
            </a:r>
          </a:p>
          <a:p>
            <a:r>
              <a:rPr lang="cs-CZ" dirty="0" smtClean="0"/>
              <a:t>Sledovat růst a změnu potřeb zákazníka</a:t>
            </a:r>
          </a:p>
          <a:p>
            <a:r>
              <a:rPr lang="cs-CZ" dirty="0" smtClean="0"/>
              <a:t>S předstihem vynakládat zdroje</a:t>
            </a:r>
          </a:p>
          <a:p>
            <a:r>
              <a:rPr lang="cs-CZ" dirty="0" smtClean="0"/>
              <a:t>Součástí jsou rizika i nezbytné ztráty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Podle </a:t>
            </a:r>
            <a:r>
              <a:rPr lang="cs-CZ" b="1" dirty="0"/>
              <a:t>š</a:t>
            </a:r>
            <a:r>
              <a:rPr lang="cs-CZ" b="1" dirty="0" smtClean="0"/>
              <a:t>íře záběru – komplexnosti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 firmy – nejobecnější</a:t>
            </a:r>
          </a:p>
          <a:p>
            <a:r>
              <a:rPr lang="cs-CZ" dirty="0" smtClean="0"/>
              <a:t>Plány závodů, provozů, oddělení, odborů…</a:t>
            </a:r>
          </a:p>
          <a:p>
            <a:r>
              <a:rPr lang="cs-CZ" dirty="0" smtClean="0"/>
              <a:t>Plán dílčí činnosti – podoba konkrétních úkolů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funkční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Oblast:</a:t>
            </a:r>
          </a:p>
          <a:p>
            <a:r>
              <a:rPr lang="cs-CZ" dirty="0" smtClean="0"/>
              <a:t> Výroby</a:t>
            </a:r>
          </a:p>
          <a:p>
            <a:r>
              <a:rPr lang="cs-CZ" dirty="0" smtClean="0"/>
              <a:t>Zdrojového zajištění</a:t>
            </a:r>
          </a:p>
          <a:p>
            <a:r>
              <a:rPr lang="cs-CZ" dirty="0" smtClean="0"/>
              <a:t>Prodeje</a:t>
            </a:r>
          </a:p>
          <a:p>
            <a:r>
              <a:rPr lang="cs-CZ" dirty="0" smtClean="0"/>
              <a:t>Finančních výsledků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Podle časového horizontu realizace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Součinnost </a:t>
            </a:r>
          </a:p>
          <a:p>
            <a:r>
              <a:rPr lang="cs-CZ" b="1" dirty="0" smtClean="0"/>
              <a:t>analýzy </a:t>
            </a:r>
            <a:r>
              <a:rPr lang="cs-CZ" dirty="0" smtClean="0"/>
              <a:t>výchozí situace včetně zdrojů</a:t>
            </a:r>
          </a:p>
          <a:p>
            <a:r>
              <a:rPr lang="cs-CZ" b="1" dirty="0"/>
              <a:t>r</a:t>
            </a:r>
            <a:r>
              <a:rPr lang="cs-CZ" b="1" dirty="0" smtClean="0"/>
              <a:t>ozhodování</a:t>
            </a:r>
            <a:r>
              <a:rPr lang="cs-CZ" dirty="0" smtClean="0"/>
              <a:t> o volbě některého z možných postupů za definitivní</a:t>
            </a:r>
          </a:p>
          <a:p>
            <a:r>
              <a:rPr lang="cs-CZ" b="1" dirty="0"/>
              <a:t>i</a:t>
            </a:r>
            <a:r>
              <a:rPr lang="cs-CZ" b="1" dirty="0" smtClean="0"/>
              <a:t>mplementace</a:t>
            </a:r>
            <a:r>
              <a:rPr lang="cs-CZ" dirty="0" smtClean="0"/>
              <a:t> resp. </a:t>
            </a:r>
            <a:r>
              <a:rPr lang="cs-CZ" b="1" dirty="0" smtClean="0"/>
              <a:t>postupná realizace </a:t>
            </a:r>
            <a:r>
              <a:rPr lang="cs-CZ" dirty="0" smtClean="0"/>
              <a:t>v konkrétních podmínkách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Následnost:</a:t>
            </a:r>
          </a:p>
          <a:p>
            <a:pPr>
              <a:buNone/>
            </a:pPr>
            <a:r>
              <a:rPr lang="cs-CZ" dirty="0" smtClean="0"/>
              <a:t>	Příležitost či potřeba stanovení cílů – zvážení předpokladů – vypracování scénářů možných plánů – výběr scénáře – dořešení návazností – plnění a jeho průběžné hodnocení – změny plánu – výsledné hodnocení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základní(</a:t>
            </a:r>
            <a:r>
              <a:rPr lang="cs-CZ" b="1" dirty="0" err="1" smtClean="0"/>
              <a:t>goal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Jednoznačně</a:t>
            </a:r>
            <a:r>
              <a:rPr lang="cs-CZ" dirty="0" smtClean="0"/>
              <a:t> formulovány</a:t>
            </a:r>
          </a:p>
          <a:p>
            <a:r>
              <a:rPr lang="cs-CZ" dirty="0" smtClean="0"/>
              <a:t>Stanoven </a:t>
            </a:r>
            <a:r>
              <a:rPr lang="cs-CZ" b="1" dirty="0" smtClean="0"/>
              <a:t>způsob</a:t>
            </a:r>
            <a:r>
              <a:rPr lang="cs-CZ" dirty="0" smtClean="0"/>
              <a:t> jejich dosažení – měření</a:t>
            </a:r>
          </a:p>
          <a:p>
            <a:r>
              <a:rPr lang="cs-CZ" b="1" dirty="0" smtClean="0"/>
              <a:t>Časový</a:t>
            </a:r>
            <a:r>
              <a:rPr lang="cs-CZ" dirty="0" smtClean="0"/>
              <a:t> horizont realizace</a:t>
            </a:r>
          </a:p>
          <a:p>
            <a:r>
              <a:rPr lang="cs-CZ" b="1" dirty="0" smtClean="0"/>
              <a:t>Vazby</a:t>
            </a:r>
            <a:r>
              <a:rPr lang="cs-CZ" dirty="0" smtClean="0"/>
              <a:t> na </a:t>
            </a:r>
            <a:r>
              <a:rPr lang="cs-CZ" b="1" dirty="0" smtClean="0"/>
              <a:t>návazné</a:t>
            </a:r>
            <a:r>
              <a:rPr lang="cs-CZ" dirty="0" smtClean="0"/>
              <a:t> – podmiňující cíle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Podnikatelská strategie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Otevřený systém sladěných záměrů a předpokladů pro </a:t>
            </a:r>
            <a:r>
              <a:rPr lang="cs-CZ" b="1" dirty="0" smtClean="0"/>
              <a:t>rychlé</a:t>
            </a:r>
            <a:r>
              <a:rPr lang="cs-CZ" dirty="0" smtClean="0"/>
              <a:t> a </a:t>
            </a:r>
            <a:r>
              <a:rPr lang="cs-CZ" b="1" dirty="0" smtClean="0"/>
              <a:t>efektivní</a:t>
            </a:r>
            <a:r>
              <a:rPr lang="cs-CZ" dirty="0" smtClean="0"/>
              <a:t> reakce na </a:t>
            </a:r>
            <a:r>
              <a:rPr lang="cs-CZ" b="1" dirty="0" smtClean="0"/>
              <a:t>měnící se možnosti </a:t>
            </a:r>
            <a:r>
              <a:rPr lang="cs-CZ" dirty="0" smtClean="0"/>
              <a:t>podnikatelského uplatnění</a:t>
            </a:r>
          </a:p>
          <a:p>
            <a:r>
              <a:rPr lang="cs-CZ" dirty="0" smtClean="0"/>
              <a:t>Proces tvorby a realizace podnikatelské strategie – vzájemně se podmiňující proces dílčích etap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754</Words>
  <Application>Microsoft Office PowerPoint</Application>
  <PresentationFormat>Předvádění na obrazovce (4:3)</PresentationFormat>
  <Paragraphs>172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MANAGEMENT</vt:lpstr>
      <vt:lpstr>Plán</vt:lpstr>
      <vt:lpstr> Podle šíře záběru – komplexnosti</vt:lpstr>
      <vt:lpstr>Podle funkční oblasti</vt:lpstr>
      <vt:lpstr>Podle časového horizontu realizace</vt:lpstr>
      <vt:lpstr>Tvorba a realizace plánu</vt:lpstr>
      <vt:lpstr>Tvorba a realizace plánu</vt:lpstr>
      <vt:lpstr>Cíle základní(goal)</vt:lpstr>
      <vt:lpstr>Podnikatelská strategie </vt:lpstr>
      <vt:lpstr>Dílčí etapy</vt:lpstr>
      <vt:lpstr>Dílčí etapy</vt:lpstr>
      <vt:lpstr>SWOT</vt:lpstr>
      <vt:lpstr>Varianty soustavy cílů</vt:lpstr>
      <vt:lpstr>Příklady zájmů interních a externích skupin</vt:lpstr>
      <vt:lpstr>Konkurence</vt:lpstr>
      <vt:lpstr>Soustava návazných plánů</vt:lpstr>
      <vt:lpstr>Řízení podle cílů - MBO „Management by objectives“</vt:lpstr>
      <vt:lpstr>Integrace v plánování                           </vt:lpstr>
      <vt:lpstr>Ekonomické vyhodnocení integrace</vt:lpstr>
      <vt:lpstr>Realizace inovací v plánování</vt:lpstr>
      <vt:lpstr>Inovace dělíme podle</vt:lpstr>
      <vt:lpstr>Inovační politika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</dc:title>
  <dc:creator>Javorova Barbora</dc:creator>
  <cp:lastModifiedBy>Javorova Barbora</cp:lastModifiedBy>
  <cp:revision>48</cp:revision>
  <dcterms:created xsi:type="dcterms:W3CDTF">2011-09-26T09:17:51Z</dcterms:created>
  <dcterms:modified xsi:type="dcterms:W3CDTF">2015-09-30T06:24:39Z</dcterms:modified>
</cp:coreProperties>
</file>