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71" r:id="rId12"/>
    <p:sldId id="270" r:id="rId13"/>
    <p:sldId id="273" r:id="rId14"/>
    <p:sldId id="274" r:id="rId15"/>
    <p:sldId id="284" r:id="rId16"/>
    <p:sldId id="272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6B9-A4DF-43FE-983A-9F717D13B1EE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Prodejní a 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r>
              <a:rPr lang="cs-CZ" dirty="0" smtClean="0"/>
              <a:t>: firma vytvoří produkt a pak různými metodami přesvědčuje zákazníka, aby si jej koupil. Snaží se přizpůsobit požadavky spotřebitele své nabídce.</a:t>
            </a:r>
          </a:p>
          <a:p>
            <a:r>
              <a:rPr lang="cs-CZ" b="1" dirty="0" smtClean="0"/>
              <a:t>Marketingová koncepce</a:t>
            </a:r>
            <a:r>
              <a:rPr lang="cs-CZ" dirty="0" smtClean="0"/>
              <a:t>: firma zjišťuje, jaké má zákazník potřeby a zaměřuje se na vývoj produktu, který těmto potřebám vyhovuje.</a:t>
            </a:r>
          </a:p>
          <a:p>
            <a:r>
              <a:rPr lang="cs-CZ" dirty="0" smtClean="0"/>
              <a:t>Podmínkou obou koncepcí je </a:t>
            </a:r>
            <a:r>
              <a:rPr lang="cs-CZ" b="1" dirty="0" smtClean="0"/>
              <a:t>přiměřený zisk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Uspokojení potřeby zákazníka</a:t>
            </a:r>
          </a:p>
          <a:p>
            <a:r>
              <a:rPr lang="cs-CZ" b="1" dirty="0" smtClean="0"/>
              <a:t>Dosažení výhody nad ostatními účastníky ekonomické soutěže</a:t>
            </a:r>
          </a:p>
          <a:p>
            <a:r>
              <a:rPr lang="cs-CZ" dirty="0" smtClean="0"/>
              <a:t>Nutnou podmínkou je důkladná </a:t>
            </a:r>
            <a:r>
              <a:rPr lang="cs-CZ" b="1" dirty="0" smtClean="0"/>
              <a:t>analýza zákazníka  a analýza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184482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psychologické jevy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27687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pracování informací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aměť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3212976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899592" y="3501008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působ rozhodování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899592" y="3789040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mocionální reakce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99592" y="4077072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99592" y="443711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99592" y="472514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Společenské aspekty spotřeby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8518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mezilidských vztahů, rodiny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544522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Hromadné sdělovací prostředky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971600" y="57332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99592" y="5733256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Kulturně společenské a politické vlivy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148064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Uskutečňování marketingu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48064" y="2564904"/>
            <a:ext cx="3384376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a vývoj nových výrobků a služeb</a:t>
            </a:r>
          </a:p>
          <a:p>
            <a:pPr algn="ctr"/>
            <a:r>
              <a:rPr lang="cs-CZ" dirty="0" smtClean="0"/>
              <a:t>Odhad velikosti poptávky</a:t>
            </a:r>
          </a:p>
          <a:p>
            <a:pPr algn="ctr"/>
            <a:r>
              <a:rPr lang="cs-CZ" dirty="0" smtClean="0"/>
              <a:t>Komunikace se spotřebiteli</a:t>
            </a:r>
          </a:p>
          <a:p>
            <a:pPr algn="ctr"/>
            <a:r>
              <a:rPr lang="cs-CZ" dirty="0" smtClean="0"/>
              <a:t>Cenová politika</a:t>
            </a:r>
          </a:p>
          <a:p>
            <a:pPr algn="ctr"/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644008" y="393305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konkurenceschopnosti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Schopnost obstát v ekonomické soutěži ovlivňuje:</a:t>
            </a:r>
          </a:p>
          <a:p>
            <a:r>
              <a:rPr lang="cs-CZ" dirty="0" smtClean="0"/>
              <a:t>Síla dodavatele</a:t>
            </a:r>
          </a:p>
          <a:p>
            <a:r>
              <a:rPr lang="cs-CZ" dirty="0" smtClean="0"/>
              <a:t>Síla zákazníka</a:t>
            </a:r>
          </a:p>
          <a:p>
            <a:r>
              <a:rPr lang="cs-CZ" dirty="0" smtClean="0"/>
              <a:t>Nahraditelnost produktu</a:t>
            </a:r>
          </a:p>
          <a:p>
            <a:r>
              <a:rPr lang="cs-CZ" dirty="0" smtClean="0"/>
              <a:t>Snadnost vstupu nových firem do odvětví</a:t>
            </a:r>
          </a:p>
          <a:p>
            <a:r>
              <a:rPr lang="cs-CZ" dirty="0" smtClean="0"/>
              <a:t>Míra rivality mezi existujícími konkurenty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koncepce činnosti organizace v oblasti marketingu</a:t>
            </a:r>
          </a:p>
          <a:p>
            <a:r>
              <a:rPr lang="cs-CZ" dirty="0" smtClean="0"/>
              <a:t>Smyslem je promyšleně a účelně rozvrhnout zdroje, aby byly co nejlépe splněny úlohy marketingu</a:t>
            </a:r>
          </a:p>
          <a:p>
            <a:r>
              <a:rPr lang="cs-CZ" dirty="0" smtClean="0"/>
              <a:t>Neustálý proces hledání, pokusů i omylů a učení se z chyb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Podílí se na vývoji a zdokonalování výrobků a služeb</a:t>
            </a:r>
          </a:p>
          <a:p>
            <a:r>
              <a:rPr lang="cs-CZ" dirty="0" smtClean="0"/>
              <a:t>Ovlivňuje distribuční a cenovou politiku</a:t>
            </a:r>
          </a:p>
          <a:p>
            <a:r>
              <a:rPr lang="cs-CZ" dirty="0" smtClean="0"/>
              <a:t>Je těsně spjat s propagací</a:t>
            </a:r>
          </a:p>
          <a:p>
            <a:r>
              <a:rPr lang="cs-CZ" b="1" dirty="0" smtClean="0"/>
              <a:t>Moderně pojatý marketing je důležitým prvkem řízení podniku s orientací na trh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Nejrozšířenější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diferenciace produktu</a:t>
            </a:r>
          </a:p>
          <a:p>
            <a:r>
              <a:rPr lang="cs-CZ" dirty="0" smtClean="0"/>
              <a:t>Strategie minimálních nákladů</a:t>
            </a:r>
          </a:p>
          <a:p>
            <a:r>
              <a:rPr lang="cs-CZ" dirty="0" smtClean="0"/>
              <a:t>Strategie tržní orientace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 – 4P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nástroje marketingu:</a:t>
            </a:r>
          </a:p>
          <a:p>
            <a:pPr>
              <a:buFontTx/>
              <a:buChar char="-"/>
            </a:pPr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produkt</a:t>
            </a:r>
          </a:p>
          <a:p>
            <a:pPr>
              <a:buFontTx/>
              <a:buChar char="-"/>
            </a:pPr>
            <a:r>
              <a:rPr lang="cs-CZ" b="1" dirty="0" err="1" smtClean="0"/>
              <a:t>Place</a:t>
            </a:r>
            <a:r>
              <a:rPr lang="cs-CZ" b="1" dirty="0" smtClean="0"/>
              <a:t> </a:t>
            </a:r>
            <a:r>
              <a:rPr lang="cs-CZ" dirty="0" smtClean="0"/>
              <a:t>- distribuce, místo prodeje</a:t>
            </a:r>
          </a:p>
          <a:p>
            <a:pPr>
              <a:buFontTx/>
              <a:buChar char="-"/>
            </a:pPr>
            <a:r>
              <a:rPr lang="cs-CZ" b="1" dirty="0" err="1" smtClean="0"/>
              <a:t>Price</a:t>
            </a:r>
            <a:r>
              <a:rPr lang="cs-CZ" b="1" dirty="0" smtClean="0"/>
              <a:t> </a:t>
            </a:r>
            <a:r>
              <a:rPr lang="cs-CZ" dirty="0" smtClean="0"/>
              <a:t>- cena</a:t>
            </a:r>
          </a:p>
          <a:p>
            <a:pPr>
              <a:buFontTx/>
              <a:buChar char="-"/>
            </a:pPr>
            <a:r>
              <a:rPr lang="cs-CZ" b="1" dirty="0" err="1" smtClean="0"/>
              <a:t>Promotion</a:t>
            </a:r>
            <a:r>
              <a:rPr lang="cs-CZ" b="1" dirty="0" smtClean="0"/>
              <a:t> </a:t>
            </a:r>
            <a:r>
              <a:rPr lang="cs-CZ" dirty="0" smtClean="0"/>
              <a:t>- propagace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Hmotný i nehmotný statek, který je předmětem zájmu určité skupiny osob či organizace</a:t>
            </a:r>
          </a:p>
          <a:p>
            <a:r>
              <a:rPr lang="cs-CZ" dirty="0" smtClean="0"/>
              <a:t>Výrobek, služba, myšlenka…</a:t>
            </a:r>
          </a:p>
          <a:p>
            <a:r>
              <a:rPr lang="cs-CZ" dirty="0" smtClean="0"/>
              <a:t>Širší pojem – </a:t>
            </a:r>
            <a:r>
              <a:rPr lang="cs-CZ" b="1" dirty="0" smtClean="0"/>
              <a:t>celková nabídka zákazníkovi</a:t>
            </a:r>
            <a:r>
              <a:rPr lang="cs-CZ" dirty="0" smtClean="0"/>
              <a:t>: včetně prestiže výrobce, obchodní značky, kultury prodeje…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Distribuce, místo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produktu od výrobce ke spotřebiteli</a:t>
            </a:r>
          </a:p>
          <a:p>
            <a:r>
              <a:rPr lang="cs-CZ" dirty="0" smtClean="0"/>
              <a:t>Základní institucí je </a:t>
            </a:r>
            <a:r>
              <a:rPr lang="cs-CZ" dirty="0" err="1" smtClean="0"/>
              <a:t>velko</a:t>
            </a:r>
            <a:r>
              <a:rPr lang="cs-CZ" dirty="0" smtClean="0"/>
              <a:t> a </a:t>
            </a:r>
            <a:r>
              <a:rPr lang="cs-CZ" dirty="0" err="1" smtClean="0"/>
              <a:t>malo</a:t>
            </a:r>
            <a:r>
              <a:rPr lang="cs-CZ" dirty="0" smtClean="0"/>
              <a:t> obchod</a:t>
            </a:r>
          </a:p>
          <a:p>
            <a:r>
              <a:rPr lang="cs-CZ" dirty="0" smtClean="0"/>
              <a:t>Běžné funkce – přeprava, skladování, prodej, kompletace zboží, úvěr, servis…</a:t>
            </a:r>
          </a:p>
          <a:p>
            <a:r>
              <a:rPr lang="cs-CZ" dirty="0" smtClean="0"/>
              <a:t>Možnost zakoupit žádaný produkt v místech a v době pro zákazníka vhodných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hodnoty produktu</a:t>
            </a:r>
          </a:p>
          <a:p>
            <a:r>
              <a:rPr lang="cs-CZ" dirty="0" smtClean="0"/>
              <a:t>Výše ceny souvisí se stimulací odbytu: nízké ceny pro ekonomicky uvažující spotřebitele, vysoké ceny jako symbol výjimečnosti…</a:t>
            </a:r>
          </a:p>
          <a:p>
            <a:r>
              <a:rPr lang="cs-CZ" dirty="0" smtClean="0"/>
              <a:t>Je omezena náklady na jedné straně a poptávkou na straně druhé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o výrobku a přesvědčit zákazníky o výhodnosti koupě produktu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 – kupony, soutěže, </a:t>
            </a:r>
          </a:p>
          <a:p>
            <a:r>
              <a:rPr lang="cs-CZ" dirty="0" smtClean="0"/>
              <a:t>Publicita -  nezávislé hodnocení firmy</a:t>
            </a:r>
          </a:p>
          <a:p>
            <a:r>
              <a:rPr lang="cs-CZ" dirty="0" smtClean="0"/>
              <a:t>Osobní prodej – prodavač chválí produkt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obchodu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etapa – rodová společnost, </a:t>
            </a:r>
            <a:r>
              <a:rPr lang="cs-CZ" b="1" dirty="0" smtClean="0"/>
              <a:t>soběstačnost</a:t>
            </a:r>
            <a:r>
              <a:rPr lang="cs-CZ" dirty="0" smtClean="0"/>
              <a:t> na úrovni </a:t>
            </a:r>
            <a:r>
              <a:rPr lang="cs-CZ" b="1" dirty="0" smtClean="0"/>
              <a:t>životního minima</a:t>
            </a:r>
          </a:p>
          <a:p>
            <a:r>
              <a:rPr lang="cs-CZ" dirty="0" smtClean="0"/>
              <a:t>Vliv geografických podmínek a dělby práce - vznik </a:t>
            </a:r>
            <a:r>
              <a:rPr lang="cs-CZ" b="1" dirty="0" smtClean="0"/>
              <a:t>obchodu</a:t>
            </a:r>
            <a:r>
              <a:rPr lang="cs-CZ" dirty="0" smtClean="0"/>
              <a:t> jako </a:t>
            </a:r>
            <a:r>
              <a:rPr lang="cs-CZ" b="1" dirty="0" smtClean="0"/>
              <a:t>přímé směny </a:t>
            </a:r>
            <a:r>
              <a:rPr lang="cs-CZ" dirty="0" smtClean="0"/>
              <a:t>jednoho produktu za druhý</a:t>
            </a:r>
          </a:p>
          <a:p>
            <a:r>
              <a:rPr lang="cs-CZ" dirty="0" smtClean="0"/>
              <a:t>Potřeba zprostředkovat výměnu mezi více partnery – </a:t>
            </a:r>
            <a:r>
              <a:rPr lang="cs-CZ" b="1" dirty="0" smtClean="0"/>
              <a:t>obchodník</a:t>
            </a:r>
          </a:p>
          <a:p>
            <a:r>
              <a:rPr lang="cs-CZ" b="1" dirty="0" smtClean="0"/>
              <a:t>Kupec </a:t>
            </a:r>
            <a:r>
              <a:rPr lang="cs-CZ" dirty="0" smtClean="0"/>
              <a:t>– výhodnějším se stává, když se zboží kumuluje na jednom místě a kupující chodí za ním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podnikání – výroba a distribuce zboží předem určeného k prodeji</a:t>
            </a:r>
          </a:p>
          <a:p>
            <a:r>
              <a:rPr lang="cs-CZ" dirty="0" smtClean="0"/>
              <a:t>Nástup marketingu v 19. stol., rozvoj ve 20. stol., Spojené státy</a:t>
            </a:r>
          </a:p>
          <a:p>
            <a:r>
              <a:rPr lang="cs-CZ" dirty="0" smtClean="0"/>
              <a:t>3 vývojové fáze marketingu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poptávky nad nabídkou</a:t>
            </a:r>
          </a:p>
          <a:p>
            <a:r>
              <a:rPr lang="cs-CZ" dirty="0" smtClean="0"/>
              <a:t>Omezená konkurence</a:t>
            </a:r>
          </a:p>
          <a:p>
            <a:r>
              <a:rPr lang="cs-CZ" dirty="0" smtClean="0"/>
              <a:t>Malé rozdíly mezi nabízeným zbožím</a:t>
            </a:r>
          </a:p>
          <a:p>
            <a:r>
              <a:rPr lang="cs-CZ" dirty="0" smtClean="0"/>
              <a:t>Řešení vnitřních problémů firmy – výrobní, distribuční, finanční, problémy s pracovní silou</a:t>
            </a:r>
          </a:p>
          <a:p>
            <a:r>
              <a:rPr lang="cs-CZ" dirty="0" smtClean="0"/>
              <a:t>Marketing redukován na otázku ocenění, distribuce a jednoduché propagace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 je vzdělanější, roste kupní síla</a:t>
            </a:r>
          </a:p>
          <a:p>
            <a:r>
              <a:rPr lang="cs-CZ" dirty="0" smtClean="0"/>
              <a:t>Začíná politika otevírání se zákazníkovi</a:t>
            </a:r>
          </a:p>
          <a:p>
            <a:r>
              <a:rPr lang="cs-CZ" dirty="0" smtClean="0"/>
              <a:t>Analýza požadavků zákazníka</a:t>
            </a:r>
          </a:p>
          <a:p>
            <a:r>
              <a:rPr lang="cs-CZ" dirty="0" smtClean="0"/>
              <a:t>Důraz na odbornou přípravu zaměstnanců</a:t>
            </a:r>
          </a:p>
          <a:p>
            <a:r>
              <a:rPr lang="cs-CZ" dirty="0" smtClean="0"/>
              <a:t>Sílí reklamní a propagační činnost</a:t>
            </a:r>
          </a:p>
          <a:p>
            <a:r>
              <a:rPr lang="cs-CZ" dirty="0" smtClean="0"/>
              <a:t>Zdokonaluje se systém distribuce a prodeje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marketing</a:t>
            </a:r>
          </a:p>
          <a:p>
            <a:r>
              <a:rPr lang="cs-CZ" dirty="0" smtClean="0"/>
              <a:t>Ve firmě rovnováha mezi vnitřními potřebami firmy a vnější realitou</a:t>
            </a:r>
          </a:p>
          <a:p>
            <a:r>
              <a:rPr lang="cs-CZ" dirty="0" smtClean="0"/>
              <a:t>Potřeby zákazníků jsou uspokojovány</a:t>
            </a:r>
          </a:p>
          <a:p>
            <a:r>
              <a:rPr lang="cs-CZ" dirty="0" smtClean="0"/>
              <a:t>Firma plní závazky vůči státu a společnosti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AMA (Americká marketingová společnost) 1985:</a:t>
            </a:r>
          </a:p>
          <a:p>
            <a:pPr>
              <a:buNone/>
            </a:pPr>
            <a:r>
              <a:rPr lang="cs-CZ" b="1" dirty="0" smtClean="0"/>
              <a:t>Marketing je procesem plánování a naplňování koncepce, oceňování, propagace a distribuce myšlenek, výrobků a služeb, který směřuje k uskutečnění vzájemné výměny uspokojující potřeby jedinců a organizací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pomoci tomu, aby </a:t>
            </a:r>
            <a:r>
              <a:rPr lang="cs-CZ" b="1" dirty="0" smtClean="0"/>
              <a:t>požadované zboží </a:t>
            </a:r>
            <a:r>
              <a:rPr lang="cs-CZ" dirty="0" smtClean="0"/>
              <a:t>bylo nabídnuto </a:t>
            </a:r>
            <a:r>
              <a:rPr lang="cs-CZ" b="1" dirty="0" smtClean="0"/>
              <a:t>správným</a:t>
            </a:r>
            <a:r>
              <a:rPr lang="cs-CZ" dirty="0" smtClean="0"/>
              <a:t> </a:t>
            </a:r>
            <a:r>
              <a:rPr lang="cs-CZ" b="1" dirty="0" smtClean="0"/>
              <a:t>skupinám zákazníků</a:t>
            </a:r>
            <a:r>
              <a:rPr lang="cs-CZ" dirty="0" smtClean="0"/>
              <a:t>, a to v </a:t>
            </a:r>
            <a:r>
              <a:rPr lang="cs-CZ" b="1" dirty="0" smtClean="0"/>
              <a:t>pravý ča</a:t>
            </a:r>
            <a:r>
              <a:rPr lang="cs-CZ" dirty="0" smtClean="0"/>
              <a:t>s a na</a:t>
            </a:r>
            <a:r>
              <a:rPr lang="cs-CZ" b="1" dirty="0" smtClean="0"/>
              <a:t> správném místě</a:t>
            </a:r>
            <a:r>
              <a:rPr lang="cs-CZ" dirty="0" smtClean="0"/>
              <a:t>, za </a:t>
            </a:r>
            <a:r>
              <a:rPr lang="cs-CZ" b="1" dirty="0" smtClean="0"/>
              <a:t>správné ceny </a:t>
            </a:r>
            <a:r>
              <a:rPr lang="cs-CZ" dirty="0" smtClean="0"/>
              <a:t>a s přispěním </a:t>
            </a:r>
            <a:r>
              <a:rPr lang="cs-CZ" b="1" dirty="0" smtClean="0"/>
              <a:t>přiměřené propagace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765</Words>
  <Application>Microsoft Office PowerPoint</Application>
  <PresentationFormat>Předvádění na obrazovce (4:3)</PresentationFormat>
  <Paragraphs>124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MARKETING 1</vt:lpstr>
      <vt:lpstr>Význam marketingu</vt:lpstr>
      <vt:lpstr>Vývoj obchodu</vt:lpstr>
      <vt:lpstr>Nástup marketingu</vt:lpstr>
      <vt:lpstr>1. fáze</vt:lpstr>
      <vt:lpstr>2. fáze</vt:lpstr>
      <vt:lpstr>3. fáze</vt:lpstr>
      <vt:lpstr>Marketing </vt:lpstr>
      <vt:lpstr>Marketing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Prodejní a marketingová koncepce</vt:lpstr>
      <vt:lpstr>Úloha marketingu</vt:lpstr>
      <vt:lpstr>Analýza zákazníka</vt:lpstr>
      <vt:lpstr>Analýza konkurenceschopnosti</vt:lpstr>
      <vt:lpstr>Marketingová strategie</vt:lpstr>
      <vt:lpstr>Nejrozšířenější strategie</vt:lpstr>
      <vt:lpstr>Marketingový mix – 4P</vt:lpstr>
      <vt:lpstr>Produkt</vt:lpstr>
      <vt:lpstr>Distribuce, místo prodeje</vt:lpstr>
      <vt:lpstr>Cena</vt:lpstr>
      <vt:lpstr>Propagace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</dc:title>
  <dc:creator>Javorova Barbora</dc:creator>
  <cp:lastModifiedBy>Javorova Barbora</cp:lastModifiedBy>
  <cp:revision>20</cp:revision>
  <dcterms:created xsi:type="dcterms:W3CDTF">2011-11-08T08:19:59Z</dcterms:created>
  <dcterms:modified xsi:type="dcterms:W3CDTF">2016-11-24T08:30:02Z</dcterms:modified>
</cp:coreProperties>
</file>