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9.xml" ContentType="application/vnd.openxmlformats-officedocument.presentationml.slide+xml"/>
  <Override PartName="/ppt/slides/slide9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9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0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s/slide9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9.xml" ContentType="application/vnd.openxmlformats-officedocument.presentationml.slide+xml"/>
  <Override PartName="/ppt/slides/slide9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7"/>
  </p:notesMasterIdLst>
  <p:sldIdLst>
    <p:sldId id="256" r:id="rId2"/>
    <p:sldId id="257" r:id="rId3"/>
    <p:sldId id="297" r:id="rId4"/>
    <p:sldId id="298" r:id="rId5"/>
    <p:sldId id="349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66" r:id="rId22"/>
    <p:sldId id="268" r:id="rId23"/>
    <p:sldId id="274" r:id="rId24"/>
    <p:sldId id="350" r:id="rId25"/>
    <p:sldId id="275" r:id="rId26"/>
    <p:sldId id="351" r:id="rId27"/>
    <p:sldId id="353" r:id="rId28"/>
    <p:sldId id="352" r:id="rId29"/>
    <p:sldId id="276" r:id="rId30"/>
    <p:sldId id="354" r:id="rId31"/>
    <p:sldId id="355" r:id="rId32"/>
    <p:sldId id="356" r:id="rId33"/>
    <p:sldId id="357" r:id="rId34"/>
    <p:sldId id="358" r:id="rId35"/>
    <p:sldId id="359" r:id="rId36"/>
    <p:sldId id="360" r:id="rId37"/>
    <p:sldId id="269" r:id="rId38"/>
    <p:sldId id="363" r:id="rId39"/>
    <p:sldId id="364" r:id="rId40"/>
    <p:sldId id="361" r:id="rId41"/>
    <p:sldId id="362" r:id="rId42"/>
    <p:sldId id="270" r:id="rId43"/>
    <p:sldId id="277" r:id="rId44"/>
    <p:sldId id="278" r:id="rId45"/>
    <p:sldId id="271" r:id="rId46"/>
    <p:sldId id="281" r:id="rId47"/>
    <p:sldId id="282" r:id="rId48"/>
    <p:sldId id="272" r:id="rId49"/>
    <p:sldId id="273" r:id="rId50"/>
    <p:sldId id="365" r:id="rId51"/>
    <p:sldId id="280" r:id="rId52"/>
    <p:sldId id="284" r:id="rId53"/>
    <p:sldId id="285" r:id="rId54"/>
    <p:sldId id="286" r:id="rId55"/>
    <p:sldId id="287" r:id="rId56"/>
    <p:sldId id="288" r:id="rId57"/>
    <p:sldId id="289" r:id="rId58"/>
    <p:sldId id="306" r:id="rId59"/>
    <p:sldId id="290" r:id="rId60"/>
    <p:sldId id="291" r:id="rId61"/>
    <p:sldId id="307" r:id="rId62"/>
    <p:sldId id="292" r:id="rId63"/>
    <p:sldId id="308" r:id="rId64"/>
    <p:sldId id="293" r:id="rId65"/>
    <p:sldId id="294" r:id="rId66"/>
    <p:sldId id="295" r:id="rId67"/>
    <p:sldId id="309" r:id="rId68"/>
    <p:sldId id="310" r:id="rId69"/>
    <p:sldId id="311" r:id="rId70"/>
    <p:sldId id="312" r:id="rId71"/>
    <p:sldId id="313" r:id="rId72"/>
    <p:sldId id="314" r:id="rId73"/>
    <p:sldId id="315" r:id="rId74"/>
    <p:sldId id="316" r:id="rId75"/>
    <p:sldId id="317" r:id="rId76"/>
    <p:sldId id="318" r:id="rId77"/>
    <p:sldId id="319" r:id="rId78"/>
    <p:sldId id="320" r:id="rId79"/>
    <p:sldId id="321" r:id="rId80"/>
    <p:sldId id="322" r:id="rId81"/>
    <p:sldId id="323" r:id="rId82"/>
    <p:sldId id="324" r:id="rId83"/>
    <p:sldId id="326" r:id="rId84"/>
    <p:sldId id="327" r:id="rId85"/>
    <p:sldId id="325" r:id="rId86"/>
    <p:sldId id="328" r:id="rId87"/>
    <p:sldId id="329" r:id="rId88"/>
    <p:sldId id="331" r:id="rId89"/>
    <p:sldId id="332" r:id="rId90"/>
    <p:sldId id="333" r:id="rId91"/>
    <p:sldId id="334" r:id="rId92"/>
    <p:sldId id="335" r:id="rId93"/>
    <p:sldId id="336" r:id="rId94"/>
    <p:sldId id="337" r:id="rId95"/>
    <p:sldId id="338" r:id="rId96"/>
    <p:sldId id="339" r:id="rId97"/>
    <p:sldId id="340" r:id="rId98"/>
    <p:sldId id="341" r:id="rId99"/>
    <p:sldId id="342" r:id="rId100"/>
    <p:sldId id="343" r:id="rId101"/>
    <p:sldId id="344" r:id="rId102"/>
    <p:sldId id="345" r:id="rId103"/>
    <p:sldId id="346" r:id="rId104"/>
    <p:sldId id="347" r:id="rId105"/>
    <p:sldId id="348" r:id="rId10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7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notesMaster" Target="notesMasters/notesMaster1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viewProps" Target="view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0DB8A-9671-4AB5-BD0F-8C377BA7A2D5}" type="datetimeFigureOut">
              <a:rPr lang="cs-CZ" smtClean="0"/>
              <a:pPr/>
              <a:t>11.3.2017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D5FCE-D4E8-41C3-AC5B-CDD9570CCA1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1D0050-84ED-45A3-AA41-736A71CFF73E}" type="slidenum">
              <a:rPr lang="cs-CZ"/>
              <a:pPr/>
              <a:t>53</a:t>
            </a:fld>
            <a:endParaRPr lang="cs-CZ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8AC2-F294-4852-B913-38746DBC2F5F}" type="datetimeFigureOut">
              <a:rPr lang="cs-CZ" smtClean="0"/>
              <a:pPr/>
              <a:t>11.3.2017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8AC2-F294-4852-B913-38746DBC2F5F}" type="datetimeFigureOut">
              <a:rPr lang="cs-CZ" smtClean="0"/>
              <a:pPr/>
              <a:t>11.3.2017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8AC2-F294-4852-B913-38746DBC2F5F}" type="datetimeFigureOut">
              <a:rPr lang="cs-CZ" smtClean="0"/>
              <a:pPr/>
              <a:t>11.3.2017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11.3.2017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8AC2-F294-4852-B913-38746DBC2F5F}" type="datetimeFigureOut">
              <a:rPr lang="cs-CZ" smtClean="0"/>
              <a:pPr/>
              <a:t>11.3.2017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8AC2-F294-4852-B913-38746DBC2F5F}" type="datetimeFigureOut">
              <a:rPr lang="cs-CZ" smtClean="0"/>
              <a:pPr/>
              <a:t>11.3.2017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8AC2-F294-4852-B913-38746DBC2F5F}" type="datetimeFigureOut">
              <a:rPr lang="cs-CZ" smtClean="0"/>
              <a:pPr/>
              <a:t>11.3.2017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8AC2-F294-4852-B913-38746DBC2F5F}" type="datetimeFigureOut">
              <a:rPr lang="cs-CZ" smtClean="0"/>
              <a:pPr/>
              <a:t>11.3.2017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8AC2-F294-4852-B913-38746DBC2F5F}" type="datetimeFigureOut">
              <a:rPr lang="cs-CZ" smtClean="0"/>
              <a:pPr/>
              <a:t>11.3.2017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8AC2-F294-4852-B913-38746DBC2F5F}" type="datetimeFigureOut">
              <a:rPr lang="cs-CZ" smtClean="0"/>
              <a:pPr/>
              <a:t>11.3.2017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8AC2-F294-4852-B913-38746DBC2F5F}" type="datetimeFigureOut">
              <a:rPr lang="cs-CZ" smtClean="0"/>
              <a:pPr/>
              <a:t>11.3.2017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E8AC2-F294-4852-B913-38746DBC2F5F}" type="datetimeFigureOut">
              <a:rPr lang="cs-CZ" smtClean="0"/>
              <a:pPr/>
              <a:t>11.3.2017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E8AC2-F294-4852-B913-38746DBC2F5F}" type="datetimeFigureOut">
              <a:rPr lang="cs-CZ" smtClean="0"/>
              <a:pPr/>
              <a:t>11.3.2017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88223-3B98-4B41-98DD-055427F7BDA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Strategický management a marketing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Podle časového horizontu realizace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</a:t>
            </a:r>
          </a:p>
          <a:p>
            <a:r>
              <a:rPr lang="cs-CZ" dirty="0" smtClean="0"/>
              <a:t>Taktické</a:t>
            </a:r>
          </a:p>
          <a:p>
            <a:r>
              <a:rPr lang="cs-CZ" dirty="0" smtClean="0"/>
              <a:t>Operativní</a:t>
            </a:r>
            <a:endParaRPr lang="cs-CZ" dirty="0"/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Vztahový marketing (</a:t>
            </a:r>
            <a:r>
              <a:rPr lang="cs-CZ" b="1" dirty="0" err="1" smtClean="0"/>
              <a:t>relationship</a:t>
            </a:r>
            <a:r>
              <a:rPr lang="cs-CZ" b="1" dirty="0" smtClean="0"/>
              <a:t> marketing)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M</a:t>
            </a:r>
            <a:r>
              <a:rPr lang="cs-CZ" smtClean="0"/>
              <a:t>á </a:t>
            </a:r>
            <a:r>
              <a:rPr lang="cs-CZ" dirty="0" smtClean="0"/>
              <a:t>za cíl vybudování vzájemně výhodných vztahů s klíčově důležitými stranami – zákazníky, dodavateli, distributory a dalšími marketingovými </a:t>
            </a:r>
            <a:r>
              <a:rPr lang="pl-PL" dirty="0" smtClean="0"/>
              <a:t>partnery, aby získal a udržel s nimi obchodní vztahy </a:t>
            </a:r>
          </a:p>
          <a:p>
            <a:r>
              <a:rPr lang="cs-CZ" dirty="0" smtClean="0"/>
              <a:t>K</a:t>
            </a:r>
            <a:r>
              <a:rPr lang="cs-CZ" smtClean="0"/>
              <a:t>onečným </a:t>
            </a:r>
            <a:r>
              <a:rPr lang="cs-CZ" dirty="0" smtClean="0"/>
              <a:t>výstupem vztahového marketingu je jedinečné aktivum každé společnosti označované jako </a:t>
            </a:r>
            <a:r>
              <a:rPr lang="cs-CZ" b="1" dirty="0" smtClean="0"/>
              <a:t>marketingová síť </a:t>
            </a:r>
            <a:r>
              <a:rPr lang="cs-CZ" dirty="0" smtClean="0"/>
              <a:t>a skládající se </a:t>
            </a:r>
            <a:r>
              <a:rPr lang="cs-CZ" b="1" dirty="0" smtClean="0"/>
              <a:t>z firmy a ji podporujících zainteresovaných subjektů </a:t>
            </a:r>
            <a:r>
              <a:rPr lang="cs-CZ" dirty="0" smtClean="0"/>
              <a:t>– zákazníků, zaměstnanců…, se kterými se jí podařilo navázat vzájemně prospěšné obchodní vztahy</a:t>
            </a:r>
            <a:endParaRPr lang="cs-CZ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Integrovaný marketing (</a:t>
            </a:r>
            <a:r>
              <a:rPr lang="cs-CZ" b="1" dirty="0" err="1" smtClean="0"/>
              <a:t>integrated</a:t>
            </a:r>
            <a:r>
              <a:rPr lang="cs-CZ" b="1" dirty="0" smtClean="0"/>
              <a:t> marketing)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</a:t>
            </a:r>
            <a:r>
              <a:rPr lang="cs-CZ" smtClean="0"/>
              <a:t> </a:t>
            </a:r>
            <a:r>
              <a:rPr lang="cs-CZ" dirty="0" smtClean="0"/>
              <a:t>organizaci nastává ve chvíli, kdy </a:t>
            </a:r>
            <a:r>
              <a:rPr lang="cs-CZ" dirty="0" err="1" smtClean="0"/>
              <a:t>marketeři</a:t>
            </a:r>
            <a:r>
              <a:rPr lang="cs-CZ" dirty="0" smtClean="0"/>
              <a:t> připravují marketingové aktivity a chystají marketingové programy vytvářející, komunikující a poskytující hodnotu zákazníkům s vědomím toho, že „celek je větší než součet jeho jednotlivých částí</a:t>
            </a:r>
          </a:p>
          <a:p>
            <a:r>
              <a:rPr lang="cs-CZ" dirty="0" smtClean="0"/>
              <a:t>I</a:t>
            </a:r>
            <a:r>
              <a:rPr lang="cs-CZ" smtClean="0"/>
              <a:t>ntegrovány </a:t>
            </a:r>
            <a:r>
              <a:rPr lang="cs-CZ" dirty="0" smtClean="0"/>
              <a:t>musí být i jednotlivé marketingové dílčí mixy a marketingový mix jako celek</a:t>
            </a:r>
            <a:endParaRPr lang="cs-CZ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Interní marketing (</a:t>
            </a:r>
            <a:r>
              <a:rPr lang="cs-CZ" b="1" dirty="0" err="1" smtClean="0"/>
              <a:t>internal</a:t>
            </a:r>
            <a:r>
              <a:rPr lang="cs-CZ" b="1" dirty="0" smtClean="0"/>
              <a:t> marketing)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</a:t>
            </a:r>
            <a:r>
              <a:rPr lang="cs-CZ" smtClean="0"/>
              <a:t>ajišťuje</a:t>
            </a:r>
            <a:r>
              <a:rPr lang="cs-CZ" dirty="0" smtClean="0"/>
              <a:t>, aby každý ve firmě zastával vhodné marketingové zásady, zvláště vedení</a:t>
            </a:r>
          </a:p>
          <a:p>
            <a:r>
              <a:rPr lang="cs-CZ" dirty="0" smtClean="0"/>
              <a:t>M</a:t>
            </a:r>
            <a:r>
              <a:rPr lang="cs-CZ" smtClean="0"/>
              <a:t>á </a:t>
            </a:r>
            <a:r>
              <a:rPr lang="cs-CZ" dirty="0" smtClean="0"/>
              <a:t>za úkol přijímat, zaučovat a motivovat schopné zaměstnance, kteří chtějí dobře sloužit zákazníkům </a:t>
            </a:r>
          </a:p>
          <a:p>
            <a:r>
              <a:rPr lang="cs-CZ" dirty="0" smtClean="0"/>
              <a:t>J</a:t>
            </a:r>
            <a:r>
              <a:rPr lang="cs-CZ" smtClean="0"/>
              <a:t>e </a:t>
            </a:r>
            <a:r>
              <a:rPr lang="cs-CZ" dirty="0" smtClean="0"/>
              <a:t>nutné si uvědomit, že marketing není jen záležitostí jediného pracovníka nebo oddělení či útvaru, ale je záležitostí všech</a:t>
            </a:r>
          </a:p>
          <a:p>
            <a:r>
              <a:rPr lang="cs-CZ" dirty="0" smtClean="0"/>
              <a:t>P</a:t>
            </a:r>
            <a:r>
              <a:rPr lang="cs-CZ" smtClean="0"/>
              <a:t>rostupuje </a:t>
            </a:r>
            <a:r>
              <a:rPr lang="cs-CZ" dirty="0" smtClean="0"/>
              <a:t>vizí, misí a celým strategickým plánováním</a:t>
            </a:r>
            <a:endParaRPr lang="cs-CZ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Sdílený marketing (cause-</a:t>
            </a:r>
            <a:br>
              <a:rPr lang="cs-CZ" b="1" dirty="0" smtClean="0"/>
            </a:br>
            <a:r>
              <a:rPr lang="cs-CZ" b="1" dirty="0" smtClean="0"/>
              <a:t>-</a:t>
            </a:r>
            <a:r>
              <a:rPr lang="cs-CZ" b="1" dirty="0" err="1" smtClean="0"/>
              <a:t>related</a:t>
            </a:r>
            <a:r>
              <a:rPr lang="cs-CZ" b="1" dirty="0" smtClean="0"/>
              <a:t> marketing)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</a:t>
            </a:r>
            <a:r>
              <a:rPr lang="cs-CZ" smtClean="0"/>
              <a:t>alší </a:t>
            </a:r>
            <a:r>
              <a:rPr lang="cs-CZ" dirty="0" smtClean="0"/>
              <a:t>forma společenského pojetí marketingu</a:t>
            </a:r>
          </a:p>
          <a:p>
            <a:r>
              <a:rPr lang="cs-CZ" dirty="0" smtClean="0"/>
              <a:t>P</a:t>
            </a:r>
            <a:r>
              <a:rPr lang="cs-CZ" smtClean="0"/>
              <a:t>odporuje </a:t>
            </a:r>
            <a:r>
              <a:rPr lang="cs-CZ" dirty="0" smtClean="0"/>
              <a:t>řešení problémů určité cílové skupiny ve společnosti</a:t>
            </a:r>
          </a:p>
          <a:p>
            <a:r>
              <a:rPr lang="cs-CZ" smtClean="0"/>
              <a:t>P</a:t>
            </a:r>
            <a:r>
              <a:rPr lang="cs-CZ" smtClean="0"/>
              <a:t>říklad</a:t>
            </a:r>
            <a:r>
              <a:rPr lang="cs-CZ" dirty="0" smtClean="0"/>
              <a:t>: program společnosti </a:t>
            </a:r>
            <a:r>
              <a:rPr lang="cs-CZ" dirty="0" err="1" smtClean="0"/>
              <a:t>Avon</a:t>
            </a:r>
            <a:r>
              <a:rPr lang="cs-CZ" dirty="0" smtClean="0"/>
              <a:t>, zaměřený na </a:t>
            </a:r>
            <a:r>
              <a:rPr lang="cs-CZ" smtClean="0"/>
              <a:t>„</a:t>
            </a:r>
            <a:r>
              <a:rPr lang="cs-CZ" smtClean="0"/>
              <a:t>tažení </a:t>
            </a:r>
            <a:r>
              <a:rPr lang="cs-CZ" dirty="0" smtClean="0"/>
              <a:t>proti rakovině prsu“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Marketingová koncepce (marketing </a:t>
            </a:r>
            <a:r>
              <a:rPr lang="cs-CZ" b="1" dirty="0" err="1" smtClean="0"/>
              <a:t>conception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</a:t>
            </a:r>
            <a:r>
              <a:rPr lang="cs-CZ" smtClean="0"/>
              <a:t>ychází </a:t>
            </a:r>
            <a:r>
              <a:rPr lang="cs-CZ" dirty="0" smtClean="0"/>
              <a:t>z hypotézy, že firma jako celek by měla zaměřit své úsilí na uspokojování cílového zákazníka se ziskem </a:t>
            </a:r>
          </a:p>
          <a:p>
            <a:r>
              <a:rPr lang="cs-CZ" dirty="0" smtClean="0"/>
              <a:t>S</a:t>
            </a:r>
            <a:r>
              <a:rPr lang="cs-CZ" smtClean="0"/>
              <a:t>počívá </a:t>
            </a:r>
            <a:r>
              <a:rPr lang="cs-CZ" dirty="0" smtClean="0"/>
              <a:t>na čtyřech hlavních pilířích: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na soustředění se </a:t>
            </a:r>
            <a:r>
              <a:rPr lang="cs-CZ" smtClean="0"/>
              <a:t>na </a:t>
            </a:r>
            <a:r>
              <a:rPr lang="cs-CZ" smtClean="0"/>
              <a:t>trh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orientaci </a:t>
            </a:r>
            <a:r>
              <a:rPr lang="pl-PL" smtClean="0"/>
              <a:t>na </a:t>
            </a:r>
            <a:r>
              <a:rPr lang="pl-PL" smtClean="0"/>
              <a:t>zákazníka</a:t>
            </a:r>
            <a:endParaRPr lang="pl-PL" dirty="0" smtClean="0"/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koordinovaném marketingu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výnosnosti</a:t>
            </a:r>
            <a:endParaRPr lang="cs-CZ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Okruhy základních marketingových konceptů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</a:t>
            </a:r>
            <a:r>
              <a:rPr lang="cs-CZ" smtClean="0"/>
              <a:t>otřeba</a:t>
            </a:r>
            <a:r>
              <a:rPr lang="cs-CZ" dirty="0" smtClean="0"/>
              <a:t>, přání, poptávka</a:t>
            </a:r>
          </a:p>
          <a:p>
            <a:r>
              <a:rPr lang="cs-CZ" dirty="0" smtClean="0"/>
              <a:t>C</a:t>
            </a:r>
            <a:r>
              <a:rPr lang="cs-CZ" smtClean="0"/>
              <a:t>í</a:t>
            </a:r>
            <a:r>
              <a:rPr lang="en-US" dirty="0" err="1" smtClean="0"/>
              <a:t>lov</a:t>
            </a:r>
            <a:r>
              <a:rPr lang="cs-CZ" dirty="0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trhy</a:t>
            </a:r>
            <a:r>
              <a:rPr lang="en-US" dirty="0" smtClean="0"/>
              <a:t>, positioning a </a:t>
            </a:r>
            <a:r>
              <a:rPr lang="en-US" smtClean="0"/>
              <a:t>segmentace</a:t>
            </a:r>
            <a:endParaRPr lang="en-US" dirty="0" smtClean="0"/>
          </a:p>
          <a:p>
            <a:r>
              <a:rPr lang="cs-CZ" dirty="0" smtClean="0"/>
              <a:t>N</a:t>
            </a:r>
            <a:r>
              <a:rPr lang="cs-CZ" smtClean="0"/>
              <a:t>abídky </a:t>
            </a:r>
            <a:r>
              <a:rPr lang="cs-CZ" dirty="0" smtClean="0"/>
              <a:t>a značky</a:t>
            </a:r>
          </a:p>
          <a:p>
            <a:r>
              <a:rPr lang="cs-CZ" dirty="0" smtClean="0"/>
              <a:t>H</a:t>
            </a:r>
            <a:r>
              <a:rPr lang="cs-CZ" smtClean="0"/>
              <a:t>odnota </a:t>
            </a:r>
            <a:r>
              <a:rPr lang="cs-CZ" dirty="0" smtClean="0"/>
              <a:t>a uspokojení</a:t>
            </a:r>
          </a:p>
          <a:p>
            <a:r>
              <a:rPr lang="cs-CZ" dirty="0" smtClean="0"/>
              <a:t>M</a:t>
            </a:r>
            <a:r>
              <a:rPr lang="cs-CZ" smtClean="0"/>
              <a:t>arketingové </a:t>
            </a:r>
            <a:r>
              <a:rPr lang="cs-CZ" dirty="0" smtClean="0"/>
              <a:t>kanály</a:t>
            </a:r>
          </a:p>
          <a:p>
            <a:r>
              <a:rPr lang="cs-CZ" dirty="0" smtClean="0"/>
              <a:t>D</a:t>
            </a:r>
            <a:r>
              <a:rPr lang="cs-CZ" smtClean="0"/>
              <a:t>odavatelský </a:t>
            </a:r>
            <a:r>
              <a:rPr lang="cs-CZ" dirty="0" smtClean="0"/>
              <a:t>řetězec</a:t>
            </a:r>
          </a:p>
          <a:p>
            <a:r>
              <a:rPr lang="cs-CZ" dirty="0" smtClean="0"/>
              <a:t>K</a:t>
            </a:r>
            <a:r>
              <a:rPr lang="cs-CZ" smtClean="0"/>
              <a:t>onkurence</a:t>
            </a:r>
            <a:endParaRPr lang="cs-CZ" dirty="0" smtClean="0"/>
          </a:p>
          <a:p>
            <a:r>
              <a:rPr lang="cs-CZ" dirty="0" smtClean="0"/>
              <a:t>M</a:t>
            </a:r>
            <a:r>
              <a:rPr lang="cs-CZ" smtClean="0"/>
              <a:t>arketingové </a:t>
            </a:r>
            <a:r>
              <a:rPr lang="cs-CZ" dirty="0" smtClean="0"/>
              <a:t>prostředí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Tvorba a realizace plánu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Součinnost </a:t>
            </a:r>
          </a:p>
          <a:p>
            <a:r>
              <a:rPr lang="cs-CZ" b="1" dirty="0" smtClean="0"/>
              <a:t>analýzy </a:t>
            </a:r>
            <a:r>
              <a:rPr lang="cs-CZ" dirty="0" smtClean="0"/>
              <a:t>výchozí situace včetně zdrojů</a:t>
            </a:r>
          </a:p>
          <a:p>
            <a:r>
              <a:rPr lang="cs-CZ" b="1" dirty="0"/>
              <a:t>r</a:t>
            </a:r>
            <a:r>
              <a:rPr lang="cs-CZ" b="1" dirty="0" smtClean="0"/>
              <a:t>ozhodování</a:t>
            </a:r>
            <a:r>
              <a:rPr lang="cs-CZ" dirty="0" smtClean="0"/>
              <a:t> o volbě některého z možných postupů za definitivní</a:t>
            </a:r>
          </a:p>
          <a:p>
            <a:r>
              <a:rPr lang="cs-CZ" b="1" dirty="0"/>
              <a:t>i</a:t>
            </a:r>
            <a:r>
              <a:rPr lang="cs-CZ" b="1" dirty="0" smtClean="0"/>
              <a:t>mplementace</a:t>
            </a:r>
            <a:r>
              <a:rPr lang="cs-CZ" dirty="0" smtClean="0"/>
              <a:t> resp. </a:t>
            </a:r>
            <a:r>
              <a:rPr lang="cs-CZ" b="1" dirty="0" smtClean="0"/>
              <a:t>postupná realizace </a:t>
            </a:r>
            <a:r>
              <a:rPr lang="cs-CZ" dirty="0" smtClean="0"/>
              <a:t>v konkrétních podmínkách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Cíle základní(</a:t>
            </a:r>
            <a:r>
              <a:rPr lang="cs-CZ" b="1" dirty="0" err="1" smtClean="0"/>
              <a:t>goal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Jednoznačně</a:t>
            </a:r>
            <a:r>
              <a:rPr lang="cs-CZ" dirty="0" smtClean="0"/>
              <a:t> formulovány</a:t>
            </a:r>
          </a:p>
          <a:p>
            <a:r>
              <a:rPr lang="cs-CZ" dirty="0" smtClean="0"/>
              <a:t>Stanoven </a:t>
            </a:r>
            <a:r>
              <a:rPr lang="cs-CZ" b="1" dirty="0" smtClean="0"/>
              <a:t>způsob</a:t>
            </a:r>
            <a:r>
              <a:rPr lang="cs-CZ" dirty="0" smtClean="0"/>
              <a:t> jejich dosažení – měření</a:t>
            </a:r>
          </a:p>
          <a:p>
            <a:r>
              <a:rPr lang="cs-CZ" b="1" dirty="0" smtClean="0"/>
              <a:t>Časový</a:t>
            </a:r>
            <a:r>
              <a:rPr lang="cs-CZ" dirty="0" smtClean="0"/>
              <a:t> horizont realizace</a:t>
            </a:r>
          </a:p>
          <a:p>
            <a:r>
              <a:rPr lang="cs-CZ" b="1" dirty="0" smtClean="0"/>
              <a:t>Vazby</a:t>
            </a:r>
            <a:r>
              <a:rPr lang="cs-CZ" dirty="0" smtClean="0"/>
              <a:t> na </a:t>
            </a:r>
            <a:r>
              <a:rPr lang="cs-CZ" b="1" dirty="0" smtClean="0"/>
              <a:t>návazné</a:t>
            </a:r>
            <a:r>
              <a:rPr lang="cs-CZ" dirty="0" smtClean="0"/>
              <a:t> – podmiňující cíle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Podnikatelská strategie (</a:t>
            </a:r>
            <a:r>
              <a:rPr lang="cs-CZ" b="1" dirty="0" err="1" smtClean="0"/>
              <a:t>ps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plánovací informační základnou pro stanovení cílů rozvoje firmy a postupů pro jejich dosažení</a:t>
            </a:r>
          </a:p>
          <a:p>
            <a:r>
              <a:rPr lang="cs-CZ" dirty="0" smtClean="0"/>
              <a:t>Je otevřeným systémem sladěných záměrů a předpokladů pro rychlé a efektivní reakce na měnící se možnosti podnikatelského uplatnění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Moderní sloupy západní manažerské literatury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r>
              <a:rPr lang="cs-CZ" b="1" dirty="0" smtClean="0"/>
              <a:t>H. Igor </a:t>
            </a:r>
            <a:r>
              <a:rPr lang="cs-CZ" b="1" dirty="0" err="1" smtClean="0"/>
              <a:t>Ansoff</a:t>
            </a:r>
            <a:endParaRPr lang="cs-CZ" b="1" dirty="0" smtClean="0"/>
          </a:p>
          <a:p>
            <a:r>
              <a:rPr lang="cs-CZ" b="1" dirty="0" err="1" smtClean="0"/>
              <a:t>Gary</a:t>
            </a:r>
            <a:r>
              <a:rPr lang="cs-CZ" b="1" dirty="0" smtClean="0"/>
              <a:t> </a:t>
            </a:r>
            <a:r>
              <a:rPr lang="cs-CZ" b="1" dirty="0" err="1" smtClean="0"/>
              <a:t>Hammel</a:t>
            </a:r>
            <a:r>
              <a:rPr lang="cs-CZ" b="1" dirty="0" smtClean="0"/>
              <a:t> a C.K. </a:t>
            </a:r>
            <a:r>
              <a:rPr lang="cs-CZ" b="1" dirty="0" err="1" smtClean="0"/>
              <a:t>Prahalada</a:t>
            </a:r>
            <a:endParaRPr lang="cs-CZ" b="1" dirty="0" smtClean="0"/>
          </a:p>
          <a:p>
            <a:r>
              <a:rPr lang="cs-CZ" b="1" dirty="0" smtClean="0"/>
              <a:t>Michael E. Porter </a:t>
            </a:r>
          </a:p>
          <a:p>
            <a:pPr>
              <a:buNone/>
            </a:pPr>
            <a:endParaRPr lang="cs-CZ" b="1" dirty="0"/>
          </a:p>
          <a:p>
            <a:pPr>
              <a:buNone/>
            </a:pPr>
            <a:r>
              <a:rPr lang="cs-CZ" dirty="0" smtClean="0"/>
              <a:t>Výborná učebnice:</a:t>
            </a:r>
          </a:p>
          <a:p>
            <a:pPr>
              <a:buNone/>
            </a:pPr>
            <a:r>
              <a:rPr lang="cs-CZ" dirty="0" smtClean="0"/>
              <a:t>John A. </a:t>
            </a:r>
            <a:r>
              <a:rPr lang="cs-CZ" dirty="0" err="1" smtClean="0"/>
              <a:t>Pearce</a:t>
            </a:r>
            <a:r>
              <a:rPr lang="cs-CZ" dirty="0" smtClean="0"/>
              <a:t> a Richard B. Robinson: Strategické řízení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H. Igor </a:t>
            </a:r>
            <a:r>
              <a:rPr lang="cs-CZ" b="1" dirty="0" err="1" smtClean="0"/>
              <a:t>Ansoff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Implanting</a:t>
            </a:r>
            <a:r>
              <a:rPr lang="cs-CZ" b="1" dirty="0" smtClean="0"/>
              <a:t> </a:t>
            </a:r>
            <a:r>
              <a:rPr lang="cs-CZ" b="1" dirty="0" err="1" smtClean="0"/>
              <a:t>Strategic</a:t>
            </a:r>
            <a:r>
              <a:rPr lang="cs-CZ" b="1" dirty="0" smtClean="0"/>
              <a:t> Management </a:t>
            </a:r>
            <a:r>
              <a:rPr lang="cs-CZ" dirty="0" smtClean="0"/>
              <a:t>( „Zavádění strategického řízení“)</a:t>
            </a:r>
          </a:p>
          <a:p>
            <a:r>
              <a:rPr lang="cs-CZ" dirty="0" smtClean="0"/>
              <a:t>1984, inovace 1990</a:t>
            </a:r>
          </a:p>
          <a:p>
            <a:r>
              <a:rPr lang="cs-CZ" dirty="0" smtClean="0"/>
              <a:t>Rozpracování postupů identifikace signálů podnikatelských příležitostí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Gary Hammel a C.K. Prahalada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Competing</a:t>
            </a:r>
            <a:r>
              <a:rPr lang="cs-CZ" b="1" dirty="0" smtClean="0"/>
              <a:t> </a:t>
            </a:r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Future</a:t>
            </a:r>
            <a:r>
              <a:rPr lang="cs-CZ" b="1" dirty="0" smtClean="0"/>
              <a:t> </a:t>
            </a:r>
            <a:r>
              <a:rPr lang="cs-CZ" dirty="0" smtClean="0"/>
              <a:t>(„Soutěžení o budoucnost“)</a:t>
            </a:r>
          </a:p>
          <a:p>
            <a:r>
              <a:rPr lang="cs-CZ" dirty="0" smtClean="0"/>
              <a:t>1994</a:t>
            </a:r>
          </a:p>
          <a:p>
            <a:r>
              <a:rPr lang="cs-CZ" dirty="0" smtClean="0"/>
              <a:t>Strategické vytváření a zhodnocení podnikatelských příležitostí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Michael E. Porter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„</a:t>
            </a:r>
            <a:r>
              <a:rPr lang="cs-CZ" b="1" dirty="0" err="1" smtClean="0"/>
              <a:t>Competitive</a:t>
            </a:r>
            <a:r>
              <a:rPr lang="cs-CZ" b="1" dirty="0" smtClean="0"/>
              <a:t> </a:t>
            </a:r>
            <a:r>
              <a:rPr lang="cs-CZ" b="1" dirty="0" err="1" smtClean="0"/>
              <a:t>Strategy</a:t>
            </a:r>
            <a:r>
              <a:rPr lang="cs-CZ" b="1" dirty="0" smtClean="0"/>
              <a:t>“ </a:t>
            </a:r>
            <a:r>
              <a:rPr lang="cs-CZ" dirty="0" smtClean="0"/>
              <a:t>(„Konkurenční strategie“) 1980</a:t>
            </a:r>
          </a:p>
          <a:p>
            <a:r>
              <a:rPr lang="cs-CZ" b="1" dirty="0" smtClean="0"/>
              <a:t>„</a:t>
            </a:r>
            <a:r>
              <a:rPr lang="cs-CZ" b="1" dirty="0" err="1" smtClean="0"/>
              <a:t>Competitive</a:t>
            </a:r>
            <a:r>
              <a:rPr lang="cs-CZ" b="1" dirty="0" smtClean="0"/>
              <a:t> </a:t>
            </a:r>
            <a:r>
              <a:rPr lang="cs-CZ" b="1" dirty="0" err="1" smtClean="0"/>
              <a:t>Advantage</a:t>
            </a:r>
            <a:r>
              <a:rPr lang="cs-CZ" b="1" dirty="0" smtClean="0"/>
              <a:t> </a:t>
            </a:r>
            <a:r>
              <a:rPr lang="cs-CZ" dirty="0" smtClean="0"/>
              <a:t>(„Konkurenční výhoda“)1985</a:t>
            </a:r>
          </a:p>
          <a:p>
            <a:pPr>
              <a:buNone/>
            </a:pPr>
            <a:r>
              <a:rPr lang="cs-CZ" dirty="0" smtClean="0"/>
              <a:t>Vymezení působení konkurenčních sil, volba konkurenčních strategií, rozbor hodnotového řetězce, vytváření konkurenčních výhod</a:t>
            </a:r>
          </a:p>
          <a:p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Vázána na podnikatelský celek (podnik, firmu)</a:t>
            </a:r>
          </a:p>
          <a:p>
            <a:r>
              <a:rPr lang="cs-CZ" dirty="0" smtClean="0"/>
              <a:t>Rozkládá se (dekomponuje)na dílčí části</a:t>
            </a:r>
          </a:p>
          <a:p>
            <a:r>
              <a:rPr lang="cs-CZ" dirty="0" err="1" smtClean="0"/>
              <a:t>Corporate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r>
              <a:rPr lang="cs-CZ" dirty="0" smtClean="0"/>
              <a:t> – celopodniková strategie</a:t>
            </a:r>
          </a:p>
          <a:p>
            <a:r>
              <a:rPr lang="cs-CZ" dirty="0" smtClean="0"/>
              <a:t>Business </a:t>
            </a:r>
            <a:r>
              <a:rPr lang="cs-CZ" dirty="0" err="1" smtClean="0"/>
              <a:t>strategy</a:t>
            </a:r>
            <a:r>
              <a:rPr lang="cs-CZ" dirty="0" smtClean="0"/>
              <a:t> – oborová s.</a:t>
            </a:r>
          </a:p>
          <a:p>
            <a:r>
              <a:rPr lang="cs-CZ" dirty="0" err="1" smtClean="0"/>
              <a:t>Functional</a:t>
            </a:r>
            <a:r>
              <a:rPr lang="cs-CZ" dirty="0" smtClean="0"/>
              <a:t> s. – dílčí, funkcionální s.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PS - tvorba a realizace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Vzájemně se podmiňující celek dílčích etap</a:t>
            </a:r>
          </a:p>
          <a:p>
            <a:r>
              <a:rPr lang="cs-CZ" dirty="0" smtClean="0"/>
              <a:t>Sedm základních etap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Podnikání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soustavná činnost prováděná </a:t>
            </a:r>
            <a:r>
              <a:rPr lang="cs-CZ" dirty="0"/>
              <a:t>samostatně </a:t>
            </a:r>
            <a:r>
              <a:rPr lang="cs-CZ" dirty="0" smtClean="0"/>
              <a:t>podnikatelem  vlastním </a:t>
            </a:r>
            <a:r>
              <a:rPr lang="cs-CZ" dirty="0"/>
              <a:t>jménem a na vlastní </a:t>
            </a:r>
            <a:r>
              <a:rPr lang="cs-CZ" dirty="0" smtClean="0"/>
              <a:t>odpovědnost za </a:t>
            </a:r>
            <a:r>
              <a:rPr lang="cs-CZ" dirty="0"/>
              <a:t>účelem dosažení </a:t>
            </a:r>
            <a:r>
              <a:rPr lang="cs-CZ" dirty="0" smtClean="0"/>
              <a:t>zisku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Sedm základních etap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A. Stanovení </a:t>
            </a:r>
            <a:r>
              <a:rPr lang="cs-CZ" b="1" dirty="0" smtClean="0"/>
              <a:t>poslání </a:t>
            </a:r>
            <a:r>
              <a:rPr lang="cs-CZ" dirty="0" smtClean="0"/>
              <a:t>– mise firmy</a:t>
            </a:r>
          </a:p>
          <a:p>
            <a:r>
              <a:rPr lang="cs-CZ" dirty="0" smtClean="0"/>
              <a:t>B. </a:t>
            </a:r>
            <a:r>
              <a:rPr lang="cs-CZ" b="1" dirty="0" smtClean="0"/>
              <a:t>Rozbor výchozího </a:t>
            </a:r>
            <a:r>
              <a:rPr lang="cs-CZ" dirty="0" smtClean="0"/>
              <a:t>stavu – silných a slabých stránek firmy</a:t>
            </a:r>
          </a:p>
          <a:p>
            <a:r>
              <a:rPr lang="cs-CZ" dirty="0" smtClean="0"/>
              <a:t>C. </a:t>
            </a:r>
            <a:r>
              <a:rPr lang="cs-CZ" b="1" dirty="0" smtClean="0"/>
              <a:t>Rozbor zdrojů </a:t>
            </a:r>
            <a:r>
              <a:rPr lang="cs-CZ" dirty="0" smtClean="0"/>
              <a:t>a vytvoření specifických podnikatelských předností firmy</a:t>
            </a:r>
          </a:p>
          <a:p>
            <a:r>
              <a:rPr lang="cs-CZ" dirty="0" smtClean="0"/>
              <a:t>D. Stanovení </a:t>
            </a:r>
            <a:r>
              <a:rPr lang="cs-CZ" b="1" dirty="0" smtClean="0"/>
              <a:t>soustavy cílů</a:t>
            </a:r>
          </a:p>
          <a:p>
            <a:r>
              <a:rPr lang="cs-CZ" dirty="0" smtClean="0"/>
              <a:t>E. </a:t>
            </a:r>
            <a:r>
              <a:rPr lang="cs-CZ" b="1" dirty="0" smtClean="0"/>
              <a:t>Formulace scénářů </a:t>
            </a:r>
            <a:r>
              <a:rPr lang="cs-CZ" dirty="0" smtClean="0"/>
              <a:t>a </a:t>
            </a:r>
            <a:r>
              <a:rPr lang="cs-CZ" b="1" dirty="0" smtClean="0"/>
              <a:t>výběr</a:t>
            </a:r>
            <a:r>
              <a:rPr lang="cs-CZ" dirty="0" smtClean="0"/>
              <a:t> vhodné podnikatelské strategie</a:t>
            </a:r>
          </a:p>
          <a:p>
            <a:r>
              <a:rPr lang="cs-CZ" dirty="0" smtClean="0"/>
              <a:t>F. </a:t>
            </a:r>
            <a:r>
              <a:rPr lang="cs-CZ" b="1" dirty="0" smtClean="0"/>
              <a:t>Prověření</a:t>
            </a:r>
            <a:r>
              <a:rPr lang="cs-CZ" dirty="0" smtClean="0"/>
              <a:t> vhodnosti zvolené strategie</a:t>
            </a:r>
          </a:p>
          <a:p>
            <a:r>
              <a:rPr lang="cs-CZ" dirty="0" smtClean="0"/>
              <a:t>G. </a:t>
            </a:r>
            <a:r>
              <a:rPr lang="cs-CZ" b="1" dirty="0" smtClean="0"/>
              <a:t>Realizace</a:t>
            </a:r>
            <a:r>
              <a:rPr lang="cs-CZ" dirty="0" smtClean="0"/>
              <a:t> strategie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A. Stanovení poslání – mise firmy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Navazuje na vizi </a:t>
            </a:r>
          </a:p>
          <a:p>
            <a:r>
              <a:rPr lang="cs-CZ" dirty="0" smtClean="0"/>
              <a:t>Má sjednocovat představu vlastníků, vedení a pracovníků</a:t>
            </a:r>
          </a:p>
          <a:p>
            <a:r>
              <a:rPr lang="cs-CZ" dirty="0" smtClean="0"/>
              <a:t>Základní záměry, ekonomický účel a společenský smysl budoucí podnikatelské činnosti</a:t>
            </a:r>
          </a:p>
          <a:p>
            <a:r>
              <a:rPr lang="cs-CZ" dirty="0" smtClean="0"/>
              <a:t>Deklarováno vrcholovým vedením</a:t>
            </a:r>
          </a:p>
          <a:p>
            <a:r>
              <a:rPr lang="cs-CZ" dirty="0" smtClean="0"/>
              <a:t>Pro vlastní kolektiv spolupracovníků i pro ostatní partnery – akcionáře, státní správu, dodavatele, banky,…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B.</a:t>
            </a:r>
            <a:r>
              <a:rPr lang="cs-CZ" dirty="0" smtClean="0"/>
              <a:t> </a:t>
            </a:r>
            <a:r>
              <a:rPr lang="cs-CZ" b="1" dirty="0" smtClean="0"/>
              <a:t>Rozbor výchozího stavu – silných a slabých stránek firmy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Vhodné postupy porovnání s možnou konkurencí</a:t>
            </a:r>
          </a:p>
          <a:p>
            <a:r>
              <a:rPr lang="cs-CZ" dirty="0" smtClean="0"/>
              <a:t>Kritické vyhodnocení: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Reálné pozice firmy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Informací o rozhodujícím podnikatelském okolí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Informací o předpokladech využití případných podnikatelských příležitostí, tj. vyhodnocení silných a slabých stránek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Hodnotový řetězec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Nástroj k zajištění (dlouhodobé) konkurenční výhody</a:t>
            </a:r>
          </a:p>
          <a:p>
            <a:r>
              <a:rPr lang="cs-CZ" dirty="0" smtClean="0"/>
              <a:t>Návazný soubor činností, jejichž účelem je připravovat, vyrábět, prodávat a službami podporovat výrobek na trhu</a:t>
            </a:r>
          </a:p>
          <a:p>
            <a:r>
              <a:rPr lang="cs-CZ" dirty="0" smtClean="0"/>
              <a:t>Rozčleňuje podnik do strategicky významných činností</a:t>
            </a:r>
          </a:p>
          <a:p>
            <a:r>
              <a:rPr lang="cs-CZ" dirty="0" smtClean="0"/>
              <a:t>Dává orientaci, jak cílevědomě vytvářet konkurenční výhodu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Hodnotový řetězec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Primární </a:t>
            </a:r>
            <a:r>
              <a:rPr lang="cs-CZ" b="1" smtClean="0"/>
              <a:t>činnosti</a:t>
            </a:r>
            <a:r>
              <a:rPr lang="cs-CZ" smtClean="0"/>
              <a:t> </a:t>
            </a:r>
            <a:r>
              <a:rPr lang="cs-CZ" smtClean="0"/>
              <a:t>– </a:t>
            </a:r>
            <a:r>
              <a:rPr lang="cs-CZ" smtClean="0"/>
              <a:t>tvorba výrobku, </a:t>
            </a:r>
            <a:r>
              <a:rPr lang="cs-CZ" smtClean="0"/>
              <a:t>jeho</a:t>
            </a:r>
            <a:r>
              <a:rPr lang="cs-CZ" smtClean="0"/>
              <a:t> </a:t>
            </a:r>
            <a:r>
              <a:rPr lang="cs-CZ" smtClean="0"/>
              <a:t>prodej, dodání</a:t>
            </a:r>
            <a:r>
              <a:rPr lang="cs-CZ" smtClean="0"/>
              <a:t> </a:t>
            </a:r>
            <a:r>
              <a:rPr lang="cs-CZ" smtClean="0"/>
              <a:t>kupujícímu a následný</a:t>
            </a:r>
            <a:r>
              <a:rPr lang="cs-CZ" smtClean="0"/>
              <a:t> </a:t>
            </a:r>
            <a:r>
              <a:rPr lang="cs-CZ" smtClean="0"/>
              <a:t>servis</a:t>
            </a:r>
            <a:endParaRPr lang="cs-CZ" smtClean="0"/>
          </a:p>
          <a:p>
            <a:r>
              <a:rPr lang="cs-CZ" b="1" smtClean="0"/>
              <a:t>Podpůrné </a:t>
            </a:r>
            <a:r>
              <a:rPr lang="cs-CZ" b="1" smtClean="0"/>
              <a:t>činnosti</a:t>
            </a:r>
            <a:r>
              <a:rPr lang="cs-CZ" smtClean="0"/>
              <a:t> – napomáhají primárním činnostem i sobě navzájem tím, že obstarávají koupené vstupy,</a:t>
            </a:r>
            <a:r>
              <a:rPr lang="cs-CZ" smtClean="0"/>
              <a:t> </a:t>
            </a:r>
            <a:r>
              <a:rPr lang="cs-CZ" smtClean="0"/>
              <a:t>technologii,</a:t>
            </a:r>
            <a:r>
              <a:rPr lang="cs-CZ" smtClean="0"/>
              <a:t> pracovní síly a rozličné </a:t>
            </a:r>
            <a:r>
              <a:rPr lang="cs-CZ" smtClean="0"/>
              <a:t>celopodnikové </a:t>
            </a:r>
            <a:r>
              <a:rPr lang="cs-CZ" smtClean="0"/>
              <a:t>funkce</a:t>
            </a:r>
            <a:endParaRPr lang="cs-CZ" smtClean="0"/>
          </a:p>
          <a:p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Zdroj konkurenční výhody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Identifikují rozdíly v hodnotových řetězcích: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Nízké náklady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Výrazná diferenciace vůči významné konkurenci některými přednostmi, které ocení zákazník</a:t>
            </a:r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SWOT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1519" y="1245920"/>
          <a:ext cx="8445624" cy="56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5208"/>
                <a:gridCol w="2815208"/>
                <a:gridCol w="2815208"/>
              </a:tblGrid>
              <a:tr h="1800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rgbClr val="00B0F0"/>
                          </a:solidFill>
                        </a:rPr>
                        <a:t>                        Interní</a:t>
                      </a: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 faktory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Externí faktory</a:t>
                      </a:r>
                      <a:endParaRPr lang="cs-CZ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 (S)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Zdroje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Jedinečnost produktu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Technická úroveň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 (W)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Kvalita pracovníků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Špatná pověst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Kvalita produktu</a:t>
                      </a: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Příležitosti (O)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Podmínky trhu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Chyby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Politická situace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Dotační tituly 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SO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Ofenzivní přístup z pozice síly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Využít všechny příležitosti</a:t>
                      </a: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silného postavení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WO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Opatrný přístup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Posilování pozice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Sdílet příležitost se spolehlivým spojencem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Nebezpečí (T)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Silná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Diskriminační opatření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Riziko nestability trhu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Využít pozice síly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 blokování nebezpečí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 zastrašení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Rezervy vůči riziku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WT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Ustoupit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Kompromisy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Spokojit se s málem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Likvidovat </a:t>
                      </a:r>
                      <a:r>
                        <a:rPr lang="cs-CZ" sz="18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podnikatelský záměr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5" name="TextovéPole 14"/>
          <p:cNvSpPr txBox="1"/>
          <p:nvPr/>
        </p:nvSpPr>
        <p:spPr>
          <a:xfrm flipH="1">
            <a:off x="724283" y="1340768"/>
            <a:ext cx="211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3059832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51520" y="1268760"/>
            <a:ext cx="2736304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Analýza konkurence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Porterova analýza</a:t>
            </a:r>
          </a:p>
          <a:p>
            <a:r>
              <a:rPr lang="cs-CZ" smtClean="0"/>
              <a:t>Benchmarking</a:t>
            </a:r>
          </a:p>
          <a:p>
            <a:r>
              <a:rPr lang="cs-CZ" smtClean="0"/>
              <a:t>Mapa strategických konkurenčních skupin</a:t>
            </a:r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Porterových</a:t>
            </a:r>
            <a:r>
              <a:rPr lang="cs-CZ" b="1" dirty="0" smtClean="0"/>
              <a:t> 5 konkurenčních sil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Hrozba vstupu nových konkurentů</a:t>
            </a:r>
          </a:p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Hrozba substituce</a:t>
            </a:r>
          </a:p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Vyjednávací schopnost kupujících</a:t>
            </a:r>
          </a:p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Vyjednávací schopnost dodavatelů</a:t>
            </a:r>
          </a:p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Rivalita mezi současnými konkurenty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Porterovy</a:t>
            </a:r>
            <a:r>
              <a:rPr lang="cs-CZ" b="1" dirty="0" smtClean="0"/>
              <a:t> generické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Vůdčí postavení při nízkých nákladech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Vůdčí postavení při diferenciaci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Koncentrační strategie (na náklady nebo na diferenciaci)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Podnik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Podnik</a:t>
            </a:r>
            <a:r>
              <a:rPr lang="cs-CZ" dirty="0" smtClean="0"/>
              <a:t> vystupuje jako </a:t>
            </a:r>
            <a:r>
              <a:rPr lang="cs-CZ" b="1" dirty="0" smtClean="0"/>
              <a:t>organizačně ucelená jednotka</a:t>
            </a:r>
            <a:r>
              <a:rPr lang="cs-CZ" dirty="0" smtClean="0"/>
              <a:t>. Jeho vnitřní články (útvary, divize, pracovní skupiny…) mají pouze podmíněnou samostatnost, danou rozsahem delegování pravomoci a odpovědnosti z podnikového vedení. Jednotlivé podniky se od sebe vzájemně liší ať už velikostí (od několika desítek zaměstnanců až po několik tisíc), tak svým zaměřením (výroba, správa, služby atd.).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Benchmarking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Proces, který porovnává úroveň výkonu určitých činností mezi jednotlivými organizacemi s cílem získat nové poznatky a zjistit, jaké jsou možnosti pro zlepšení.</a:t>
            </a:r>
          </a:p>
          <a:p>
            <a:r>
              <a:rPr lang="cs-CZ" smtClean="0"/>
              <a:t>Sběr informací</a:t>
            </a:r>
          </a:p>
          <a:p>
            <a:r>
              <a:rPr lang="cs-CZ" smtClean="0"/>
              <a:t>Konfrontace získaných dat</a:t>
            </a:r>
          </a:p>
          <a:p>
            <a:r>
              <a:rPr lang="cs-CZ" smtClean="0"/>
              <a:t>Nalézání nových myšlenek</a:t>
            </a:r>
          </a:p>
          <a:p>
            <a:r>
              <a:rPr lang="cs-CZ" smtClean="0"/>
              <a:t>Zlepšování procesů</a:t>
            </a:r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smtClean="0"/>
              <a:t>Analýza zákazníka - </a:t>
            </a:r>
            <a:r>
              <a:rPr lang="cs-CZ" b="1" smtClean="0"/>
              <a:t>Metoda </a:t>
            </a:r>
            <a:r>
              <a:rPr lang="cs-CZ" b="1" smtClean="0"/>
              <a:t>STP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Segmentace </a:t>
            </a:r>
            <a:r>
              <a:rPr lang="cs-CZ" smtClean="0"/>
              <a:t>(</a:t>
            </a:r>
            <a:r>
              <a:rPr lang="cs-CZ" b="1" smtClean="0"/>
              <a:t>S</a:t>
            </a:r>
            <a:r>
              <a:rPr lang="cs-CZ" smtClean="0"/>
              <a:t>egmentation)</a:t>
            </a:r>
          </a:p>
          <a:p>
            <a:r>
              <a:rPr lang="cs-CZ" b="1" smtClean="0"/>
              <a:t>Zacílení </a:t>
            </a:r>
            <a:r>
              <a:rPr lang="cs-CZ" smtClean="0"/>
              <a:t>(</a:t>
            </a:r>
            <a:r>
              <a:rPr lang="cs-CZ" b="1" smtClean="0"/>
              <a:t>T</a:t>
            </a:r>
            <a:r>
              <a:rPr lang="cs-CZ" smtClean="0"/>
              <a:t>argeting)</a:t>
            </a:r>
          </a:p>
          <a:p>
            <a:r>
              <a:rPr lang="cs-CZ" b="1" smtClean="0"/>
              <a:t>Odlišení</a:t>
            </a:r>
            <a:r>
              <a:rPr lang="cs-CZ" smtClean="0"/>
              <a:t> ( </a:t>
            </a:r>
            <a:r>
              <a:rPr lang="cs-CZ" b="1" smtClean="0"/>
              <a:t>P</a:t>
            </a:r>
            <a:r>
              <a:rPr lang="cs-CZ" smtClean="0"/>
              <a:t>ositioning)</a:t>
            </a:r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Segmentace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Členění trhu do skupin zákazníků podle jejich chování</a:t>
            </a:r>
          </a:p>
          <a:p>
            <a:r>
              <a:rPr lang="cs-CZ" smtClean="0"/>
              <a:t>Potřeby, nákupní chování</a:t>
            </a:r>
          </a:p>
          <a:p>
            <a:r>
              <a:rPr lang="cs-CZ" smtClean="0"/>
              <a:t>Geografie</a:t>
            </a:r>
          </a:p>
          <a:p>
            <a:r>
              <a:rPr lang="cs-CZ" smtClean="0"/>
              <a:t>Demografie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Zacílení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Výběr nejatraktivnějšího segmentu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Odlišení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Vymezení produktu vůči konkurenci</a:t>
            </a:r>
          </a:p>
          <a:p>
            <a:r>
              <a:rPr lang="cs-CZ" smtClean="0"/>
              <a:t>Odlišení nabídky</a:t>
            </a:r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Analýza dodavatelů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Dostupnost a náklady na materiál</a:t>
            </a:r>
          </a:p>
          <a:p>
            <a:r>
              <a:rPr lang="cs-CZ" smtClean="0"/>
              <a:t>Dostupnost a </a:t>
            </a:r>
            <a:r>
              <a:rPr lang="cs-CZ" smtClean="0"/>
              <a:t>náklady </a:t>
            </a:r>
            <a:r>
              <a:rPr lang="cs-CZ" smtClean="0"/>
              <a:t>na energie</a:t>
            </a:r>
          </a:p>
          <a:p>
            <a:r>
              <a:rPr lang="cs-CZ" smtClean="0"/>
              <a:t>Dostupnost a </a:t>
            </a:r>
            <a:r>
              <a:rPr lang="cs-CZ" smtClean="0"/>
              <a:t>náklady </a:t>
            </a:r>
            <a:r>
              <a:rPr lang="cs-CZ" smtClean="0"/>
              <a:t>na pořízení kapitálu</a:t>
            </a:r>
          </a:p>
          <a:p>
            <a:r>
              <a:rPr lang="cs-CZ" smtClean="0"/>
              <a:t>Dostupnost a </a:t>
            </a:r>
            <a:r>
              <a:rPr lang="cs-CZ" smtClean="0"/>
              <a:t>náklady </a:t>
            </a:r>
            <a:r>
              <a:rPr lang="cs-CZ" smtClean="0"/>
              <a:t>na pracovní síly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Vztah dodavatel-odběratel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Single sourcing – omezuje se počet dodavatelů,dodavatelský vztah je nahrazován vztahem partnerským</a:t>
            </a:r>
          </a:p>
          <a:p>
            <a:r>
              <a:rPr lang="cs-CZ" smtClean="0"/>
              <a:t>Princip výrobního partnerství – od vývoje výrobku, přes výrobu až po likvidaci</a:t>
            </a:r>
            <a:endParaRPr lang="cs-CZ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C.</a:t>
            </a:r>
            <a:r>
              <a:rPr lang="cs-CZ" sz="3200" dirty="0" smtClean="0"/>
              <a:t> </a:t>
            </a:r>
            <a:r>
              <a:rPr lang="cs-CZ" sz="3200" b="1" dirty="0" smtClean="0"/>
              <a:t>Rozbor zdrojových možností rozvoje a vytvoření specifických podnikatelských předností firmy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Posouzení silných a slabých stránek a konkurenčních výhod a nevýhod v souvislosti se zdrojovými předpoklady</a:t>
            </a:r>
          </a:p>
          <a:p>
            <a:r>
              <a:rPr lang="cs-CZ" dirty="0" smtClean="0"/>
              <a:t>Vytvoření konkurenční pozice na uvažovaných podnikatelských polích pro určitý časový horizont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Analýza BCG</a:t>
            </a:r>
            <a:endParaRPr lang="cs-CZ" b="1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475656" y="1556792"/>
          <a:ext cx="5040560" cy="3960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952328"/>
              </a:tblGrid>
              <a:tr h="1980220">
                <a:tc>
                  <a:txBody>
                    <a:bodyPr/>
                    <a:lstStyle/>
                    <a:p>
                      <a:r>
                        <a:rPr lang="cs-CZ" smtClean="0"/>
                        <a:t>OTAZNÍKY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HVĚZDY</a:t>
                      </a:r>
                      <a:endParaRPr lang="cs-CZ"/>
                    </a:p>
                  </a:txBody>
                  <a:tcPr/>
                </a:tc>
              </a:tr>
              <a:tr h="1980220">
                <a:tc>
                  <a:txBody>
                    <a:bodyPr/>
                    <a:lstStyle/>
                    <a:p>
                      <a:r>
                        <a:rPr lang="cs-CZ" smtClean="0"/>
                        <a:t>BÍDNÍ PSI</a:t>
                      </a:r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/>
                        <a:t>DOJNÉ KRÁVY</a:t>
                      </a:r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Analýza BCG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smtClean="0"/>
              <a:t>Dojné krávy </a:t>
            </a:r>
            <a:r>
              <a:rPr lang="cs-CZ" smtClean="0"/>
              <a:t>– produkty s vysokým podílem na pomalu rostoucích trzích, generují prostředky, které lze použít na rozvoj hvězd a otazníků</a:t>
            </a:r>
          </a:p>
          <a:p>
            <a:r>
              <a:rPr lang="cs-CZ" b="1" smtClean="0"/>
              <a:t>Bídní psi </a:t>
            </a:r>
            <a:r>
              <a:rPr lang="cs-CZ" smtClean="0"/>
              <a:t>– nízký podíl na pomalu rostoucích trzích, spotřebitelé peněz</a:t>
            </a:r>
          </a:p>
          <a:p>
            <a:r>
              <a:rPr lang="cs-CZ" b="1" smtClean="0"/>
              <a:t>Hvězdy</a:t>
            </a:r>
            <a:r>
              <a:rPr lang="cs-CZ" smtClean="0"/>
              <a:t> – produkty s vysokým podílem na rychle rostoucích trzích, vyžadují prostředky na reklamu</a:t>
            </a:r>
          </a:p>
          <a:p>
            <a:r>
              <a:rPr lang="cs-CZ" b="1" smtClean="0"/>
              <a:t>Otazníky </a:t>
            </a:r>
            <a:r>
              <a:rPr lang="cs-CZ" smtClean="0"/>
              <a:t>– produkty s nízkým podílem na rychle rostoucích trzích, vyžadují značné zdroje, nejistota</a:t>
            </a: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Společné rysy podniků a firem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Podniky mají několik charakteristických vlastností. Můžeme je popsat, dle potřeby, z několika hledisek:</a:t>
            </a:r>
          </a:p>
          <a:p>
            <a:r>
              <a:rPr lang="cs-CZ" b="1" dirty="0" smtClean="0"/>
              <a:t>1. výrobně-technického</a:t>
            </a:r>
            <a:r>
              <a:rPr lang="cs-CZ" dirty="0" smtClean="0"/>
              <a:t> - technická samostatnost; podnik je technologicky relativně uzavřený celek. Z tohoto hlediska jde o systém </a:t>
            </a:r>
            <a:r>
              <a:rPr lang="cs-CZ" b="1" dirty="0" smtClean="0"/>
              <a:t>spojení lidí a výrobních prostředků v procesu</a:t>
            </a:r>
            <a:r>
              <a:rPr lang="cs-CZ" dirty="0" smtClean="0"/>
              <a:t>. Podnik ke své práci potřebuje pracovníky a výrobní zařízení, dále energii, pohonné hmoty, suroviny, hotové výrobky jiných firem nezbytné k realizaci svých cílů.</a:t>
            </a:r>
          </a:p>
          <a:p>
            <a:pPr>
              <a:buNone/>
            </a:pPr>
            <a:endParaRPr lang="cs-CZ" b="1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Analýza 4P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Produkt</a:t>
            </a:r>
          </a:p>
          <a:p>
            <a:r>
              <a:rPr lang="cs-CZ" smtClean="0"/>
              <a:t>Price</a:t>
            </a:r>
          </a:p>
          <a:p>
            <a:r>
              <a:rPr lang="cs-CZ" smtClean="0"/>
              <a:t>Place</a:t>
            </a:r>
          </a:p>
          <a:p>
            <a:r>
              <a:rPr lang="cs-CZ" smtClean="0"/>
              <a:t>Promotion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Analýza hodnotového řetězce</a:t>
            </a: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Vstupní logistika</a:t>
            </a:r>
          </a:p>
          <a:p>
            <a:r>
              <a:rPr lang="cs-CZ" smtClean="0"/>
              <a:t>Výrobní proces</a:t>
            </a:r>
          </a:p>
          <a:p>
            <a:r>
              <a:rPr lang="cs-CZ" smtClean="0"/>
              <a:t>Výstupní logistika</a:t>
            </a:r>
          </a:p>
          <a:p>
            <a:r>
              <a:rPr lang="cs-CZ" smtClean="0"/>
              <a:t>Marketing a prodej</a:t>
            </a:r>
          </a:p>
          <a:p>
            <a:r>
              <a:rPr lang="cs-CZ" smtClean="0"/>
              <a:t>Služby</a:t>
            </a:r>
            <a:endParaRPr lang="cs-CZ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D. Stanovení soustavy cílů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Cíle je třeba sladit, tj. vyloučit konfliktnost</a:t>
            </a:r>
          </a:p>
          <a:p>
            <a:r>
              <a:rPr lang="cs-CZ" dirty="0" smtClean="0"/>
              <a:t>Úkol pro vrcholový management</a:t>
            </a:r>
          </a:p>
          <a:p>
            <a:r>
              <a:rPr lang="cs-CZ" dirty="0" smtClean="0"/>
              <a:t>Pro každý cíl určit parametry: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Obsahová náplň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Časový horizont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Vyjádření způsobu dosažení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Vyjádření způsobu měření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Vazba na soustavu plánů</a:t>
            </a:r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Varianty soustavy cílů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15616" y="2636912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Charakter cílů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4139952" y="2636912"/>
            <a:ext cx="22105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Úroveň vedoucích pracovníků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611560" y="3140968"/>
            <a:ext cx="504056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Hierarchie řízení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115616" y="3140968"/>
            <a:ext cx="30243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Poslání firmy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115616" y="3429000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Strategické cíle firmy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115616" y="3933056"/>
            <a:ext cx="302433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jednotlivých funkčních oblastí – výroby, prodeje….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115616" y="4869160"/>
            <a:ext cx="302433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dílčích organizačních útvarů – divize, závody…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115616" y="5517232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dílčích organ. útvarů – úseky, odbory, provozy…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1115616" y="6021288"/>
            <a:ext cx="30243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jednotlivých pracovišť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4139952" y="3140968"/>
            <a:ext cx="22322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Správní rada, majitel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4139952" y="3573016"/>
            <a:ext cx="223224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Vrcholové vedení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139952" y="4149080"/>
            <a:ext cx="223224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pracovníci středních úrovní řízení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4139952" y="5661248"/>
            <a:ext cx="223224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pracovníci nejnižších úrovní</a:t>
            </a:r>
            <a:endParaRPr lang="cs-CZ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Příklady zájmů interních a externích skupin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280920" cy="4896544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971600" y="1628800"/>
            <a:ext cx="3168352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Zájmové skupiny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4139952" y="1628800"/>
            <a:ext cx="4320480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Zájmy ovlivňující cíle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971600" y="1916832"/>
            <a:ext cx="316835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vlastníci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971600" y="2348880"/>
            <a:ext cx="31683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řídící pracovníci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971600" y="3068960"/>
            <a:ext cx="3168352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ostatní pracovníci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971600" y="4077072"/>
            <a:ext cx="31683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dodavatelé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971600" y="4797152"/>
            <a:ext cx="316835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zákazníci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971600" y="5373216"/>
            <a:ext cx="31683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stát, společnost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 flipV="1">
            <a:off x="971600" y="6237311"/>
            <a:ext cx="3168352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4139952" y="1916832"/>
            <a:ext cx="432048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zisk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zhodnocení kapitálu</a:t>
            </a:r>
            <a:endParaRPr lang="cs-CZ" sz="1400" dirty="0"/>
          </a:p>
        </p:txBody>
      </p:sp>
      <p:sp>
        <p:nvSpPr>
          <p:cNvPr id="14" name="Obdélník 13"/>
          <p:cNvSpPr/>
          <p:nvPr/>
        </p:nvSpPr>
        <p:spPr>
          <a:xfrm>
            <a:off x="4139952" y="2348880"/>
            <a:ext cx="43204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pravomoc, vliv, prestiž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finanční ohodnocení</a:t>
            </a:r>
          </a:p>
          <a:p>
            <a:pPr algn="ctr"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139952" y="3068960"/>
            <a:ext cx="4320480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mzdy a platy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sociální jistoty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pracovní zařazení, uplatnění kvalifikace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zařazení v kolektivu, mezilidské vztahy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4139952" y="4077072"/>
            <a:ext cx="43204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stabilní možnosti prodeje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výhodné prodejní podmínky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platební podmínky </a:t>
            </a:r>
            <a:endParaRPr lang="cs-CZ" sz="1400" dirty="0"/>
          </a:p>
        </p:txBody>
      </p:sp>
      <p:sp>
        <p:nvSpPr>
          <p:cNvPr id="17" name="Obdélník 16"/>
          <p:cNvSpPr/>
          <p:nvPr/>
        </p:nvSpPr>
        <p:spPr>
          <a:xfrm>
            <a:off x="4139952" y="4797152"/>
            <a:ext cx="432048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prodej kvalitního zboží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výhodné ceny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platební podmínky</a:t>
            </a:r>
            <a:endParaRPr lang="cs-CZ" sz="1400" dirty="0"/>
          </a:p>
        </p:txBody>
      </p:sp>
      <p:sp>
        <p:nvSpPr>
          <p:cNvPr id="18" name="Obdélník 17"/>
          <p:cNvSpPr/>
          <p:nvPr/>
        </p:nvSpPr>
        <p:spPr>
          <a:xfrm>
            <a:off x="4139952" y="5373216"/>
            <a:ext cx="432048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daňový přínos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zajištění pracovních příležitostí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sociální jistoty a služby</a:t>
            </a:r>
          </a:p>
          <a:p>
            <a:pPr algn="ctr">
              <a:buFont typeface="Arial" pitchFamily="34" charset="0"/>
              <a:buChar char="•"/>
            </a:pPr>
            <a:r>
              <a:rPr lang="cs-CZ" sz="1400" dirty="0" smtClean="0"/>
              <a:t>přínos pro společnost</a:t>
            </a:r>
            <a:endParaRPr lang="cs-CZ" sz="14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E. Formulace scénářů a výběr</a:t>
            </a:r>
            <a:r>
              <a:rPr lang="cs-CZ" dirty="0" smtClean="0"/>
              <a:t> </a:t>
            </a:r>
            <a:r>
              <a:rPr lang="cs-CZ" b="1" dirty="0" smtClean="0"/>
              <a:t>vhodné podnikatelské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 </a:t>
            </a:r>
            <a:r>
              <a:rPr lang="cs-CZ" b="1" dirty="0" smtClean="0"/>
              <a:t>celku</a:t>
            </a:r>
            <a:r>
              <a:rPr lang="cs-CZ" dirty="0" smtClean="0"/>
              <a:t> i </a:t>
            </a:r>
            <a:r>
              <a:rPr lang="cs-CZ" b="1" dirty="0" smtClean="0"/>
              <a:t>dílčích</a:t>
            </a:r>
            <a:r>
              <a:rPr lang="cs-CZ" dirty="0" smtClean="0"/>
              <a:t> diferencovaných strategií jednotlivých oborů </a:t>
            </a:r>
            <a:r>
              <a:rPr lang="cs-CZ" smtClean="0"/>
              <a:t>(</a:t>
            </a:r>
            <a:r>
              <a:rPr lang="cs-CZ" b="1" smtClean="0"/>
              <a:t>business </a:t>
            </a:r>
            <a:r>
              <a:rPr lang="cs-CZ" b="1" dirty="0" smtClean="0"/>
              <a:t>s.</a:t>
            </a:r>
            <a:r>
              <a:rPr lang="cs-CZ" dirty="0" smtClean="0"/>
              <a:t>) a oblastí činnosti (</a:t>
            </a:r>
            <a:r>
              <a:rPr lang="cs-CZ" b="1" dirty="0" err="1" smtClean="0"/>
              <a:t>functional</a:t>
            </a:r>
            <a:r>
              <a:rPr lang="cs-CZ" b="1" dirty="0" smtClean="0"/>
              <a:t> s.</a:t>
            </a:r>
            <a:r>
              <a:rPr lang="cs-CZ" dirty="0" smtClean="0"/>
              <a:t>)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Business </a:t>
            </a:r>
            <a:r>
              <a:rPr lang="cs-CZ" b="1" dirty="0" err="1" smtClean="0"/>
              <a:t>strategies</a:t>
            </a:r>
            <a:r>
              <a:rPr lang="cs-CZ" b="1" dirty="0" smtClean="0"/>
              <a:t> – podle oborů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Ofenzivní strategie</a:t>
            </a:r>
          </a:p>
          <a:p>
            <a:r>
              <a:rPr lang="cs-CZ" dirty="0" smtClean="0"/>
              <a:t>Strategie „druhého nejlepšího“</a:t>
            </a:r>
          </a:p>
          <a:p>
            <a:r>
              <a:rPr lang="cs-CZ" dirty="0" smtClean="0"/>
              <a:t>Strategie defenzivní</a:t>
            </a:r>
          </a:p>
          <a:p>
            <a:r>
              <a:rPr lang="cs-CZ" dirty="0" smtClean="0"/>
              <a:t>Strategie zůstatkové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Functional</a:t>
            </a:r>
            <a:r>
              <a:rPr lang="cs-CZ" b="1" dirty="0" smtClean="0"/>
              <a:t> </a:t>
            </a:r>
            <a:r>
              <a:rPr lang="cs-CZ" b="1" dirty="0" err="1" smtClean="0"/>
              <a:t>strategies</a:t>
            </a:r>
            <a:r>
              <a:rPr lang="cs-CZ" b="1" dirty="0" smtClean="0"/>
              <a:t> – podle činností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Marketingové s.</a:t>
            </a:r>
          </a:p>
          <a:p>
            <a:r>
              <a:rPr lang="cs-CZ" dirty="0" smtClean="0"/>
              <a:t>Finanční s.</a:t>
            </a:r>
          </a:p>
          <a:p>
            <a:r>
              <a:rPr lang="cs-CZ" dirty="0" smtClean="0"/>
              <a:t>Výrobní s.</a:t>
            </a:r>
          </a:p>
          <a:p>
            <a:r>
              <a:rPr lang="cs-CZ" dirty="0" smtClean="0"/>
              <a:t>Výzkumně – vývojové s.</a:t>
            </a:r>
          </a:p>
          <a:p>
            <a:r>
              <a:rPr lang="cs-CZ" dirty="0" smtClean="0"/>
              <a:t>Personální s.</a:t>
            </a:r>
            <a:endParaRPr lang="cs-CZ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F. Prověření vhodnosti zvolené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Princip navigační změny</a:t>
            </a:r>
            <a:r>
              <a:rPr lang="cs-CZ" dirty="0" smtClean="0"/>
              <a:t> – reakce na měnící se podmínky (příležitosti, hrozby konkurence)</a:t>
            </a:r>
            <a:endParaRPr lang="cs-CZ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G. Realizace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Přeměna záměrů na realitu podnikatelské praxe</a:t>
            </a:r>
          </a:p>
          <a:p>
            <a:r>
              <a:rPr lang="cs-CZ" dirty="0" smtClean="0"/>
              <a:t>Záměry se mohou účelově adaptovat na měnící se podmínky</a:t>
            </a:r>
          </a:p>
          <a:p>
            <a:r>
              <a:rPr lang="cs-CZ" dirty="0" smtClean="0"/>
              <a:t>Průběžné vyhodnocování plnění strategie a případné přehodnocování iteračním procesem dříve zmíněných etap</a:t>
            </a:r>
          </a:p>
          <a:p>
            <a:r>
              <a:rPr lang="cs-CZ" dirty="0" smtClean="0"/>
              <a:t>V hospodářské realitě dochází k prolínání jednotlivých uvedených etap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Společné rysy podniků a firem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smtClean="0"/>
              <a:t>2. sociologického</a:t>
            </a:r>
            <a:r>
              <a:rPr lang="cs-CZ" i="1" smtClean="0"/>
              <a:t> </a:t>
            </a:r>
            <a:r>
              <a:rPr lang="cs-CZ" smtClean="0"/>
              <a:t>-  kolektiv lidí, soubor vzájemných mezilidských vztahů, prostředí, v němž se rozvíjí sociální vztahy všech jeho členů (zaměstnanců i zaměstnavatelů). Vytváří se zde pocit </a:t>
            </a:r>
            <a:r>
              <a:rPr lang="cs-CZ" b="1" smtClean="0"/>
              <a:t>sounáležitosti</a:t>
            </a:r>
            <a:r>
              <a:rPr lang="cs-CZ" smtClean="0"/>
              <a:t> s podnikem, </a:t>
            </a:r>
            <a:r>
              <a:rPr lang="cs-CZ" b="1" smtClean="0"/>
              <a:t>zainteresovanosti</a:t>
            </a:r>
            <a:r>
              <a:rPr lang="cs-CZ" smtClean="0"/>
              <a:t> na jeho činnosti, pocit </a:t>
            </a:r>
            <a:r>
              <a:rPr lang="cs-CZ" b="1" smtClean="0"/>
              <a:t>hrdosti</a:t>
            </a:r>
            <a:r>
              <a:rPr lang="cs-CZ" smtClean="0"/>
              <a:t> na vykonanou práci, ale i </a:t>
            </a:r>
            <a:r>
              <a:rPr lang="cs-CZ" b="1" smtClean="0"/>
              <a:t>odpovědnost</a:t>
            </a:r>
            <a:r>
              <a:rPr lang="cs-CZ" smtClean="0"/>
              <a:t> za správné fungování celého podniku. </a:t>
            </a:r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SWOT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51519" y="1245920"/>
          <a:ext cx="8445624" cy="56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5208"/>
                <a:gridCol w="2815208"/>
                <a:gridCol w="2815208"/>
              </a:tblGrid>
              <a:tr h="1800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dirty="0" smtClean="0">
                          <a:solidFill>
                            <a:srgbClr val="00B0F0"/>
                          </a:solidFill>
                        </a:rPr>
                        <a:t>                        Interní</a:t>
                      </a: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 faktory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b="1" baseline="0" dirty="0" smtClean="0">
                        <a:solidFill>
                          <a:srgbClr val="00B0F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b="1" baseline="0" dirty="0" smtClean="0">
                          <a:solidFill>
                            <a:srgbClr val="00B0F0"/>
                          </a:solidFill>
                        </a:rPr>
                        <a:t>Externí faktory</a:t>
                      </a:r>
                      <a:endParaRPr lang="cs-CZ" dirty="0" smtClean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Silné stránky (S)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Zdroje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Jedinečnost produktu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Technická úroveň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Slabé stránky (W)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Kvalita pracovníků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Špatná pověst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dirty="0" smtClean="0"/>
                        <a:t>Kvalita produktu</a:t>
                      </a:r>
                      <a:endParaRPr lang="cs-CZ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Příležitosti (O)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Podmínky trhu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Chyby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Politická situace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Dotační tituly 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SO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Ofenzivní přístup z pozice síly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Využít všechny příležitosti</a:t>
                      </a: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silného postavení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WO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Opatrný přístup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Posilování pozice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Sdílet příležitost se spolehlivým spojencem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180020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Nebezpečí (T)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Silná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Diskriminační opatření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b="1" dirty="0" smtClean="0">
                          <a:solidFill>
                            <a:schemeClr val="bg1"/>
                          </a:solidFill>
                        </a:rPr>
                        <a:t>Riziko nestability trhu</a:t>
                      </a:r>
                      <a:endParaRPr lang="cs-CZ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Využít pozice síly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 blokování nebezpečí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 zastrašení konkurence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Rezervy vůči riziku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Přístup WT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Ustoupit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Kompromisy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Spokojit se s málem</a:t>
                      </a:r>
                    </a:p>
                    <a:p>
                      <a:pPr marL="0" algn="l" defTabSz="914400" rtl="0" eaLnBrk="1" latinLnBrk="0" hangingPunct="1">
                        <a:buFont typeface="Arial" pitchFamily="34" charset="0"/>
                        <a:buChar char="•"/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Likvidovat </a:t>
                      </a:r>
                      <a:r>
                        <a:rPr lang="cs-CZ" sz="1800" b="1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podnikatelský záměr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  <p:sp>
        <p:nvSpPr>
          <p:cNvPr id="15" name="TextovéPole 14"/>
          <p:cNvSpPr txBox="1"/>
          <p:nvPr/>
        </p:nvSpPr>
        <p:spPr>
          <a:xfrm flipH="1">
            <a:off x="724283" y="1340768"/>
            <a:ext cx="2119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3059832" y="2996952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251520" y="1268760"/>
            <a:ext cx="2736304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Rozdílnost přístupu podnikatelského jednání v průběhu životního cyklu výroby</a:t>
            </a:r>
            <a:endParaRPr lang="cs-CZ" sz="3600" b="1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395536" y="1556792"/>
          <a:ext cx="8229600" cy="422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748680">
                <a:tc>
                  <a:txBody>
                    <a:bodyPr/>
                    <a:lstStyle/>
                    <a:p>
                      <a:r>
                        <a:rPr lang="cs-CZ" sz="800" dirty="0" smtClean="0"/>
                        <a:t>                     Odhad průběhu</a:t>
                      </a:r>
                      <a:r>
                        <a:rPr lang="cs-CZ" sz="800" baseline="0" dirty="0" smtClean="0"/>
                        <a:t> </a:t>
                      </a:r>
                      <a:endParaRPr lang="cs-CZ" sz="800" dirty="0" smtClean="0"/>
                    </a:p>
                    <a:p>
                      <a:endParaRPr lang="cs-CZ" sz="800" dirty="0" smtClean="0"/>
                    </a:p>
                    <a:p>
                      <a:r>
                        <a:rPr lang="cs-CZ" sz="800" dirty="0" smtClean="0"/>
                        <a:t>                              prodeje</a:t>
                      </a:r>
                    </a:p>
                    <a:p>
                      <a:r>
                        <a:rPr lang="cs-CZ" sz="800" dirty="0" smtClean="0"/>
                        <a:t>Podnikatel-</a:t>
                      </a:r>
                    </a:p>
                    <a:p>
                      <a:r>
                        <a:rPr lang="cs-CZ" sz="800" dirty="0" err="1" smtClean="0"/>
                        <a:t>ský</a:t>
                      </a:r>
                      <a:r>
                        <a:rPr lang="cs-CZ" sz="800" dirty="0" smtClean="0"/>
                        <a:t> přístup</a:t>
                      </a:r>
                      <a:endParaRPr lang="cs-CZ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zavedení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růst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zralost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nasycení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pokles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</a:t>
                      </a:r>
                    </a:p>
                    <a:p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Maxi-</a:t>
                      </a:r>
                      <a:r>
                        <a:rPr lang="cs-CZ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maxi</a:t>
                      </a:r>
                      <a:endParaRPr lang="cs-CZ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Získat či blokovat odbytová pole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Ofenzivně obsazovat odbytová pole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Ofenzivně udržovat odbytové možnosti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Zhodnotit odbytové pozice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Zabezpečovat další výrobkovou generaci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</a:p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Maxi-mini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Zachytit se na odbytovém poli, vytvářet rezervní varianty odbytu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Snažit se obsadit méně nebezpečná odbytová pole, jistit se proti riziku</a:t>
                      </a:r>
                      <a:endParaRPr lang="cs-CZ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 pozice síly udržovat zavedený odbyt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 pozice síly zhodnocovat odbyt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Zabezpečovat pole pro další výrobkovou generaci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</a:t>
                      </a:r>
                    </a:p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Mini-</a:t>
                      </a:r>
                      <a:r>
                        <a:rPr lang="cs-CZ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maxi</a:t>
                      </a:r>
                      <a:endParaRPr lang="cs-CZ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Navazovat odbytovou koalici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Dělit se o projednané odbytové možnosti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Snažit se zhodnotit možný odbyt, opatrnost v investicích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Využít disponibilní příležitosti podle pozice a zájmu konkurence či partnerů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Podle konkurence buď ustoupit nebo se snažit zabezpečit budoucí odbyt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WT</a:t>
                      </a:r>
                    </a:p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Mini-mini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Opatrně navazovat odbytové koalice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Snažit se podílet na rozdělení odbytových polí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Snažit se využít odbytové možnosti, ale bez nároků na velké dodatečné zdroje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Koalice nebo ústup (podle konkurence)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cs-CZ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Podle jednání konkurence a partnerů se podílet na odbytu nebo vyklidit pole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Přímá spojovací čára 9"/>
          <p:cNvCxnSpPr/>
          <p:nvPr/>
        </p:nvCxnSpPr>
        <p:spPr>
          <a:xfrm>
            <a:off x="467544" y="1700808"/>
            <a:ext cx="1368152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Volný tvar 14"/>
          <p:cNvSpPr/>
          <p:nvPr/>
        </p:nvSpPr>
        <p:spPr>
          <a:xfrm>
            <a:off x="1835696" y="1916831"/>
            <a:ext cx="6077710" cy="407623"/>
          </a:xfrm>
          <a:custGeom>
            <a:avLst/>
            <a:gdLst>
              <a:gd name="connsiteX0" fmla="*/ 0 w 6067514"/>
              <a:gd name="connsiteY0" fmla="*/ 341832 h 341832"/>
              <a:gd name="connsiteX1" fmla="*/ 4418175 w 6067514"/>
              <a:gd name="connsiteY1" fmla="*/ 0 h 341832"/>
              <a:gd name="connsiteX2" fmla="*/ 4418175 w 6067514"/>
              <a:gd name="connsiteY2" fmla="*/ 0 h 341832"/>
              <a:gd name="connsiteX3" fmla="*/ 5990601 w 6067514"/>
              <a:gd name="connsiteY3" fmla="*/ 290557 h 341832"/>
              <a:gd name="connsiteX4" fmla="*/ 5990601 w 6067514"/>
              <a:gd name="connsiteY4" fmla="*/ 290557 h 341832"/>
              <a:gd name="connsiteX5" fmla="*/ 6067514 w 6067514"/>
              <a:gd name="connsiteY5" fmla="*/ 273466 h 341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67514" h="341832">
                <a:moveTo>
                  <a:pt x="0" y="341832"/>
                </a:moveTo>
                <a:lnTo>
                  <a:pt x="4418175" y="0"/>
                </a:lnTo>
                <a:lnTo>
                  <a:pt x="4418175" y="0"/>
                </a:lnTo>
                <a:lnTo>
                  <a:pt x="5990601" y="290557"/>
                </a:lnTo>
                <a:lnTo>
                  <a:pt x="5990601" y="290557"/>
                </a:lnTo>
                <a:lnTo>
                  <a:pt x="6067514" y="273466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strategií</a:t>
            </a:r>
            <a:endParaRPr lang="cs-CZ" b="1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600" dirty="0"/>
              <a:t>Strategie dle aspektu agresivity</a:t>
            </a:r>
          </a:p>
          <a:p>
            <a:r>
              <a:rPr lang="cs-CZ" sz="3600" dirty="0" err="1"/>
              <a:t>Porterovy</a:t>
            </a:r>
            <a:r>
              <a:rPr lang="cs-CZ" sz="3600" dirty="0"/>
              <a:t> generické strategie</a:t>
            </a:r>
          </a:p>
          <a:p>
            <a:r>
              <a:rPr lang="cs-CZ" sz="3600" dirty="0"/>
              <a:t>Rozvojové strategie</a:t>
            </a:r>
          </a:p>
          <a:p>
            <a:r>
              <a:rPr lang="cs-CZ" sz="3600" dirty="0"/>
              <a:t>Strategie na úrovni řízení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Strategie dle aspektu agresivity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772816"/>
            <a:ext cx="7759204" cy="3896147"/>
          </a:xfrm>
        </p:spPr>
        <p:txBody>
          <a:bodyPr>
            <a:noAutofit/>
          </a:bodyPr>
          <a:lstStyle/>
          <a:p>
            <a:r>
              <a:rPr lang="cs-CZ" altLang="ko-KR" sz="3600" dirty="0"/>
              <a:t>Strategie ofenzivní </a:t>
            </a:r>
          </a:p>
          <a:p>
            <a:r>
              <a:rPr lang="cs-CZ" altLang="ko-KR" sz="3600" dirty="0"/>
              <a:t>Strategie </a:t>
            </a:r>
            <a:r>
              <a:rPr lang="en-US" altLang="ko-KR" sz="3600" dirty="0">
                <a:ea typeface="굴림" charset="-127"/>
              </a:rPr>
              <a:t>"</a:t>
            </a:r>
            <a:r>
              <a:rPr lang="cs-CZ" altLang="ko-KR" sz="3600" dirty="0"/>
              <a:t>druhého nejlepšího</a:t>
            </a:r>
            <a:r>
              <a:rPr lang="en-US" altLang="ko-KR" sz="3600" dirty="0">
                <a:ea typeface="굴림" charset="-127"/>
              </a:rPr>
              <a:t>"</a:t>
            </a:r>
            <a:r>
              <a:rPr lang="cs-CZ" altLang="ko-KR" sz="3600" dirty="0"/>
              <a:t> na trhu </a:t>
            </a:r>
          </a:p>
          <a:p>
            <a:r>
              <a:rPr lang="cs-CZ" altLang="ko-KR" sz="3600" dirty="0"/>
              <a:t>Strategie defenzivní </a:t>
            </a:r>
          </a:p>
          <a:p>
            <a:r>
              <a:rPr lang="cs-CZ" altLang="ko-KR" sz="3600" dirty="0"/>
              <a:t>Zůstatková strategie 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Strategie ofenzivní</a:t>
            </a:r>
            <a:endParaRPr lang="cs-CZ" b="1" dirty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268760"/>
            <a:ext cx="7975228" cy="504949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Podnik </a:t>
            </a:r>
            <a:r>
              <a:rPr lang="cs-CZ" dirty="0"/>
              <a:t>první ve výrobě nového produktu  </a:t>
            </a:r>
          </a:p>
          <a:p>
            <a:r>
              <a:rPr lang="cs-CZ" dirty="0"/>
              <a:t>Podmínka: </a:t>
            </a:r>
          </a:p>
          <a:p>
            <a:pPr lvl="1"/>
            <a:r>
              <a:rPr lang="cs-CZ" sz="3200" dirty="0"/>
              <a:t>Silná výzkumná a vývojová základna</a:t>
            </a:r>
          </a:p>
          <a:p>
            <a:pPr lvl="1"/>
            <a:r>
              <a:rPr lang="cs-CZ" sz="3200" dirty="0"/>
              <a:t>Úspěšná komercializace podniku</a:t>
            </a:r>
          </a:p>
          <a:p>
            <a:r>
              <a:rPr lang="cs-CZ" dirty="0"/>
              <a:t>Rizika a neúspěchy plynou z:</a:t>
            </a:r>
          </a:p>
          <a:p>
            <a:pPr lvl="1"/>
            <a:r>
              <a:rPr lang="cs-CZ" sz="3200" dirty="0"/>
              <a:t>Nedostatečné marketingové zajištění</a:t>
            </a:r>
          </a:p>
          <a:p>
            <a:pPr lvl="1"/>
            <a:r>
              <a:rPr lang="cs-CZ" sz="3200" dirty="0"/>
              <a:t>Nesprávné konstrukční a technologické řešení</a:t>
            </a:r>
          </a:p>
          <a:p>
            <a:pPr lvl="1"/>
            <a:r>
              <a:rPr lang="cs-CZ" sz="3200" dirty="0"/>
              <a:t>Nezajištění potřebných zdrojů </a:t>
            </a:r>
          </a:p>
          <a:p>
            <a:pPr lvl="1">
              <a:buFontTx/>
              <a:buNone/>
            </a:pP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/>
              <a:t>Strategie druhého nejlepšího na trhu</a:t>
            </a:r>
            <a:endParaRPr lang="cs-CZ" b="1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1772816"/>
            <a:ext cx="7687196" cy="4466059"/>
          </a:xfrm>
        </p:spPr>
        <p:txBody>
          <a:bodyPr/>
          <a:lstStyle/>
          <a:p>
            <a:r>
              <a:rPr lang="cs-CZ" sz="3600" dirty="0" smtClean="0"/>
              <a:t>Mírně </a:t>
            </a:r>
            <a:r>
              <a:rPr lang="cs-CZ" sz="3600" dirty="0"/>
              <a:t>ofenzivní, strategie </a:t>
            </a:r>
            <a:r>
              <a:rPr lang="cs-CZ" sz="3600" dirty="0" err="1"/>
              <a:t>follow</a:t>
            </a:r>
            <a:r>
              <a:rPr lang="cs-CZ" sz="3600" dirty="0"/>
              <a:t> </a:t>
            </a:r>
            <a:r>
              <a:rPr lang="cs-CZ" sz="3600" dirty="0" err="1"/>
              <a:t>me</a:t>
            </a:r>
            <a:endParaRPr lang="cs-CZ" sz="3600" dirty="0"/>
          </a:p>
          <a:p>
            <a:r>
              <a:rPr lang="cs-CZ" sz="3600" dirty="0"/>
              <a:t>Firma v těsném závěsu za vedoucím podnikem</a:t>
            </a:r>
          </a:p>
          <a:p>
            <a:r>
              <a:rPr lang="cs-CZ" sz="3600" dirty="0"/>
              <a:t>Flexibilní reakce na tržní změny</a:t>
            </a:r>
          </a:p>
          <a:p>
            <a:r>
              <a:rPr lang="cs-CZ" sz="3600" dirty="0"/>
              <a:t>Náklady na výzkum a marketing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Strategie defenzivní</a:t>
            </a:r>
            <a:endParaRPr lang="cs-CZ" b="1" dirty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615188" cy="4762351"/>
          </a:xfrm>
        </p:spPr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Hromadná </a:t>
            </a:r>
            <a:r>
              <a:rPr lang="cs-CZ" sz="3600" dirty="0"/>
              <a:t>produkce již zavedených produktů</a:t>
            </a:r>
          </a:p>
          <a:p>
            <a:pPr lvl="1">
              <a:buFont typeface="Arial" pitchFamily="34" charset="0"/>
              <a:buChar char="•"/>
            </a:pPr>
            <a:r>
              <a:rPr lang="cs-CZ" sz="3600" dirty="0"/>
              <a:t>Inovace produktů</a:t>
            </a:r>
          </a:p>
          <a:p>
            <a:pPr>
              <a:buFontTx/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Strategie zůstatková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Realizace ve zbytkových oblastech trhu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strategií</a:t>
            </a:r>
            <a:endParaRPr lang="cs-CZ" b="1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600" dirty="0"/>
              <a:t>Strategie dle aspektu agresivity</a:t>
            </a:r>
          </a:p>
          <a:p>
            <a:r>
              <a:rPr lang="cs-CZ" sz="3600" dirty="0" err="1"/>
              <a:t>Porterovy</a:t>
            </a:r>
            <a:r>
              <a:rPr lang="cs-CZ" sz="3600" dirty="0"/>
              <a:t> generické strategie</a:t>
            </a:r>
          </a:p>
          <a:p>
            <a:r>
              <a:rPr lang="cs-CZ" sz="3600" dirty="0"/>
              <a:t>Rozvojové strategie</a:t>
            </a:r>
          </a:p>
          <a:p>
            <a:r>
              <a:rPr lang="cs-CZ" sz="3600" dirty="0"/>
              <a:t>Strategie na úrovni řízení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Porterových</a:t>
            </a:r>
            <a:r>
              <a:rPr lang="cs-CZ" b="1" dirty="0" smtClean="0"/>
              <a:t> 5 konkurenčních sil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Hrozba vstupu nových konkurentů</a:t>
            </a:r>
          </a:p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Hrozba substituce</a:t>
            </a:r>
          </a:p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Vyjednávací schopnost kupujících</a:t>
            </a:r>
          </a:p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Vyjednávací schopnost dodavatelů</a:t>
            </a:r>
          </a:p>
          <a:p>
            <a:pPr lvl="1">
              <a:buFont typeface="Arial" pitchFamily="34" charset="0"/>
              <a:buChar char="•"/>
            </a:pPr>
            <a:r>
              <a:rPr lang="cs-CZ" sz="3600" dirty="0" smtClean="0"/>
              <a:t>Rivalita mezi současnými konkurenty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Společné rysy podniků a firem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3. organizačního </a:t>
            </a:r>
            <a:r>
              <a:rPr lang="cs-CZ" dirty="0" smtClean="0"/>
              <a:t>- každý podnik má svoji specifickou organizační strukturu. </a:t>
            </a:r>
          </a:p>
          <a:p>
            <a:r>
              <a:rPr lang="cs-CZ" b="1" dirty="0" smtClean="0"/>
              <a:t>4. právního </a:t>
            </a:r>
            <a:r>
              <a:rPr lang="cs-CZ" dirty="0" smtClean="0"/>
              <a:t>- podnik se nachází v právním prostředí, řídí se psanými i nepsanými zákony země, v níž působí. Je právnickou (případně, zřídka i fyzickou) osobou, která disponuje </a:t>
            </a:r>
            <a:r>
              <a:rPr lang="cs-CZ" b="1" dirty="0" smtClean="0"/>
              <a:t>právní subjektivitou</a:t>
            </a:r>
            <a:r>
              <a:rPr lang="cs-CZ" dirty="0" smtClean="0"/>
              <a:t>, z čehož pro něj plyne celá řada práv, ale i povinností.</a:t>
            </a:r>
          </a:p>
          <a:p>
            <a:r>
              <a:rPr lang="cs-CZ" dirty="0" smtClean="0"/>
              <a:t>5. </a:t>
            </a:r>
            <a:r>
              <a:rPr lang="cs-CZ" b="1" dirty="0" smtClean="0"/>
              <a:t>ekonomického </a:t>
            </a:r>
            <a:r>
              <a:rPr lang="cs-CZ" dirty="0" smtClean="0"/>
              <a:t>– princip samofinancování- financování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Porterovy</a:t>
            </a:r>
            <a:r>
              <a:rPr lang="cs-CZ" b="1" dirty="0" smtClean="0"/>
              <a:t> generické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Vůdčí postavení při nízkých nákladech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Vůdčí postavení při diferenciaci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600" dirty="0" smtClean="0"/>
              <a:t>Koncentrační strategie (na náklady nebo na diferenciaci)</a:t>
            </a:r>
            <a:endParaRPr lang="cs-CZ" sz="360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strategií</a:t>
            </a:r>
            <a:endParaRPr lang="cs-CZ" b="1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600" dirty="0"/>
              <a:t>Strategie dle aspektu agresivity</a:t>
            </a:r>
          </a:p>
          <a:p>
            <a:r>
              <a:rPr lang="cs-CZ" sz="3600" dirty="0" err="1"/>
              <a:t>Porterovy</a:t>
            </a:r>
            <a:r>
              <a:rPr lang="cs-CZ" sz="3600" dirty="0"/>
              <a:t> generické strategie</a:t>
            </a:r>
          </a:p>
          <a:p>
            <a:r>
              <a:rPr lang="cs-CZ" sz="3600" dirty="0"/>
              <a:t>Rozvojové strategie</a:t>
            </a:r>
          </a:p>
          <a:p>
            <a:r>
              <a:rPr lang="cs-CZ" sz="3600" dirty="0"/>
              <a:t>Strategie na úrovni řízení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Rozvojové strategie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Neustálé inovace vedou k prosazení podniku na trhu</a:t>
            </a:r>
          </a:p>
          <a:p>
            <a:r>
              <a:rPr lang="cs-CZ" sz="3600" dirty="0"/>
              <a:t>Reaktivní</a:t>
            </a:r>
          </a:p>
          <a:p>
            <a:pPr lvl="1"/>
            <a:r>
              <a:rPr lang="cs-CZ" sz="3600" dirty="0"/>
              <a:t>Reagují na potřeby trhu</a:t>
            </a:r>
          </a:p>
          <a:p>
            <a:r>
              <a:rPr lang="cs-CZ" sz="3600" dirty="0"/>
              <a:t>Kreativní</a:t>
            </a:r>
          </a:p>
          <a:p>
            <a:pPr lvl="1"/>
            <a:r>
              <a:rPr lang="cs-CZ" sz="3600" dirty="0"/>
              <a:t>Vyvíjení nových výrobků</a:t>
            </a:r>
          </a:p>
          <a:p>
            <a:pPr lvl="1"/>
            <a:r>
              <a:rPr lang="cs-CZ" sz="3600" dirty="0"/>
              <a:t>Zvýšení kvality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strategií</a:t>
            </a:r>
            <a:endParaRPr lang="cs-CZ" b="1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600" dirty="0"/>
              <a:t>Strategie dle aspektu agresivity</a:t>
            </a:r>
          </a:p>
          <a:p>
            <a:r>
              <a:rPr lang="cs-CZ" sz="3600" dirty="0" err="1"/>
              <a:t>Porterovy</a:t>
            </a:r>
            <a:r>
              <a:rPr lang="cs-CZ" sz="3600" dirty="0"/>
              <a:t> generické strategie</a:t>
            </a:r>
          </a:p>
          <a:p>
            <a:r>
              <a:rPr lang="cs-CZ" sz="3600" dirty="0"/>
              <a:t>Rozvojové strategie</a:t>
            </a:r>
          </a:p>
          <a:p>
            <a:r>
              <a:rPr lang="cs-CZ" sz="3600" dirty="0"/>
              <a:t>Strategie na úrovni řízení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Strategie na úrovni řízení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84388"/>
            <a:ext cx="8229600" cy="4041775"/>
          </a:xfrm>
        </p:spPr>
        <p:txBody>
          <a:bodyPr>
            <a:normAutofit/>
          </a:bodyPr>
          <a:lstStyle/>
          <a:p>
            <a:r>
              <a:rPr lang="cs-CZ" sz="3600" dirty="0"/>
              <a:t>Strategie na úrovni korporace</a:t>
            </a:r>
          </a:p>
          <a:p>
            <a:r>
              <a:rPr lang="cs-CZ" sz="3600" dirty="0"/>
              <a:t>Strategie na úrovni podniku – byznysu</a:t>
            </a:r>
          </a:p>
          <a:p>
            <a:r>
              <a:rPr lang="cs-CZ" sz="3600" dirty="0"/>
              <a:t>Strategie na funkční úrovni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Strategie na úrovni korporace</a:t>
            </a:r>
            <a:endParaRPr lang="cs-CZ" b="1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Strategie </a:t>
            </a:r>
            <a:r>
              <a:rPr lang="cs-CZ" sz="2800" dirty="0"/>
              <a:t>stability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Růstová strategie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Přímá expanze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Vertikální integrace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Horizontální diverzifikace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Laterální diverzifikace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Strategie zpomalení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Strategie na úrovni podniku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smtClean="0"/>
              <a:t>Strategické byznys jednotky</a:t>
            </a:r>
          </a:p>
          <a:p>
            <a:r>
              <a:rPr lang="cs-CZ" sz="3600" dirty="0" smtClean="0"/>
              <a:t>Konkurenční výhody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err="1" smtClean="0"/>
              <a:t>Functional</a:t>
            </a:r>
            <a:r>
              <a:rPr lang="cs-CZ" b="1" dirty="0" smtClean="0"/>
              <a:t> </a:t>
            </a:r>
            <a:r>
              <a:rPr lang="cs-CZ" b="1" dirty="0" err="1" smtClean="0"/>
              <a:t>strategies</a:t>
            </a:r>
            <a:r>
              <a:rPr lang="cs-CZ" b="1" dirty="0" smtClean="0"/>
              <a:t> – podle činností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Marketingové s.</a:t>
            </a:r>
          </a:p>
          <a:p>
            <a:r>
              <a:rPr lang="cs-CZ" dirty="0" smtClean="0"/>
              <a:t>Finanční s.</a:t>
            </a:r>
          </a:p>
          <a:p>
            <a:r>
              <a:rPr lang="cs-CZ" dirty="0" smtClean="0"/>
              <a:t>Výrobní s.</a:t>
            </a:r>
          </a:p>
          <a:p>
            <a:r>
              <a:rPr lang="cs-CZ" dirty="0" smtClean="0"/>
              <a:t>Výzkumně – vývojové s.</a:t>
            </a:r>
          </a:p>
          <a:p>
            <a:r>
              <a:rPr lang="cs-CZ" dirty="0" smtClean="0"/>
              <a:t>Personální s.</a:t>
            </a:r>
            <a:endParaRPr lang="cs-CZ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Konkurence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Pružina podnikatelské aktivity</a:t>
            </a:r>
          </a:p>
          <a:p>
            <a:r>
              <a:rPr lang="cs-CZ" dirty="0" smtClean="0"/>
              <a:t>Podstatný zdroj podnikatelského rizika</a:t>
            </a:r>
          </a:p>
          <a:p>
            <a:r>
              <a:rPr lang="cs-CZ" dirty="0" smtClean="0"/>
              <a:t>Jak s konkurencí: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Žít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Zápolit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Vyhnout se jí</a:t>
            </a:r>
          </a:p>
          <a:p>
            <a:pPr>
              <a:buFont typeface="Wingdings" pitchFamily="2" charset="2"/>
              <a:buChar char="ü"/>
            </a:pPr>
            <a:r>
              <a:rPr lang="cs-CZ" dirty="0" smtClean="0"/>
              <a:t>Spolupracovat s 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Systémově organizované informační zajištění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Nutné pro znalost záměrů a možností konkurence</a:t>
            </a:r>
          </a:p>
          <a:p>
            <a:r>
              <a:rPr lang="cs-CZ" dirty="0" smtClean="0"/>
              <a:t>Nutné pro strategické i taktické rozhodování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Plán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Zaměření na </a:t>
            </a:r>
            <a:r>
              <a:rPr lang="cs-CZ" b="1" dirty="0" smtClean="0"/>
              <a:t>účel (cíle, poslání)</a:t>
            </a:r>
            <a:r>
              <a:rPr lang="cs-CZ" dirty="0" smtClean="0"/>
              <a:t> řízeného procesu nebo organizační jednotky</a:t>
            </a:r>
          </a:p>
          <a:p>
            <a:r>
              <a:rPr lang="cs-CZ" dirty="0" smtClean="0"/>
              <a:t>Stanovení cesty, jak ho ve stanoveném čase a na požadované úrovni dosáhnout</a:t>
            </a:r>
          </a:p>
          <a:p>
            <a:r>
              <a:rPr lang="cs-CZ" dirty="0" smtClean="0"/>
              <a:t>Podstatné východisko úspěšné podnikatelské činnosti</a:t>
            </a:r>
          </a:p>
          <a:p>
            <a:r>
              <a:rPr lang="cs-CZ" dirty="0" smtClean="0"/>
              <a:t>Dělení podle různých hledisek, užívají se současně</a:t>
            </a:r>
            <a:endParaRPr lang="cs-CZ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Informace pro strategické rozhodování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Rozvoj potencionálních podnikatelských příležitostí</a:t>
            </a:r>
          </a:p>
          <a:p>
            <a:r>
              <a:rPr lang="cs-CZ" dirty="0" smtClean="0"/>
              <a:t>Snaha konkurenčně významných partnerů participovat na nich</a:t>
            </a:r>
          </a:p>
          <a:p>
            <a:r>
              <a:rPr lang="cs-CZ" dirty="0" smtClean="0"/>
              <a:t>Oblast – podnikatelských cílů, silných a slabých stránek, nových služeb, výzkumu,vývoje, změn rozsahu výroby a </a:t>
            </a:r>
            <a:r>
              <a:rPr lang="cs-CZ" dirty="0" err="1" smtClean="0"/>
              <a:t>technicko</a:t>
            </a:r>
            <a:r>
              <a:rPr lang="cs-CZ" dirty="0" smtClean="0"/>
              <a:t> –ekonomických parametrů (kvalita, dodací lhůty, cena,náklady,…)</a:t>
            </a:r>
          </a:p>
          <a:p>
            <a:r>
              <a:rPr lang="cs-CZ" dirty="0" smtClean="0"/>
              <a:t>Východisko pro </a:t>
            </a:r>
            <a:r>
              <a:rPr lang="cs-CZ" b="1" dirty="0" smtClean="0"/>
              <a:t>rozhodnutí – jak žít s konkurencí</a:t>
            </a:r>
            <a:endParaRPr lang="cs-CZ" b="1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Informace pro taktické rozhodování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Informace o operativních marketingových příležitostech a hrozbách – </a:t>
            </a:r>
            <a:r>
              <a:rPr lang="cs-CZ" b="1" dirty="0" smtClean="0"/>
              <a:t>4P</a:t>
            </a:r>
            <a:endParaRPr lang="cs-CZ" b="1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Soustava návazných plánů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Propojení všech tří dimenzí činnosti firmy:</a:t>
            </a:r>
          </a:p>
          <a:p>
            <a:r>
              <a:rPr lang="cs-CZ" dirty="0" smtClean="0"/>
              <a:t>Vertikální dimenze (propojení v hierarchii)</a:t>
            </a:r>
          </a:p>
          <a:p>
            <a:r>
              <a:rPr lang="cs-CZ" dirty="0" smtClean="0"/>
              <a:t>Horizontální dimenze (specifikace dílčích plánů na různé jednotky stejné úrovně)</a:t>
            </a:r>
          </a:p>
          <a:p>
            <a:r>
              <a:rPr lang="cs-CZ" dirty="0" smtClean="0"/>
              <a:t>Časová dimenze (specifikuje horizont provádění a kontroly dílčích plánů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Vymezuje se  tak plánovací prostor </a:t>
            </a:r>
            <a:r>
              <a:rPr lang="cs-CZ" b="1" dirty="0" smtClean="0"/>
              <a:t>– </a:t>
            </a:r>
            <a:r>
              <a:rPr lang="cs-CZ" b="1" dirty="0" err="1" smtClean="0"/>
              <a:t>planning</a:t>
            </a:r>
            <a:r>
              <a:rPr lang="cs-CZ" b="1" dirty="0" smtClean="0"/>
              <a:t> </a:t>
            </a:r>
            <a:r>
              <a:rPr lang="cs-CZ" b="1" dirty="0" err="1" smtClean="0"/>
              <a:t>place</a:t>
            </a:r>
            <a:endParaRPr lang="cs-CZ" b="1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Řízení podle cílů - MBO</a:t>
            </a:r>
            <a:br>
              <a:rPr lang="cs-CZ" b="1" dirty="0" smtClean="0"/>
            </a:br>
            <a:r>
              <a:rPr lang="cs-CZ" b="1" dirty="0" smtClean="0"/>
              <a:t>„Management by </a:t>
            </a:r>
            <a:r>
              <a:rPr lang="cs-CZ" b="1" dirty="0" err="1" smtClean="0"/>
              <a:t>objectives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Procesu </a:t>
            </a:r>
            <a:r>
              <a:rPr lang="cs-CZ" b="1" dirty="0" smtClean="0"/>
              <a:t>formulování cílů </a:t>
            </a:r>
            <a:r>
              <a:rPr lang="cs-CZ" dirty="0" smtClean="0"/>
              <a:t>na jednotlivých hierarchických úrovních se vždy účastní </a:t>
            </a:r>
            <a:r>
              <a:rPr lang="cs-CZ" b="1" dirty="0" smtClean="0"/>
              <a:t>vedoucí</a:t>
            </a:r>
            <a:r>
              <a:rPr lang="cs-CZ" dirty="0" smtClean="0"/>
              <a:t> pracovníci </a:t>
            </a:r>
            <a:r>
              <a:rPr lang="cs-CZ" b="1" dirty="0" smtClean="0"/>
              <a:t>nižší úrovně </a:t>
            </a:r>
            <a:r>
              <a:rPr lang="cs-CZ" dirty="0" smtClean="0"/>
              <a:t>řízení</a:t>
            </a:r>
          </a:p>
          <a:p>
            <a:r>
              <a:rPr lang="cs-CZ" dirty="0" smtClean="0"/>
              <a:t>Jsou stanovena pravidla pro zajištění </a:t>
            </a:r>
            <a:r>
              <a:rPr lang="cs-CZ" b="1" dirty="0" smtClean="0"/>
              <a:t>zpětné vazby</a:t>
            </a:r>
            <a:r>
              <a:rPr lang="cs-CZ" dirty="0" smtClean="0"/>
              <a:t> a </a:t>
            </a:r>
            <a:r>
              <a:rPr lang="cs-CZ" b="1" dirty="0" smtClean="0"/>
              <a:t>kontrolu plnění </a:t>
            </a:r>
            <a:r>
              <a:rPr lang="cs-CZ" dirty="0" smtClean="0"/>
              <a:t>cílů jednotlivých úrovní</a:t>
            </a:r>
          </a:p>
          <a:p>
            <a:r>
              <a:rPr lang="cs-CZ" dirty="0" smtClean="0"/>
              <a:t>Z úrovně </a:t>
            </a:r>
            <a:r>
              <a:rPr lang="cs-CZ" b="1" dirty="0" smtClean="0"/>
              <a:t>plnění cílů </a:t>
            </a:r>
            <a:r>
              <a:rPr lang="cs-CZ" dirty="0" smtClean="0"/>
              <a:t>se ve vertikální dimenzi řízení vyvozují příslušné </a:t>
            </a:r>
            <a:r>
              <a:rPr lang="cs-CZ" b="1" dirty="0" smtClean="0"/>
              <a:t>závěry</a:t>
            </a:r>
            <a:endParaRPr lang="cs-CZ" b="1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Varianty soustavy cílů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15616" y="2636912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Charakter cílů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4139952" y="2636912"/>
            <a:ext cx="22105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Úroveň vedoucích pracovníků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611560" y="3140968"/>
            <a:ext cx="504056" cy="34563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Hierarchie řízení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115616" y="3140968"/>
            <a:ext cx="302433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Poslání firmy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115616" y="3429000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Strategické cíle firmy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1115616" y="3933056"/>
            <a:ext cx="302433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jednotlivých funkčních oblastí – výroby, prodeje….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115616" y="4869160"/>
            <a:ext cx="302433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dílčích organizačních útvarů – divize, závody…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1115616" y="5517232"/>
            <a:ext cx="302433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dílčích organ. útvarů – úseky, odbory, provozy…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1115616" y="6021288"/>
            <a:ext cx="302433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Cíle jednotlivých pracovišť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4139952" y="3140968"/>
            <a:ext cx="223224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Správní rada, majitel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4139952" y="3573016"/>
            <a:ext cx="223224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Vrcholové vedení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4139952" y="4149080"/>
            <a:ext cx="2232248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pracovníci středních úrovní řízení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4139952" y="5661248"/>
            <a:ext cx="223224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Vedoucí pracovníci nejnižších úrovní</a:t>
            </a:r>
            <a:endParaRPr lang="cs-CZ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 hlediska investičních cílů a záměrů se strategie dělí 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Z hlediska investičních cílů a záměrů se strategie dělí na:</a:t>
            </a:r>
          </a:p>
          <a:p>
            <a:r>
              <a:rPr lang="cs-CZ" dirty="0" smtClean="0"/>
              <a:t>R</a:t>
            </a:r>
            <a:r>
              <a:rPr lang="cs-CZ" smtClean="0"/>
              <a:t>ůstové </a:t>
            </a:r>
            <a:r>
              <a:rPr lang="cs-CZ" dirty="0" smtClean="0"/>
              <a:t>(</a:t>
            </a:r>
            <a:r>
              <a:rPr lang="cs-CZ" i="1" dirty="0" err="1" smtClean="0"/>
              <a:t>growth</a:t>
            </a:r>
            <a:r>
              <a:rPr lang="cs-CZ" i="1" dirty="0" smtClean="0"/>
              <a:t>);</a:t>
            </a:r>
          </a:p>
          <a:p>
            <a:r>
              <a:rPr lang="cs-CZ" dirty="0" smtClean="0"/>
              <a:t>S</a:t>
            </a:r>
            <a:r>
              <a:rPr lang="cs-CZ" smtClean="0"/>
              <a:t>tabilizační/obranné </a:t>
            </a:r>
            <a:r>
              <a:rPr lang="cs-CZ" dirty="0" smtClean="0"/>
              <a:t>(</a:t>
            </a:r>
            <a:r>
              <a:rPr lang="cs-CZ" i="1" dirty="0" smtClean="0"/>
              <a:t>hold/</a:t>
            </a:r>
            <a:r>
              <a:rPr lang="cs-CZ" i="1" dirty="0" err="1" smtClean="0"/>
              <a:t>defend</a:t>
            </a:r>
            <a:r>
              <a:rPr lang="cs-CZ" i="1" dirty="0" smtClean="0"/>
              <a:t>);</a:t>
            </a:r>
          </a:p>
          <a:p>
            <a:r>
              <a:rPr lang="cs-CZ" dirty="0" smtClean="0"/>
              <a:t>Z</a:t>
            </a:r>
            <a:r>
              <a:rPr lang="cs-CZ" smtClean="0"/>
              <a:t>vratové </a:t>
            </a:r>
            <a:r>
              <a:rPr lang="cs-CZ" dirty="0" smtClean="0"/>
              <a:t>(</a:t>
            </a:r>
            <a:r>
              <a:rPr lang="cs-CZ" i="1" dirty="0" err="1" smtClean="0"/>
              <a:t>turnabout</a:t>
            </a:r>
            <a:r>
              <a:rPr lang="cs-CZ" i="1" dirty="0" smtClean="0"/>
              <a:t>/</a:t>
            </a:r>
            <a:r>
              <a:rPr lang="cs-CZ" i="1" dirty="0" err="1" smtClean="0"/>
              <a:t>turnaround</a:t>
            </a:r>
            <a:r>
              <a:rPr lang="cs-CZ" i="1" dirty="0" smtClean="0"/>
              <a:t>);</a:t>
            </a:r>
          </a:p>
          <a:p>
            <a:r>
              <a:rPr lang="cs-CZ" dirty="0" err="1" smtClean="0"/>
              <a:t>Ú</a:t>
            </a:r>
            <a:r>
              <a:rPr lang="cs-CZ" smtClean="0"/>
              <a:t>tlumove/sklizeni </a:t>
            </a:r>
            <a:r>
              <a:rPr lang="cs-CZ" dirty="0" smtClean="0"/>
              <a:t>(</a:t>
            </a:r>
            <a:r>
              <a:rPr lang="cs-CZ" i="1" dirty="0" err="1" smtClean="0"/>
              <a:t>harvest</a:t>
            </a:r>
            <a:r>
              <a:rPr lang="cs-CZ" i="1" dirty="0" smtClean="0"/>
              <a:t>);</a:t>
            </a:r>
          </a:p>
          <a:p>
            <a:r>
              <a:rPr lang="pl-PL" dirty="0" smtClean="0"/>
              <a:t>S</a:t>
            </a:r>
            <a:r>
              <a:rPr lang="pl-PL" smtClean="0"/>
              <a:t>trategie </a:t>
            </a:r>
            <a:r>
              <a:rPr lang="pl-PL" dirty="0" smtClean="0"/>
              <a:t>na ukončení podnikání (</a:t>
            </a:r>
            <a:r>
              <a:rPr lang="pl-PL" i="1" dirty="0" smtClean="0"/>
              <a:t>divest/liquidate)</a:t>
            </a:r>
            <a:endParaRPr lang="cs-CZ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růstová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používají firmy, které mají produkty a trhy na začátku životního cyklu nebo ve fázi před stadiem zralosti </a:t>
            </a:r>
          </a:p>
          <a:p>
            <a:r>
              <a:rPr lang="cs-CZ" dirty="0" smtClean="0"/>
              <a:t>vyžaduje vyšší investice</a:t>
            </a:r>
          </a:p>
          <a:p>
            <a:r>
              <a:rPr lang="cs-CZ" dirty="0" smtClean="0"/>
              <a:t>spojena s vyšší rizikovostí a krátkodobě může vést k nižší efektivitě</a:t>
            </a:r>
          </a:p>
          <a:p>
            <a:r>
              <a:rPr lang="cs-CZ" dirty="0" smtClean="0"/>
              <a:t>jedním z postupů, jak rozhodovat o strategii růstu, je </a:t>
            </a:r>
            <a:r>
              <a:rPr lang="cs-CZ" dirty="0" err="1" smtClean="0"/>
              <a:t>Ansoffova</a:t>
            </a:r>
            <a:r>
              <a:rPr lang="cs-CZ" dirty="0" smtClean="0"/>
              <a:t> matice </a:t>
            </a:r>
          </a:p>
          <a:p>
            <a:r>
              <a:rPr lang="pl-PL" dirty="0" smtClean="0"/>
              <a:t>uskutečňuje několika formami:</a:t>
            </a:r>
          </a:p>
          <a:p>
            <a:pPr marL="514350" indent="-514350">
              <a:buFont typeface="+mj-lt"/>
              <a:buAutoNum type="alphaLcPeriod"/>
            </a:pPr>
            <a:r>
              <a:rPr lang="cs-CZ" dirty="0" err="1" smtClean="0"/>
              <a:t>vlastnimi</a:t>
            </a:r>
            <a:r>
              <a:rPr lang="cs-CZ" dirty="0" smtClean="0"/>
              <a:t> silami (</a:t>
            </a:r>
            <a:r>
              <a:rPr lang="cs-CZ" i="1" dirty="0" err="1" smtClean="0"/>
              <a:t>internal</a:t>
            </a:r>
            <a:r>
              <a:rPr lang="cs-CZ" i="1" dirty="0" smtClean="0"/>
              <a:t> </a:t>
            </a:r>
            <a:r>
              <a:rPr lang="cs-CZ" i="1" dirty="0" err="1" smtClean="0"/>
              <a:t>development</a:t>
            </a:r>
            <a:r>
              <a:rPr lang="cs-CZ" i="1" dirty="0" smtClean="0"/>
              <a:t>)</a:t>
            </a:r>
          </a:p>
          <a:p>
            <a:pPr marL="514350" indent="-514350">
              <a:buFont typeface="+mj-lt"/>
              <a:buAutoNum type="alphaLcPeriod"/>
            </a:pPr>
            <a:r>
              <a:rPr lang="cs-CZ" dirty="0" smtClean="0"/>
              <a:t>spoluprací nebo vytvářením strategických aliancí</a:t>
            </a:r>
            <a:endParaRPr lang="cs-CZ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stabilizační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</a:t>
            </a:r>
            <a:r>
              <a:rPr lang="cs-CZ" smtClean="0"/>
              <a:t>oužívány </a:t>
            </a:r>
            <a:r>
              <a:rPr lang="cs-CZ" dirty="0" smtClean="0"/>
              <a:t>firmami, které jsou spokojeny se svým výkonem a soustřeďují se na plnění stanovených cílů</a:t>
            </a:r>
          </a:p>
          <a:p>
            <a:r>
              <a:rPr lang="cs-CZ" dirty="0" smtClean="0"/>
              <a:t>Mají dvě alternativy, a to </a:t>
            </a:r>
          </a:p>
          <a:p>
            <a:r>
              <a:rPr lang="cs-CZ" b="1" dirty="0" smtClean="0"/>
              <a:t>udržení zákazníků</a:t>
            </a:r>
          </a:p>
          <a:p>
            <a:r>
              <a:rPr lang="pl-PL" b="1" dirty="0" smtClean="0"/>
              <a:t>reagování na činnosti konkurentů</a:t>
            </a:r>
            <a:endParaRPr lang="pl-PL" dirty="0" smtClean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Strategie udržení (holding </a:t>
            </a:r>
            <a:r>
              <a:rPr lang="cs-CZ" b="1" dirty="0" err="1" smtClean="0"/>
              <a:t>strategy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</a:t>
            </a:r>
            <a:r>
              <a:rPr lang="cs-CZ" smtClean="0"/>
              <a:t>achovat </a:t>
            </a:r>
            <a:r>
              <a:rPr lang="cs-CZ" dirty="0" smtClean="0"/>
              <a:t>současný podíl na trhu </a:t>
            </a:r>
          </a:p>
          <a:p>
            <a:r>
              <a:rPr lang="cs-CZ" dirty="0" smtClean="0"/>
              <a:t>S</a:t>
            </a:r>
            <a:r>
              <a:rPr lang="cs-CZ" smtClean="0"/>
              <a:t>oučasná</a:t>
            </a:r>
            <a:r>
              <a:rPr lang="cs-CZ" i="1" smtClean="0"/>
              <a:t> </a:t>
            </a:r>
            <a:r>
              <a:rPr lang="cs-CZ" dirty="0" smtClean="0"/>
              <a:t>úroveň vstupních zdrojů a manažerské snahy nebudou zvýšeny, což znamená, že funkční strategie bude pokračovat tak, jak byla prováděna dříve, a se stejnou úrovní nákladů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Obranné strategie (</a:t>
            </a:r>
            <a:r>
              <a:rPr lang="cs-CZ" b="1" dirty="0" err="1" smtClean="0"/>
              <a:t>defending</a:t>
            </a:r>
            <a:r>
              <a:rPr lang="cs-CZ" b="1" dirty="0" smtClean="0"/>
              <a:t> </a:t>
            </a:r>
            <a:r>
              <a:rPr lang="cs-CZ" b="1" dirty="0" err="1" smtClean="0"/>
              <a:t>strategy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</a:t>
            </a:r>
            <a:r>
              <a:rPr lang="cs-CZ" smtClean="0"/>
              <a:t>nížení </a:t>
            </a:r>
            <a:r>
              <a:rPr lang="cs-CZ" dirty="0" smtClean="0"/>
              <a:t>pravděpodobnosti napadení firmy konkurentem </a:t>
            </a:r>
          </a:p>
          <a:p>
            <a:r>
              <a:rPr lang="cs-CZ" dirty="0" smtClean="0"/>
              <a:t>F</a:t>
            </a:r>
            <a:r>
              <a:rPr lang="cs-CZ" smtClean="0"/>
              <a:t>irmy </a:t>
            </a:r>
            <a:r>
              <a:rPr lang="cs-CZ" dirty="0" smtClean="0"/>
              <a:t>mohou použít více způsobů obrany:</a:t>
            </a:r>
          </a:p>
          <a:p>
            <a:r>
              <a:rPr lang="cs-CZ" dirty="0" smtClean="0"/>
              <a:t>Z</a:t>
            </a:r>
            <a:r>
              <a:rPr lang="cs-CZ" smtClean="0"/>
              <a:t>výšení </a:t>
            </a:r>
            <a:r>
              <a:rPr lang="cs-CZ" dirty="0" smtClean="0"/>
              <a:t>strukturálních překážek, zesílení hrozby odvetných opatření, snížení motivace k napadení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Podle </a:t>
            </a:r>
            <a:r>
              <a:rPr lang="cs-CZ" b="1" dirty="0"/>
              <a:t>š</a:t>
            </a:r>
            <a:r>
              <a:rPr lang="cs-CZ" b="1" dirty="0" smtClean="0"/>
              <a:t>íře záběru – komplexnosti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Poslání firmy – nejobecnější</a:t>
            </a:r>
          </a:p>
          <a:p>
            <a:r>
              <a:rPr lang="cs-CZ" dirty="0" smtClean="0"/>
              <a:t>Plány závodů, provozů, oddělení, odborů…</a:t>
            </a:r>
          </a:p>
          <a:p>
            <a:r>
              <a:rPr lang="cs-CZ" dirty="0" smtClean="0"/>
              <a:t>Plán dílčí činnosti – podoba konkrétních úkolů</a:t>
            </a:r>
            <a:endParaRPr lang="cs-CZ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Strategie zvratové (</a:t>
            </a:r>
            <a:r>
              <a:rPr lang="cs-CZ" b="1" dirty="0" err="1" smtClean="0"/>
              <a:t>turnabout</a:t>
            </a:r>
            <a:r>
              <a:rPr lang="cs-CZ" b="1" dirty="0" smtClean="0"/>
              <a:t>/</a:t>
            </a:r>
            <a:r>
              <a:rPr lang="cs-CZ" b="1" dirty="0" err="1" smtClean="0"/>
              <a:t>turnaround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M</a:t>
            </a:r>
            <a:r>
              <a:rPr lang="cs-CZ" smtClean="0"/>
              <a:t>ají </a:t>
            </a:r>
            <a:r>
              <a:rPr lang="cs-CZ" dirty="0" smtClean="0"/>
              <a:t>firmě pomoci zastavit pokles míry zisku, tržního podílu, tržní ceny akcii atd., tedy určitého úpadku</a:t>
            </a:r>
          </a:p>
          <a:p>
            <a:r>
              <a:rPr lang="cs-CZ" dirty="0" smtClean="0"/>
              <a:t>N</a:t>
            </a:r>
            <a:r>
              <a:rPr lang="cs-CZ" smtClean="0"/>
              <a:t>ejčastějšími </a:t>
            </a:r>
            <a:r>
              <a:rPr lang="cs-CZ" dirty="0" smtClean="0"/>
              <a:t>příčinami je nevyhovující management firmy, špatné finanční řízení, nesprávný odhad poptávky, nezdařilá expanze, vstup nových konkurentů </a:t>
            </a:r>
            <a:r>
              <a:rPr lang="cs-CZ" dirty="0" err="1" smtClean="0"/>
              <a:t>atd</a:t>
            </a:r>
            <a:endParaRPr lang="cs-CZ" dirty="0" smtClean="0"/>
          </a:p>
          <a:p>
            <a:r>
              <a:rPr lang="cs-CZ" dirty="0" smtClean="0"/>
              <a:t>F</a:t>
            </a:r>
            <a:r>
              <a:rPr lang="cs-CZ" smtClean="0"/>
              <a:t>irma </a:t>
            </a:r>
            <a:r>
              <a:rPr lang="cs-CZ" dirty="0" smtClean="0"/>
              <a:t>na tento stav může reagovat použitím několika zvratových strategií: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změnou managementu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snižováním nákladů a zvyšováním efektivnosti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zeštíhlením firmy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vstupem na nové trhy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vytvářením nových tržních segmentů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transformací podniku na základě tvorby nového poslání</a:t>
            </a:r>
            <a:endParaRPr lang="cs-CZ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Strategie útlumová/sklízení (</a:t>
            </a:r>
            <a:r>
              <a:rPr lang="cs-CZ" b="1" dirty="0" err="1" smtClean="0"/>
              <a:t>harvesting</a:t>
            </a:r>
            <a:r>
              <a:rPr lang="cs-CZ" b="1" dirty="0" smtClean="0"/>
              <a:t> </a:t>
            </a:r>
            <a:r>
              <a:rPr lang="cs-CZ" b="1" dirty="0" err="1" smtClean="0"/>
              <a:t>strategy</a:t>
            </a:r>
            <a:r>
              <a:rPr lang="cs-CZ" b="1" dirty="0" smtClean="0"/>
              <a:t>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</a:t>
            </a:r>
            <a:r>
              <a:rPr lang="cs-CZ" smtClean="0"/>
              <a:t>hodná </a:t>
            </a:r>
            <a:r>
              <a:rPr lang="cs-CZ" dirty="0" smtClean="0"/>
              <a:t>pro firmy na zralých a stagnujících </a:t>
            </a:r>
            <a:r>
              <a:rPr lang="pl-PL" dirty="0" smtClean="0"/>
              <a:t>trzích</a:t>
            </a:r>
          </a:p>
          <a:p>
            <a:r>
              <a:rPr lang="pl-PL" dirty="0" smtClean="0"/>
              <a:t>Z</a:t>
            </a:r>
            <a:r>
              <a:rPr lang="pl-PL" smtClean="0"/>
              <a:t>aměřena </a:t>
            </a:r>
            <a:r>
              <a:rPr lang="pl-PL" dirty="0" smtClean="0"/>
              <a:t>na maximalizaci obchodních výsledků</a:t>
            </a:r>
          </a:p>
          <a:p>
            <a:r>
              <a:rPr lang="pl-PL" dirty="0" smtClean="0"/>
              <a:t>Z</a:t>
            </a:r>
            <a:r>
              <a:rPr lang="pl-PL" smtClean="0"/>
              <a:t>ahrnuje </a:t>
            </a:r>
            <a:r>
              <a:rPr lang="pl-PL" dirty="0" smtClean="0"/>
              <a:t>kontrolované </a:t>
            </a:r>
            <a:r>
              <a:rPr lang="cs-CZ" dirty="0" smtClean="0"/>
              <a:t>snížení míry investic tak, aby bylo dosaženo zlepšení krátkodobých finančních toků</a:t>
            </a:r>
          </a:p>
          <a:p>
            <a:r>
              <a:rPr lang="cs-CZ" dirty="0" smtClean="0"/>
              <a:t>S</a:t>
            </a:r>
            <a:r>
              <a:rPr lang="cs-CZ" smtClean="0"/>
              <a:t>nižování </a:t>
            </a:r>
            <a:r>
              <a:rPr lang="cs-CZ" dirty="0" smtClean="0"/>
              <a:t>tržního podílu</a:t>
            </a:r>
          </a:p>
          <a:p>
            <a:r>
              <a:rPr lang="cs-CZ" dirty="0" smtClean="0"/>
              <a:t>S</a:t>
            </a:r>
            <a:r>
              <a:rPr lang="cs-CZ" smtClean="0"/>
              <a:t>nižování </a:t>
            </a:r>
            <a:r>
              <a:rPr lang="cs-CZ" dirty="0" smtClean="0"/>
              <a:t>zásob aj. </a:t>
            </a:r>
          </a:p>
          <a:p>
            <a:r>
              <a:rPr lang="cs-CZ" dirty="0" smtClean="0"/>
              <a:t>S</a:t>
            </a:r>
            <a:r>
              <a:rPr lang="cs-CZ" smtClean="0"/>
              <a:t>trategii </a:t>
            </a:r>
            <a:r>
              <a:rPr lang="cs-CZ" dirty="0" smtClean="0"/>
              <a:t>používají firmy, které budou muset s největší </a:t>
            </a:r>
            <a:r>
              <a:rPr lang="cs-CZ" dirty="0" err="1" smtClean="0"/>
              <a:t>pravděpodobnosí</a:t>
            </a:r>
            <a:r>
              <a:rPr lang="cs-CZ" dirty="0" smtClean="0"/>
              <a:t> zrušit své aktivity na některých trzích</a:t>
            </a:r>
            <a:endParaRPr lang="cs-CZ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Strategie na ukončení podnikání (</a:t>
            </a:r>
            <a:r>
              <a:rPr lang="cs-CZ" b="1" dirty="0" err="1" smtClean="0"/>
              <a:t>divest</a:t>
            </a:r>
            <a:r>
              <a:rPr lang="cs-CZ" b="1" dirty="0" smtClean="0"/>
              <a:t>/</a:t>
            </a:r>
            <a:r>
              <a:rPr lang="cs-CZ" b="1" dirty="0" err="1" smtClean="0"/>
              <a:t>liquidate</a:t>
            </a:r>
            <a:r>
              <a:rPr lang="cs-CZ" b="1" dirty="0" smtClean="0"/>
              <a:t> </a:t>
            </a:r>
            <a:r>
              <a:rPr lang="cs-CZ" b="1" dirty="0" err="1" smtClean="0"/>
              <a:t>strategy</a:t>
            </a:r>
            <a:r>
              <a:rPr lang="cs-CZ" b="1" dirty="0" smtClean="0"/>
              <a:t>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</a:t>
            </a:r>
            <a:r>
              <a:rPr lang="cs-CZ" smtClean="0"/>
              <a:t>sou </a:t>
            </a:r>
            <a:r>
              <a:rPr lang="cs-CZ" dirty="0" smtClean="0"/>
              <a:t>používány v souvislosti </a:t>
            </a:r>
            <a:r>
              <a:rPr lang="pl-PL" dirty="0" smtClean="0"/>
              <a:t>s prodejem nebo likvidací firmy</a:t>
            </a:r>
          </a:p>
          <a:p>
            <a:r>
              <a:rPr lang="cs-CZ" dirty="0" smtClean="0"/>
              <a:t>Ú</a:t>
            </a:r>
            <a:r>
              <a:rPr lang="cs-CZ" smtClean="0"/>
              <a:t>zce </a:t>
            </a:r>
            <a:r>
              <a:rPr lang="cs-CZ" dirty="0" smtClean="0"/>
              <a:t>souvisí se strategií ústupu z trhu</a:t>
            </a:r>
          </a:p>
          <a:p>
            <a:r>
              <a:rPr lang="cs-CZ" dirty="0" smtClean="0"/>
              <a:t>Strategie zaměřená na prodej</a:t>
            </a:r>
          </a:p>
          <a:p>
            <a:r>
              <a:rPr lang="cs-CZ" dirty="0" smtClean="0"/>
              <a:t>Strategie zaměřené na likvidaci</a:t>
            </a:r>
            <a:endParaRPr lang="cs-CZ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Strategie zaměřená na prodej (</a:t>
            </a:r>
            <a:r>
              <a:rPr lang="cs-CZ" b="1" dirty="0" err="1" smtClean="0"/>
              <a:t>divest</a:t>
            </a:r>
            <a:r>
              <a:rPr lang="cs-CZ" b="1" dirty="0" smtClean="0"/>
              <a:t> </a:t>
            </a:r>
            <a:r>
              <a:rPr lang="cs-CZ" b="1" dirty="0" err="1" smtClean="0"/>
              <a:t>strategy</a:t>
            </a:r>
            <a:r>
              <a:rPr lang="cs-CZ" b="1" dirty="0" smtClean="0"/>
              <a:t>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</a:t>
            </a:r>
            <a:r>
              <a:rPr lang="cs-CZ" smtClean="0"/>
              <a:t>usí </a:t>
            </a:r>
            <a:r>
              <a:rPr lang="cs-CZ" dirty="0" smtClean="0"/>
              <a:t>být realizována dříve, než dojde k úpadku firmy</a:t>
            </a:r>
          </a:p>
          <a:p>
            <a:r>
              <a:rPr lang="cs-CZ" dirty="0" smtClean="0"/>
              <a:t>P</a:t>
            </a:r>
            <a:r>
              <a:rPr lang="cs-CZ" smtClean="0"/>
              <a:t>rodej </a:t>
            </a:r>
            <a:r>
              <a:rPr lang="cs-CZ" dirty="0" smtClean="0"/>
              <a:t>firmy může byt uskutečněn tak, že se firma prodává celá nebo po částech </a:t>
            </a:r>
          </a:p>
          <a:p>
            <a:r>
              <a:rPr lang="cs-CZ" dirty="0" smtClean="0"/>
              <a:t>L</a:t>
            </a:r>
            <a:r>
              <a:rPr lang="cs-CZ" smtClean="0"/>
              <a:t>ikvidace </a:t>
            </a:r>
            <a:r>
              <a:rPr lang="cs-CZ" dirty="0" smtClean="0"/>
              <a:t>firmy může byt dobrovolná, kdy dojde k dobrovolnému ukončení podnikání</a:t>
            </a:r>
          </a:p>
          <a:p>
            <a:r>
              <a:rPr lang="cs-CZ" dirty="0" smtClean="0"/>
              <a:t>N</a:t>
            </a:r>
            <a:r>
              <a:rPr lang="cs-CZ" smtClean="0"/>
              <a:t>ucená </a:t>
            </a:r>
            <a:r>
              <a:rPr lang="cs-CZ" dirty="0" smtClean="0"/>
              <a:t>-například na základě rozhodnutí soudu v důsledku předlužení firmy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Strategie zaměřené na likvidaci (</a:t>
            </a:r>
            <a:r>
              <a:rPr lang="cs-CZ" b="1" dirty="0" err="1" smtClean="0"/>
              <a:t>liquidate</a:t>
            </a:r>
            <a:r>
              <a:rPr lang="cs-CZ" b="1" dirty="0" smtClean="0"/>
              <a:t> </a:t>
            </a:r>
            <a:r>
              <a:rPr lang="cs-CZ" b="1" dirty="0" err="1" smtClean="0"/>
              <a:t>strategy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mohou mít dvě formy: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</a:t>
            </a:r>
            <a:r>
              <a:rPr lang="cs-CZ" smtClean="0"/>
              <a:t>kutečnou </a:t>
            </a:r>
            <a:r>
              <a:rPr lang="pl-PL" dirty="0" smtClean="0"/>
              <a:t>likvidaci firmy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F</a:t>
            </a:r>
            <a:r>
              <a:rPr lang="pl-PL" smtClean="0"/>
              <a:t>ormální </a:t>
            </a:r>
            <a:r>
              <a:rPr lang="pl-PL" dirty="0" smtClean="0"/>
              <a:t>zánik firmy/podniku fúzí, změnou právni formy apod.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ústupu z trhu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</a:t>
            </a:r>
            <a:r>
              <a:rPr lang="cs-CZ" smtClean="0"/>
              <a:t>ůže </a:t>
            </a:r>
            <a:r>
              <a:rPr lang="cs-CZ" dirty="0" smtClean="0"/>
              <a:t>být realizována rušením výroby některých produktů </a:t>
            </a:r>
          </a:p>
          <a:p>
            <a:r>
              <a:rPr lang="cs-CZ" dirty="0" smtClean="0"/>
              <a:t>O</a:t>
            </a:r>
            <a:r>
              <a:rPr lang="cs-CZ" smtClean="0"/>
              <a:t>pouštěním </a:t>
            </a:r>
            <a:r>
              <a:rPr lang="cs-CZ" dirty="0" smtClean="0"/>
              <a:t>některých trhů</a:t>
            </a:r>
          </a:p>
          <a:p>
            <a:r>
              <a:rPr lang="cs-CZ" dirty="0" smtClean="0"/>
              <a:t>P</a:t>
            </a:r>
            <a:r>
              <a:rPr lang="cs-CZ" smtClean="0"/>
              <a:t>ropouštěním </a:t>
            </a:r>
            <a:r>
              <a:rPr lang="cs-CZ" dirty="0" smtClean="0"/>
              <a:t>zaměstnanců</a:t>
            </a:r>
          </a:p>
          <a:p>
            <a:r>
              <a:rPr lang="cs-CZ" dirty="0" smtClean="0"/>
              <a:t>O</a:t>
            </a:r>
            <a:r>
              <a:rPr lang="cs-CZ" smtClean="0"/>
              <a:t>mezováním </a:t>
            </a:r>
            <a:r>
              <a:rPr lang="cs-CZ" dirty="0" smtClean="0"/>
              <a:t>vývoje apod. </a:t>
            </a:r>
          </a:p>
          <a:p>
            <a:r>
              <a:rPr lang="cs-CZ" dirty="0" smtClean="0"/>
              <a:t>E</a:t>
            </a:r>
            <a:r>
              <a:rPr lang="cs-CZ" smtClean="0"/>
              <a:t>xistují </a:t>
            </a:r>
            <a:r>
              <a:rPr lang="cs-CZ" dirty="0" smtClean="0"/>
              <a:t>tři možné strategie: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</a:t>
            </a:r>
            <a:r>
              <a:rPr lang="it-IT" smtClean="0"/>
              <a:t>ivestace </a:t>
            </a:r>
            <a:r>
              <a:rPr lang="it-IT" dirty="0" smtClean="0"/>
              <a:t>(divestment) – zbavov</a:t>
            </a:r>
            <a:r>
              <a:rPr lang="cs-CZ" dirty="0" smtClean="0"/>
              <a:t>á</a:t>
            </a:r>
            <a:r>
              <a:rPr lang="it-IT" dirty="0" smtClean="0"/>
              <a:t>ni se majetku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</a:t>
            </a:r>
            <a:r>
              <a:rPr lang="cs-CZ" smtClean="0"/>
              <a:t>evitalizace/restrukturalizace </a:t>
            </a:r>
            <a:r>
              <a:rPr lang="cs-CZ" dirty="0" smtClean="0"/>
              <a:t>(</a:t>
            </a:r>
            <a:r>
              <a:rPr lang="cs-CZ" dirty="0" err="1" smtClean="0"/>
              <a:t>turnaround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</a:t>
            </a:r>
            <a:r>
              <a:rPr lang="cs-CZ" smtClean="0"/>
              <a:t>ikvidace </a:t>
            </a:r>
            <a:r>
              <a:rPr lang="cs-CZ" dirty="0" smtClean="0"/>
              <a:t>(</a:t>
            </a:r>
            <a:r>
              <a:rPr lang="cs-CZ" dirty="0" err="1" smtClean="0"/>
              <a:t>liquidation</a:t>
            </a:r>
            <a:r>
              <a:rPr lang="cs-CZ" dirty="0" smtClean="0"/>
              <a:t>) – firma opustí upadající trh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Strategické sítě</a:t>
            </a:r>
            <a:br>
              <a:rPr lang="cs-CZ" b="1" dirty="0" smtClean="0"/>
            </a:br>
            <a:r>
              <a:rPr lang="cs-CZ" b="1" dirty="0" smtClean="0"/>
              <a:t>(</a:t>
            </a:r>
            <a:r>
              <a:rPr lang="cs-CZ" b="1" dirty="0" err="1" smtClean="0"/>
              <a:t>strategic</a:t>
            </a:r>
            <a:r>
              <a:rPr lang="cs-CZ" b="1" dirty="0" smtClean="0"/>
              <a:t> network)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</a:t>
            </a:r>
            <a:r>
              <a:rPr lang="cs-CZ" smtClean="0"/>
              <a:t>ředstavují </a:t>
            </a:r>
            <a:r>
              <a:rPr lang="cs-CZ" dirty="0" smtClean="0"/>
              <a:t>nejúčinnější způsob, jak nejlépe obstát ve stále větší konkurenční soutěži</a:t>
            </a:r>
            <a:endParaRPr lang="cs-CZ" dirty="0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</a:t>
            </a:r>
            <a:r>
              <a:rPr lang="cs-CZ" b="1" smtClean="0"/>
              <a:t>působy </a:t>
            </a:r>
            <a:r>
              <a:rPr lang="cs-CZ" b="1" dirty="0" smtClean="0"/>
              <a:t>vytváření strategických sítí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 smtClean="0"/>
              <a:t>J</a:t>
            </a:r>
            <a:r>
              <a:rPr lang="cs-CZ" b="1" smtClean="0"/>
              <a:t>oint </a:t>
            </a:r>
            <a:r>
              <a:rPr lang="cs-CZ" b="1" dirty="0" err="1" smtClean="0"/>
              <a:t>venture</a:t>
            </a:r>
            <a:r>
              <a:rPr lang="cs-CZ" dirty="0" smtClean="0"/>
              <a:t> - podniky zůstávají nezávislé, ale vzniká podnik třetí, ve kterém </a:t>
            </a:r>
            <a:r>
              <a:rPr lang="it-IT" dirty="0" smtClean="0"/>
              <a:t>se děl</a:t>
            </a:r>
            <a:r>
              <a:rPr lang="cs-CZ" dirty="0" smtClean="0"/>
              <a:t>í</a:t>
            </a:r>
            <a:r>
              <a:rPr lang="it-IT" dirty="0" smtClean="0"/>
              <a:t> majetkov</a:t>
            </a:r>
            <a:r>
              <a:rPr lang="cs-CZ" dirty="0" smtClean="0"/>
              <a:t>ý</a:t>
            </a:r>
            <a:r>
              <a:rPr lang="it-IT" dirty="0" smtClean="0"/>
              <a:t> pod</a:t>
            </a:r>
            <a:r>
              <a:rPr lang="cs-CZ" dirty="0" smtClean="0"/>
              <a:t>í</a:t>
            </a:r>
            <a:r>
              <a:rPr lang="it-IT" dirty="0" smtClean="0"/>
              <a:t>l a rozhodovac</a:t>
            </a:r>
            <a:r>
              <a:rPr lang="cs-CZ" dirty="0" smtClean="0"/>
              <a:t>í</a:t>
            </a:r>
            <a:r>
              <a:rPr lang="it-IT" dirty="0" smtClean="0"/>
              <a:t> pravomoci</a:t>
            </a:r>
          </a:p>
          <a:p>
            <a:r>
              <a:rPr lang="cs-CZ" b="1" dirty="0" err="1" smtClean="0"/>
              <a:t>L</a:t>
            </a:r>
            <a:r>
              <a:rPr lang="cs-CZ" b="1" smtClean="0"/>
              <a:t>icencing  </a:t>
            </a:r>
            <a:r>
              <a:rPr lang="cs-CZ" b="1" dirty="0" smtClean="0"/>
              <a:t>- </a:t>
            </a:r>
            <a:r>
              <a:rPr lang="cs-CZ" dirty="0" smtClean="0"/>
              <a:t>propůjčení práva k využívání nehmotného vlastnictví, jež zůstává v majetku původního vlastníka</a:t>
            </a:r>
          </a:p>
          <a:p>
            <a:r>
              <a:rPr lang="cs-CZ" b="1" dirty="0" err="1" smtClean="0"/>
              <a:t>P</a:t>
            </a:r>
            <a:r>
              <a:rPr lang="cs-CZ" b="1" smtClean="0"/>
              <a:t>řevzeti </a:t>
            </a:r>
            <a:r>
              <a:rPr lang="cs-CZ" b="1" dirty="0" smtClean="0"/>
              <a:t>(akvizice) -</a:t>
            </a:r>
            <a:r>
              <a:rPr lang="cs-CZ" dirty="0" smtClean="0"/>
              <a:t>více podniků se dohodne odkoupit majetkový podíl v jedné nebo více společnostech, aby získaly přístup k novým trhům, výrobkům, </a:t>
            </a:r>
            <a:r>
              <a:rPr lang="cs-CZ" dirty="0" err="1" smtClean="0"/>
              <a:t>know</a:t>
            </a:r>
            <a:r>
              <a:rPr lang="cs-CZ" dirty="0" smtClean="0"/>
              <a:t>-</a:t>
            </a:r>
            <a:r>
              <a:rPr lang="cs-CZ" dirty="0" err="1" smtClean="0"/>
              <a:t>how</a:t>
            </a:r>
            <a:r>
              <a:rPr lang="cs-CZ" dirty="0" smtClean="0"/>
              <a:t>, zdrojům, výzkumům, zvýšeni hodnoty akcií atd.;</a:t>
            </a:r>
          </a:p>
          <a:p>
            <a:r>
              <a:rPr lang="cs-CZ" b="1" dirty="0" err="1" smtClean="0"/>
              <a:t>F</a:t>
            </a:r>
            <a:r>
              <a:rPr lang="cs-CZ" b="1" smtClean="0"/>
              <a:t>ranšizing </a:t>
            </a:r>
            <a:r>
              <a:rPr lang="cs-CZ" b="1" dirty="0" smtClean="0"/>
              <a:t>- </a:t>
            </a:r>
            <a:r>
              <a:rPr lang="cs-CZ" dirty="0" smtClean="0"/>
              <a:t>určitý druh licenční smlouvy</a:t>
            </a:r>
          </a:p>
          <a:p>
            <a:r>
              <a:rPr lang="cs-CZ" b="1" dirty="0" smtClean="0"/>
              <a:t>S</a:t>
            </a:r>
            <a:r>
              <a:rPr lang="cs-CZ" b="1" smtClean="0"/>
              <a:t>loučení </a:t>
            </a:r>
            <a:r>
              <a:rPr lang="cs-CZ" b="1" dirty="0" smtClean="0"/>
              <a:t>(fúze) - </a:t>
            </a:r>
            <a:r>
              <a:rPr lang="cs-CZ" dirty="0" smtClean="0"/>
              <a:t>více podniků spojuje účelově zdroje, aktiva, </a:t>
            </a:r>
            <a:r>
              <a:rPr lang="cs-CZ" dirty="0" err="1" smtClean="0"/>
              <a:t>know</a:t>
            </a:r>
            <a:r>
              <a:rPr lang="cs-CZ" dirty="0" smtClean="0"/>
              <a:t>-</a:t>
            </a:r>
            <a:r>
              <a:rPr lang="cs-CZ" dirty="0" err="1" smtClean="0"/>
              <a:t>how</a:t>
            </a:r>
            <a:r>
              <a:rPr lang="cs-CZ" dirty="0" smtClean="0"/>
              <a:t> apod., a vzniká tak podnik třetí, ve kterém se dělí majetkový podíl a pravomoc rozhodovat </a:t>
            </a:r>
            <a:r>
              <a:rPr lang="pl-PL" dirty="0" smtClean="0"/>
              <a:t>dle dohody, staré podniky </a:t>
            </a:r>
            <a:r>
              <a:rPr lang="pl-PL" smtClean="0"/>
              <a:t>pak </a:t>
            </a:r>
            <a:r>
              <a:rPr lang="pl-PL" smtClean="0"/>
              <a:t>zaniknou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 Koncepce marketingového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Výrobní</a:t>
            </a:r>
          </a:p>
          <a:p>
            <a:r>
              <a:rPr lang="cs-CZ" b="1" dirty="0" smtClean="0"/>
              <a:t>Výrobková</a:t>
            </a:r>
          </a:p>
          <a:p>
            <a:r>
              <a:rPr lang="cs-CZ" b="1" dirty="0" smtClean="0"/>
              <a:t>Prodejní</a:t>
            </a:r>
          </a:p>
          <a:p>
            <a:r>
              <a:rPr lang="cs-CZ" b="1" dirty="0" smtClean="0"/>
              <a:t>Marketingová</a:t>
            </a:r>
            <a:endParaRPr lang="cs-CZ" b="1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hlavního a jednoduchého předpokladu,že zákazníci upřednostňují levné a dobře dostupné produkty</a:t>
            </a:r>
          </a:p>
          <a:p>
            <a:r>
              <a:rPr lang="cs-CZ" dirty="0" smtClean="0"/>
              <a:t>Důraz na efektivní výrobu a distribuci</a:t>
            </a:r>
          </a:p>
          <a:p>
            <a:r>
              <a:rPr lang="cs-CZ" dirty="0" smtClean="0"/>
              <a:t>Základním předpokladem pro fungování – </a:t>
            </a:r>
            <a:r>
              <a:rPr lang="cs-CZ" b="1" dirty="0" smtClean="0"/>
              <a:t>poptávka převyšuje nabídku</a:t>
            </a:r>
            <a:endParaRPr lang="cs-CZ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funkční oblasti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Oblast:</a:t>
            </a:r>
          </a:p>
          <a:p>
            <a:r>
              <a:rPr lang="cs-CZ" dirty="0" smtClean="0"/>
              <a:t> Výroby</a:t>
            </a:r>
          </a:p>
          <a:p>
            <a:r>
              <a:rPr lang="cs-CZ" dirty="0" smtClean="0"/>
              <a:t>Zdrojového zajištění</a:t>
            </a:r>
          </a:p>
          <a:p>
            <a:r>
              <a:rPr lang="cs-CZ" dirty="0" smtClean="0"/>
              <a:t>Prodeje</a:t>
            </a:r>
          </a:p>
          <a:p>
            <a:r>
              <a:rPr lang="cs-CZ" dirty="0" smtClean="0"/>
              <a:t>Finančních výsledků</a:t>
            </a:r>
            <a:endParaRPr lang="cs-CZ" dirty="0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Výrobková koncepce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předpokladu, že zákazníci budou kupovat produkty, které jsou kvalitní a velice spolehlivé</a:t>
            </a:r>
          </a:p>
          <a:p>
            <a:r>
              <a:rPr lang="cs-CZ" dirty="0" smtClean="0"/>
              <a:t>Věnuje se maximálně </a:t>
            </a:r>
            <a:r>
              <a:rPr lang="cs-CZ" b="1" dirty="0" smtClean="0"/>
              <a:t>zdokonalování výrobku</a:t>
            </a:r>
            <a:endParaRPr lang="cs-CZ" b="1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Prodejní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Založena na co největším </a:t>
            </a:r>
            <a:r>
              <a:rPr lang="cs-CZ" b="1" dirty="0" smtClean="0"/>
              <a:t>rozšíření výrobku</a:t>
            </a:r>
          </a:p>
          <a:p>
            <a:r>
              <a:rPr lang="cs-CZ" dirty="0" smtClean="0"/>
              <a:t>Předpokládá, že zákazník si koupí zboží, kterého je všude dost</a:t>
            </a:r>
            <a:endParaRPr lang="cs-CZ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Marketingová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Společnost analyzuje  a </a:t>
            </a:r>
            <a:r>
              <a:rPr lang="cs-CZ" b="1" dirty="0" smtClean="0"/>
              <a:t>hledá potřeby </a:t>
            </a:r>
            <a:r>
              <a:rPr lang="cs-CZ" dirty="0" smtClean="0"/>
              <a:t>a požadavky potencionálního </a:t>
            </a:r>
            <a:r>
              <a:rPr lang="cs-CZ" b="1" dirty="0" smtClean="0"/>
              <a:t>zákazníka</a:t>
            </a:r>
          </a:p>
          <a:p>
            <a:r>
              <a:rPr lang="cs-CZ" dirty="0" smtClean="0"/>
              <a:t>Dokáže uspokojit požadavky rychleji a lépe než konkurence</a:t>
            </a:r>
            <a:endParaRPr lang="cs-CZ" dirty="0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Spotřebitelsky orientovaná marketingová koncepce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</a:t>
            </a:r>
            <a:r>
              <a:rPr lang="cs-CZ" smtClean="0"/>
              <a:t>ychází </a:t>
            </a:r>
            <a:r>
              <a:rPr lang="cs-CZ" dirty="0" smtClean="0"/>
              <a:t>z prozkoumání potřeb trhu, a tedy ne z produkčních možností firmy, a směřuje k uspokojení těchto potřeb</a:t>
            </a:r>
          </a:p>
          <a:p>
            <a:r>
              <a:rPr lang="cs-CZ" dirty="0" smtClean="0"/>
              <a:t>Z</a:t>
            </a:r>
            <a:r>
              <a:rPr lang="cs-CZ" smtClean="0"/>
              <a:t>boží </a:t>
            </a:r>
            <a:r>
              <a:rPr lang="cs-CZ" dirty="0" smtClean="0"/>
              <a:t>a služby jsou chápány jako prostředky směřující k uspokojení potřeb, nikoliv jako konečné potřeby</a:t>
            </a:r>
            <a:endParaRPr lang="cs-CZ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Cílově orientovaná marketingová koncepce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</a:t>
            </a:r>
            <a:r>
              <a:rPr lang="cs-CZ" smtClean="0"/>
              <a:t>aměřena </a:t>
            </a:r>
            <a:r>
              <a:rPr lang="cs-CZ" dirty="0" smtClean="0"/>
              <a:t>na splnění hlavních cílů </a:t>
            </a:r>
            <a:r>
              <a:rPr lang="pl-PL" dirty="0" smtClean="0"/>
              <a:t>firmy</a:t>
            </a:r>
          </a:p>
          <a:p>
            <a:r>
              <a:rPr lang="pl-PL" dirty="0" smtClean="0"/>
              <a:t>T</a:t>
            </a:r>
            <a:r>
              <a:rPr lang="pl-PL" smtClean="0"/>
              <a:t>ěmito </a:t>
            </a:r>
            <a:r>
              <a:rPr lang="pl-PL" dirty="0" smtClean="0"/>
              <a:t>cíli mohou být např. zisk, stanovené procento podílu firmy na trhu,</a:t>
            </a:r>
            <a:r>
              <a:rPr lang="cs-CZ" dirty="0" smtClean="0"/>
              <a:t>obrat atd.</a:t>
            </a:r>
            <a:endParaRPr lang="cs-CZ" dirty="0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Integrovaný marketingový přístup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</a:t>
            </a:r>
            <a:r>
              <a:rPr lang="cs-CZ" smtClean="0"/>
              <a:t>ochází </a:t>
            </a:r>
            <a:r>
              <a:rPr lang="cs-CZ" dirty="0" smtClean="0"/>
              <a:t>ke koordinaci všech činností spojených s produkcí zboží či služeb</a:t>
            </a:r>
          </a:p>
          <a:p>
            <a:r>
              <a:rPr lang="cs-CZ" dirty="0" smtClean="0"/>
              <a:t>Z</a:t>
            </a:r>
            <a:r>
              <a:rPr lang="cs-CZ" smtClean="0"/>
              <a:t>ahrnují </a:t>
            </a:r>
            <a:r>
              <a:rPr lang="cs-CZ" dirty="0" smtClean="0"/>
              <a:t>vývoj produktu, výzkum a rozvoj</a:t>
            </a:r>
            <a:r>
              <a:rPr lang="cs-CZ" smtClean="0"/>
              <a:t>, výrobu</a:t>
            </a:r>
            <a:r>
              <a:rPr lang="cs-CZ" dirty="0" smtClean="0"/>
              <a:t>, finance, marketing, personalistiku, kontrolu atd.</a:t>
            </a:r>
            <a:endParaRPr lang="cs-CZ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Koncepce</a:t>
            </a:r>
            <a:br>
              <a:rPr lang="pl-PL" b="1" dirty="0" smtClean="0"/>
            </a:br>
            <a:r>
              <a:rPr lang="cs-CZ" b="1" dirty="0" smtClean="0"/>
              <a:t>společenského marketingu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</a:t>
            </a:r>
            <a:r>
              <a:rPr lang="cs-CZ" smtClean="0"/>
              <a:t> </a:t>
            </a:r>
            <a:r>
              <a:rPr lang="cs-CZ" dirty="0" smtClean="0"/>
              <a:t>centru pozornosti stojí řešení aktuálních problémů </a:t>
            </a:r>
          </a:p>
          <a:p>
            <a:r>
              <a:rPr lang="cs-CZ" dirty="0" smtClean="0"/>
              <a:t>V</a:t>
            </a:r>
            <a:r>
              <a:rPr lang="cs-CZ" smtClean="0"/>
              <a:t>zniká </a:t>
            </a:r>
            <a:r>
              <a:rPr lang="cs-CZ" dirty="0" smtClean="0"/>
              <a:t>v důsledku kritiky marketingové koncepce, které je vyčítána dravost v uspokojování vyvolávání </a:t>
            </a:r>
            <a:r>
              <a:rPr lang="pl-PL" dirty="0" smtClean="0"/>
              <a:t>potřeb a přání bez ohledu na společnost jako takovou</a:t>
            </a:r>
            <a:endParaRPr lang="cs-CZ" b="1" dirty="0" smtClean="0"/>
          </a:p>
          <a:p>
            <a:r>
              <a:rPr lang="cs-CZ" dirty="0" smtClean="0"/>
              <a:t>C</a:t>
            </a:r>
            <a:r>
              <a:rPr lang="cs-CZ" smtClean="0"/>
              <a:t>ílem </a:t>
            </a:r>
            <a:r>
              <a:rPr lang="cs-CZ" dirty="0" smtClean="0"/>
              <a:t>je zlepšeni kvality života a společenská odpovědnost</a:t>
            </a:r>
          </a:p>
          <a:p>
            <a:r>
              <a:rPr lang="pl-PL" dirty="0" smtClean="0"/>
              <a:t>P</a:t>
            </a:r>
            <a:r>
              <a:rPr lang="pl-PL" smtClean="0"/>
              <a:t>ředstavuje </a:t>
            </a:r>
            <a:r>
              <a:rPr lang="pl-PL" dirty="0" smtClean="0"/>
              <a:t>dobrovolný </a:t>
            </a:r>
            <a:r>
              <a:rPr lang="cs-CZ" dirty="0" smtClean="0"/>
              <a:t>závazek firem chovat se v rámci svého fungování odpovědně k životnímu prostředí i ke společnosti, kde podnikají</a:t>
            </a:r>
            <a:endParaRPr lang="cs-CZ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</a:t>
            </a:r>
            <a:r>
              <a:rPr lang="cs-CZ" b="1" smtClean="0"/>
              <a:t>ociálně </a:t>
            </a:r>
            <a:r>
              <a:rPr lang="cs-CZ" b="1" dirty="0" smtClean="0"/>
              <a:t>ekologická koncepce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</a:t>
            </a:r>
            <a:r>
              <a:rPr lang="cs-CZ" smtClean="0"/>
              <a:t>odifikací </a:t>
            </a:r>
            <a:r>
              <a:rPr lang="cs-CZ" dirty="0" smtClean="0"/>
              <a:t>koncepce společenského marketingu</a:t>
            </a:r>
          </a:p>
          <a:p>
            <a:r>
              <a:rPr lang="cs-CZ" dirty="0" smtClean="0"/>
              <a:t>D</a:t>
            </a:r>
            <a:r>
              <a:rPr lang="cs-CZ" smtClean="0"/>
              <a:t>ůležitou </a:t>
            </a:r>
            <a:r>
              <a:rPr lang="cs-CZ" dirty="0" smtClean="0"/>
              <a:t>roli v ní hraje státní, nepřímá podpora ekologicky čisté nabídky, a zejména pak poptávky</a:t>
            </a:r>
          </a:p>
          <a:p>
            <a:r>
              <a:rPr lang="cs-CZ" dirty="0" smtClean="0"/>
              <a:t>I</a:t>
            </a:r>
            <a:r>
              <a:rPr lang="cs-CZ" smtClean="0"/>
              <a:t>niciuje </a:t>
            </a:r>
            <a:r>
              <a:rPr lang="cs-CZ" dirty="0" smtClean="0"/>
              <a:t>vznik nových technologií, materiálů a výrobků s cílem životní prostředí nejen chránit, ale podílet se i na jeho regeneraci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Sociálně etická koncepce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</a:t>
            </a:r>
            <a:r>
              <a:rPr lang="cs-CZ" smtClean="0"/>
              <a:t>alší </a:t>
            </a:r>
            <a:r>
              <a:rPr lang="cs-CZ" dirty="0" smtClean="0"/>
              <a:t>modifikace</a:t>
            </a:r>
          </a:p>
          <a:p>
            <a:r>
              <a:rPr lang="cs-CZ" dirty="0" smtClean="0"/>
              <a:t>P</a:t>
            </a:r>
            <a:r>
              <a:rPr lang="cs-CZ" smtClean="0"/>
              <a:t>řináší </a:t>
            </a:r>
            <a:r>
              <a:rPr lang="cs-CZ" dirty="0" smtClean="0"/>
              <a:t>nové pohledy na problémy podnikání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Holistický marketingový koncept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</a:t>
            </a:r>
            <a:r>
              <a:rPr lang="cs-CZ" smtClean="0"/>
              <a:t>aložen </a:t>
            </a:r>
            <a:r>
              <a:rPr lang="cs-CZ" dirty="0" smtClean="0"/>
              <a:t>na vývoji, designu a implementaci marketingových programů, procesů a aktivit, přičemž uznává jejich šíři a vzájemné závislosti</a:t>
            </a:r>
          </a:p>
          <a:p>
            <a:r>
              <a:rPr lang="cs-CZ" dirty="0" smtClean="0"/>
              <a:t>Holistický marketing uznává, že v marketingu záleží na všem – a že široký a integrovaný pohled je </a:t>
            </a:r>
            <a:r>
              <a:rPr lang="cs-CZ" smtClean="0"/>
              <a:t>často nezbytný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3499</Words>
  <Application>Microsoft Office PowerPoint</Application>
  <PresentationFormat>Předvádění na obrazovce (4:3)</PresentationFormat>
  <Paragraphs>644</Paragraphs>
  <Slides>105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105</vt:i4>
      </vt:variant>
    </vt:vector>
  </HeadingPairs>
  <TitlesOfParts>
    <vt:vector size="106" baseType="lpstr">
      <vt:lpstr>Motiv sady Office</vt:lpstr>
      <vt:lpstr>Strategický management a marketing</vt:lpstr>
      <vt:lpstr>Podnikání</vt:lpstr>
      <vt:lpstr>Podnik</vt:lpstr>
      <vt:lpstr>Společné rysy podniků a firem</vt:lpstr>
      <vt:lpstr>Společné rysy podniků a firem</vt:lpstr>
      <vt:lpstr>Společné rysy podniků a firem</vt:lpstr>
      <vt:lpstr>Plán</vt:lpstr>
      <vt:lpstr> Podle šíře záběru – komplexnosti</vt:lpstr>
      <vt:lpstr>Podle funkční oblasti</vt:lpstr>
      <vt:lpstr>Podle časového horizontu realizace</vt:lpstr>
      <vt:lpstr>Tvorba a realizace plánu</vt:lpstr>
      <vt:lpstr>Cíle základní(goal)</vt:lpstr>
      <vt:lpstr>Podnikatelská strategie (ps)</vt:lpstr>
      <vt:lpstr>Moderní sloupy západní manažerské literatury</vt:lpstr>
      <vt:lpstr>H. Igor Ansoff</vt:lpstr>
      <vt:lpstr>Gary Hammel a C.K. Prahalada</vt:lpstr>
      <vt:lpstr>Michael E. Porter</vt:lpstr>
      <vt:lpstr>PS</vt:lpstr>
      <vt:lpstr>PS - tvorba a realizace</vt:lpstr>
      <vt:lpstr>Sedm základních etap</vt:lpstr>
      <vt:lpstr>A. Stanovení poslání – mise firmy</vt:lpstr>
      <vt:lpstr>B. Rozbor výchozího stavu – silných a slabých stránek firmy</vt:lpstr>
      <vt:lpstr>Hodnotový řetězec</vt:lpstr>
      <vt:lpstr>Hodnotový řetězec</vt:lpstr>
      <vt:lpstr>Zdroj konkurenční výhody</vt:lpstr>
      <vt:lpstr>SWOT</vt:lpstr>
      <vt:lpstr>Analýza konkurence</vt:lpstr>
      <vt:lpstr>Porterových 5 konkurenčních sil</vt:lpstr>
      <vt:lpstr>Porterovy generické strategie</vt:lpstr>
      <vt:lpstr>Benchmarking</vt:lpstr>
      <vt:lpstr>Analýza zákazníka - Metoda STP</vt:lpstr>
      <vt:lpstr>Segmentace</vt:lpstr>
      <vt:lpstr>Zacílení</vt:lpstr>
      <vt:lpstr>Odlišení</vt:lpstr>
      <vt:lpstr>Analýza dodavatelů</vt:lpstr>
      <vt:lpstr>Vztah dodavatel-odběratel</vt:lpstr>
      <vt:lpstr>C. Rozbor zdrojových možností rozvoje a vytvoření specifických podnikatelských předností firmy</vt:lpstr>
      <vt:lpstr>Analýza BCG</vt:lpstr>
      <vt:lpstr>Analýza BCG</vt:lpstr>
      <vt:lpstr>Analýza 4P</vt:lpstr>
      <vt:lpstr>Analýza hodnotového řetězce</vt:lpstr>
      <vt:lpstr>D. Stanovení soustavy cílů</vt:lpstr>
      <vt:lpstr>Varianty soustavy cílů</vt:lpstr>
      <vt:lpstr>Příklady zájmů interních a externích skupin</vt:lpstr>
      <vt:lpstr>E. Formulace scénářů a výběr vhodné podnikatelské strategie</vt:lpstr>
      <vt:lpstr>Business strategies – podle oborů</vt:lpstr>
      <vt:lpstr>Functional strategies – podle činností</vt:lpstr>
      <vt:lpstr>F. Prověření vhodnosti zvolené strategie</vt:lpstr>
      <vt:lpstr>G. Realizace strategie</vt:lpstr>
      <vt:lpstr>SWOT</vt:lpstr>
      <vt:lpstr>Rozdílnost přístupu podnikatelského jednání v průběhu životního cyklu výroby</vt:lpstr>
      <vt:lpstr>Typy strategií</vt:lpstr>
      <vt:lpstr>Strategie dle aspektu agresivity</vt:lpstr>
      <vt:lpstr>Strategie ofenzivní</vt:lpstr>
      <vt:lpstr>Strategie druhého nejlepšího na trhu</vt:lpstr>
      <vt:lpstr>Strategie defenzivní</vt:lpstr>
      <vt:lpstr>Strategie zůstatková</vt:lpstr>
      <vt:lpstr>Typy strategií</vt:lpstr>
      <vt:lpstr>Porterových 5 konkurenčních sil</vt:lpstr>
      <vt:lpstr>Porterovy generické strategie</vt:lpstr>
      <vt:lpstr>Typy strategií</vt:lpstr>
      <vt:lpstr>Rozvojové strategie</vt:lpstr>
      <vt:lpstr>Typy strategií</vt:lpstr>
      <vt:lpstr>Strategie na úrovni řízení</vt:lpstr>
      <vt:lpstr>Strategie na úrovni korporace</vt:lpstr>
      <vt:lpstr>Strategie na úrovni podniku</vt:lpstr>
      <vt:lpstr>Functional strategies – podle činností</vt:lpstr>
      <vt:lpstr>Konkurence</vt:lpstr>
      <vt:lpstr>Systémově organizované informační zajištění</vt:lpstr>
      <vt:lpstr>Informace pro strategické rozhodování</vt:lpstr>
      <vt:lpstr>Informace pro taktické rozhodování</vt:lpstr>
      <vt:lpstr>Soustava návazných plánů</vt:lpstr>
      <vt:lpstr>Řízení podle cílů - MBO „Management by objectives“</vt:lpstr>
      <vt:lpstr>Varianty soustavy cílů</vt:lpstr>
      <vt:lpstr>Z hlediska investičních cílů a záměrů se strategie dělí na:</vt:lpstr>
      <vt:lpstr>Strategie růstová</vt:lpstr>
      <vt:lpstr>Strategie stabilizační</vt:lpstr>
      <vt:lpstr>Strategie udržení (holding strategy)</vt:lpstr>
      <vt:lpstr>Obranné strategie (defending strategy)</vt:lpstr>
      <vt:lpstr>Strategie zvratové (turnabout/turnaround)</vt:lpstr>
      <vt:lpstr>Strategie útlumová/sklízení (harvesting strategy) </vt:lpstr>
      <vt:lpstr>Strategie na ukončení podnikání (divest/liquidate strategy) </vt:lpstr>
      <vt:lpstr>Strategie zaměřená na prodej (divest strategy) </vt:lpstr>
      <vt:lpstr>Strategie zaměřené na likvidaci (liquidate strategy)</vt:lpstr>
      <vt:lpstr>Strategie ústupu z trhu</vt:lpstr>
      <vt:lpstr>Strategické sítě (strategic network)</vt:lpstr>
      <vt:lpstr>Způsoby vytváření strategických sítí</vt:lpstr>
      <vt:lpstr> Koncepce marketingového řízení</vt:lpstr>
      <vt:lpstr>Výrobní koncepce</vt:lpstr>
      <vt:lpstr>Výrobková koncepce </vt:lpstr>
      <vt:lpstr>Prodejní koncepce</vt:lpstr>
      <vt:lpstr>Marketingová koncepce</vt:lpstr>
      <vt:lpstr>Spotřebitelsky orientovaná marketingová koncepce</vt:lpstr>
      <vt:lpstr>Cílově orientovaná marketingová koncepce</vt:lpstr>
      <vt:lpstr>Integrovaný marketingový přístup</vt:lpstr>
      <vt:lpstr>Koncepce společenského marketingu</vt:lpstr>
      <vt:lpstr>Sociálně ekologická koncepce</vt:lpstr>
      <vt:lpstr>Sociálně etická koncepce</vt:lpstr>
      <vt:lpstr>Holistický marketingový koncept</vt:lpstr>
      <vt:lpstr>Vztahový marketing (relationship marketing)</vt:lpstr>
      <vt:lpstr>Integrovaný marketing (integrated marketing)</vt:lpstr>
      <vt:lpstr>Interní marketing (internal marketing)</vt:lpstr>
      <vt:lpstr>Sdílený marketing (cause- -related marketing)</vt:lpstr>
      <vt:lpstr>Marketingová koncepce (marketing conception)</vt:lpstr>
      <vt:lpstr>Okruhy základních marketingových konceptů 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a marketing</dc:title>
  <dc:creator>Javorova Barbora</dc:creator>
  <cp:lastModifiedBy>Javorova Barbora</cp:lastModifiedBy>
  <cp:revision>21</cp:revision>
  <dcterms:created xsi:type="dcterms:W3CDTF">2016-04-08T11:44:37Z</dcterms:created>
  <dcterms:modified xsi:type="dcterms:W3CDTF">2017-03-11T12:24:54Z</dcterms:modified>
</cp:coreProperties>
</file>