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85" r:id="rId4"/>
    <p:sldId id="310" r:id="rId5"/>
    <p:sldId id="311" r:id="rId6"/>
    <p:sldId id="286" r:id="rId7"/>
    <p:sldId id="287" r:id="rId8"/>
    <p:sldId id="288" r:id="rId9"/>
    <p:sldId id="290" r:id="rId10"/>
    <p:sldId id="291" r:id="rId11"/>
    <p:sldId id="292" r:id="rId12"/>
    <p:sldId id="302" r:id="rId13"/>
    <p:sldId id="261" r:id="rId14"/>
    <p:sldId id="262" r:id="rId15"/>
    <p:sldId id="298" r:id="rId16"/>
    <p:sldId id="263" r:id="rId17"/>
    <p:sldId id="309" r:id="rId18"/>
    <p:sldId id="297" r:id="rId19"/>
    <p:sldId id="294" r:id="rId20"/>
    <p:sldId id="295" r:id="rId21"/>
    <p:sldId id="299" r:id="rId22"/>
    <p:sldId id="296" r:id="rId23"/>
    <p:sldId id="283" r:id="rId24"/>
    <p:sldId id="306" r:id="rId25"/>
    <p:sldId id="305" r:id="rId26"/>
    <p:sldId id="300" r:id="rId27"/>
    <p:sldId id="312" r:id="rId28"/>
    <p:sldId id="264" r:id="rId29"/>
    <p:sldId id="265" r:id="rId30"/>
    <p:sldId id="313" r:id="rId31"/>
    <p:sldId id="314" r:id="rId32"/>
    <p:sldId id="317" r:id="rId33"/>
    <p:sldId id="315" r:id="rId34"/>
    <p:sldId id="316" r:id="rId35"/>
    <p:sldId id="266" r:id="rId36"/>
    <p:sldId id="267" r:id="rId37"/>
    <p:sldId id="268" r:id="rId38"/>
    <p:sldId id="269" r:id="rId39"/>
    <p:sldId id="270" r:id="rId40"/>
    <p:sldId id="272" r:id="rId41"/>
    <p:sldId id="273" r:id="rId42"/>
    <p:sldId id="271" r:id="rId43"/>
    <p:sldId id="307" r:id="rId44"/>
    <p:sldId id="275" r:id="rId45"/>
    <p:sldId id="276" r:id="rId46"/>
    <p:sldId id="277" r:id="rId47"/>
    <p:sldId id="278" r:id="rId48"/>
    <p:sldId id="279" r:id="rId49"/>
    <p:sldId id="280" r:id="rId50"/>
    <p:sldId id="318" r:id="rId51"/>
    <p:sldId id="281" r:id="rId5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19.2.2017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19.2.2017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19.2.2017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19.2.2017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19.2.2017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19.2.2017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19.2.2017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19.2.2017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19.2.2017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19.2.2017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19.2.2017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E40D5-B585-41DC-9D53-CE8F485F2686}" type="datetimeFigureOut">
              <a:rPr lang="cs-CZ" smtClean="0"/>
              <a:pPr/>
              <a:t>19.2.2017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Systém managementu jakosti</a:t>
            </a:r>
            <a:br>
              <a:rPr lang="cs-CZ" b="1" dirty="0" smtClean="0"/>
            </a:br>
            <a:r>
              <a:rPr lang="cs-CZ" b="1" dirty="0" smtClean="0"/>
              <a:t>QMS 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QMS – </a:t>
            </a:r>
            <a:r>
              <a:rPr lang="cs-CZ" b="1" dirty="0" err="1" smtClean="0"/>
              <a:t>Quality</a:t>
            </a:r>
            <a:r>
              <a:rPr lang="cs-CZ" b="1" dirty="0" smtClean="0"/>
              <a:t> management </a:t>
            </a:r>
            <a:r>
              <a:rPr lang="cs-CZ" b="1" dirty="0" err="1" smtClean="0"/>
              <a:t>System</a:t>
            </a:r>
            <a:endParaRPr lang="cs-CZ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Společnost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Zákony, normy, vyhlášky</a:t>
            </a:r>
          </a:p>
          <a:p>
            <a:r>
              <a:rPr lang="cs-CZ" dirty="0" smtClean="0"/>
              <a:t>Dozorové a inspekční orgány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Očekávání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</p:txBody>
      </p:sp>
      <p:pic>
        <p:nvPicPr>
          <p:cNvPr id="1026" name="Picture 2" descr="C:\Program Files\Microsoft Office\MEDIA\CAGCAT10\j0212957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789040"/>
            <a:ext cx="1830629" cy="1440160"/>
          </a:xfrm>
          <a:prstGeom prst="rect">
            <a:avLst/>
          </a:prstGeom>
          <a:noFill/>
        </p:spPr>
      </p:pic>
      <p:sp>
        <p:nvSpPr>
          <p:cNvPr id="5" name="Popisek se šipkou dolů 4"/>
          <p:cNvSpPr/>
          <p:nvPr/>
        </p:nvSpPr>
        <p:spPr>
          <a:xfrm>
            <a:off x="1403648" y="1988840"/>
            <a:ext cx="1944216" cy="1296144"/>
          </a:xfrm>
          <a:prstGeom prst="down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Výrobce:</a:t>
            </a:r>
          </a:p>
          <a:p>
            <a:pPr algn="ctr"/>
            <a:r>
              <a:rPr lang="cs-CZ" dirty="0" smtClean="0"/>
              <a:t>Zisk</a:t>
            </a:r>
          </a:p>
          <a:p>
            <a:pPr algn="ctr"/>
            <a:r>
              <a:rPr lang="cs-CZ" dirty="0" smtClean="0"/>
              <a:t>Podíl na trhu</a:t>
            </a:r>
            <a:endParaRPr lang="cs-CZ" dirty="0"/>
          </a:p>
        </p:txBody>
      </p:sp>
      <p:sp>
        <p:nvSpPr>
          <p:cNvPr id="6" name="Popisek se šipkou dolů 5"/>
          <p:cNvSpPr/>
          <p:nvPr/>
        </p:nvSpPr>
        <p:spPr>
          <a:xfrm>
            <a:off x="5724128" y="1700808"/>
            <a:ext cx="2736304" cy="2088232"/>
          </a:xfrm>
          <a:prstGeom prst="down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Zákazník:</a:t>
            </a:r>
          </a:p>
          <a:p>
            <a:pPr algn="ctr"/>
            <a:r>
              <a:rPr lang="cs-CZ" dirty="0" smtClean="0"/>
              <a:t>Užitek</a:t>
            </a:r>
          </a:p>
          <a:p>
            <a:pPr algn="ctr"/>
            <a:r>
              <a:rPr lang="cs-CZ" dirty="0" smtClean="0"/>
              <a:t>Provozní náklady (spotřeba, údržba, servis)</a:t>
            </a:r>
          </a:p>
          <a:p>
            <a:pPr algn="ctr"/>
            <a:endParaRPr lang="cs-CZ" dirty="0"/>
          </a:p>
        </p:txBody>
      </p:sp>
      <p:sp>
        <p:nvSpPr>
          <p:cNvPr id="7" name="Popisek se šipkou doleva 6"/>
          <p:cNvSpPr/>
          <p:nvPr/>
        </p:nvSpPr>
        <p:spPr>
          <a:xfrm>
            <a:off x="7092280" y="4797152"/>
            <a:ext cx="45719" cy="45719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Popisek se šipkou doleva 7"/>
          <p:cNvSpPr/>
          <p:nvPr/>
        </p:nvSpPr>
        <p:spPr>
          <a:xfrm>
            <a:off x="6156176" y="4437112"/>
            <a:ext cx="2376264" cy="1274440"/>
          </a:xfrm>
          <a:prstGeom prst="left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Společnost:</a:t>
            </a:r>
          </a:p>
          <a:p>
            <a:pPr algn="ctr"/>
            <a:r>
              <a:rPr lang="cs-CZ" dirty="0" smtClean="0"/>
              <a:t>Emise</a:t>
            </a:r>
          </a:p>
          <a:p>
            <a:pPr algn="ctr"/>
            <a:r>
              <a:rPr lang="cs-CZ" dirty="0" smtClean="0"/>
              <a:t>Bezpečnost</a:t>
            </a:r>
          </a:p>
          <a:p>
            <a:pPr algn="ctr"/>
            <a:r>
              <a:rPr lang="cs-CZ" dirty="0" smtClean="0"/>
              <a:t>Likvidace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Proces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Soubor vzájemně souvisejících nebo vzájemně se ovlivňujících činností</a:t>
            </a:r>
          </a:p>
          <a:p>
            <a:r>
              <a:rPr lang="cs-CZ" dirty="0" smtClean="0"/>
              <a:t>Činnost, která využívá zdroje a je řízena za účelem přeměny vstupů na výstupy může být označována za proces</a:t>
            </a:r>
          </a:p>
          <a:p>
            <a:r>
              <a:rPr lang="cs-CZ" dirty="0" smtClean="0"/>
              <a:t>Výstup z jednoho procesu tvoří přímo vstup pro další proces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Procesní přístup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Aplikace systému procesů v organizaci spolu s identifikací těchto procesů, jejich vzájemné působení a řízení</a:t>
            </a:r>
          </a:p>
          <a:p>
            <a:r>
              <a:rPr lang="cs-CZ" dirty="0" smtClean="0"/>
              <a:t>Výhodou procesního přístupu je nepřetržité řízení vazeb mezi jednotlivými procesy v systému procesů, jakož i jejich kombinování a vzájemné působení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Produkt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Veškeré výstupy z procesů</a:t>
            </a:r>
          </a:p>
          <a:p>
            <a:r>
              <a:rPr lang="cs-CZ" dirty="0" smtClean="0"/>
              <a:t>Jsou to výrobky, služby, zpracované informace…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Služba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čisté podobě (poradenství)</a:t>
            </a:r>
          </a:p>
          <a:p>
            <a:r>
              <a:rPr lang="cs-CZ" dirty="0" smtClean="0"/>
              <a:t>Ve spojení s hmotným produktem (stravování,kosmetika,…)</a:t>
            </a:r>
          </a:p>
          <a:p>
            <a:r>
              <a:rPr lang="cs-CZ" dirty="0" smtClean="0"/>
              <a:t>Přítomnost zákazníka v procesu poskytování</a:t>
            </a:r>
          </a:p>
          <a:p>
            <a:r>
              <a:rPr lang="cs-CZ" dirty="0" smtClean="0"/>
              <a:t>Omezené možnosti nápravy chyb</a:t>
            </a:r>
          </a:p>
          <a:p>
            <a:r>
              <a:rPr lang="cs-CZ" dirty="0" smtClean="0"/>
              <a:t>Možnost operativně zasahovat do procesu poskytování podle individuálního přání zákazníka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Znaky jakosti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 každého produktu jsou identifikované znaky jakosti, které jsou pro druh produktu typické</a:t>
            </a:r>
          </a:p>
          <a:p>
            <a:r>
              <a:rPr lang="cs-CZ" dirty="0" smtClean="0"/>
              <a:t>Kvantitativní – měřitelné: rozměr, výkon,složení výrobku…</a:t>
            </a:r>
          </a:p>
          <a:p>
            <a:r>
              <a:rPr lang="cs-CZ" dirty="0" smtClean="0"/>
              <a:t>Kvalitativní – nelze číselně vyjádřit, často jsou však pro spokojenost zákazníka rozhodující: chuť, vůně, trvanlivost, způsob vystupování…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Kritéria kvality výsledného produktu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Kvalita projektu (konceptu, návrhu produktu)</a:t>
            </a:r>
          </a:p>
          <a:p>
            <a:r>
              <a:rPr lang="cs-CZ" dirty="0" smtClean="0"/>
              <a:t>Jakost všech navazujících procesů (zásobování, výroby či poskytování služby, balení,manipulace, skladování, dopravy, servisu)</a:t>
            </a:r>
          </a:p>
          <a:p>
            <a:r>
              <a:rPr lang="cs-CZ" dirty="0" smtClean="0"/>
              <a:t>Jakost použitých zdrojů</a:t>
            </a:r>
          </a:p>
          <a:p>
            <a:r>
              <a:rPr lang="cs-CZ" dirty="0" smtClean="0"/>
              <a:t>Jakost firmy,která produkt nabízí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Kvalita výrobku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Funkčnost</a:t>
            </a:r>
          </a:p>
          <a:p>
            <a:r>
              <a:rPr lang="cs-CZ" dirty="0" smtClean="0"/>
              <a:t>Estetická působivost</a:t>
            </a:r>
          </a:p>
          <a:p>
            <a:r>
              <a:rPr lang="cs-CZ" dirty="0" smtClean="0"/>
              <a:t>Nezávadnost</a:t>
            </a:r>
          </a:p>
          <a:p>
            <a:r>
              <a:rPr lang="cs-CZ" dirty="0" smtClean="0"/>
              <a:t>Ovladatelnost</a:t>
            </a:r>
          </a:p>
          <a:p>
            <a:r>
              <a:rPr lang="cs-CZ" dirty="0" smtClean="0"/>
              <a:t>Trvanlivost</a:t>
            </a:r>
          </a:p>
          <a:p>
            <a:r>
              <a:rPr lang="cs-CZ" dirty="0" smtClean="0"/>
              <a:t>Spolehlivost</a:t>
            </a:r>
          </a:p>
          <a:p>
            <a:r>
              <a:rPr lang="cs-CZ" dirty="0" smtClean="0"/>
              <a:t>Udržovatelnost,opravitelnost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Kvalita služby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Spolehlivost</a:t>
            </a:r>
          </a:p>
          <a:p>
            <a:r>
              <a:rPr lang="cs-CZ" dirty="0" smtClean="0"/>
              <a:t>Dostupnost</a:t>
            </a:r>
          </a:p>
          <a:p>
            <a:r>
              <a:rPr lang="cs-CZ" dirty="0" smtClean="0"/>
              <a:t>Pružnost</a:t>
            </a:r>
          </a:p>
          <a:p>
            <a:r>
              <a:rPr lang="cs-CZ" dirty="0" smtClean="0"/>
              <a:t>Vhodné prostředí</a:t>
            </a:r>
          </a:p>
          <a:p>
            <a:r>
              <a:rPr lang="cs-CZ" dirty="0" smtClean="0"/>
              <a:t>Vlídné zacházení</a:t>
            </a:r>
          </a:p>
          <a:p>
            <a:r>
              <a:rPr lang="cs-CZ" dirty="0" smtClean="0"/>
              <a:t>Odborná způsobilost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Historie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W. </a:t>
            </a:r>
            <a:r>
              <a:rPr lang="cs-CZ" dirty="0" err="1" smtClean="0"/>
              <a:t>Edwards</a:t>
            </a:r>
            <a:r>
              <a:rPr lang="cs-CZ" dirty="0" smtClean="0"/>
              <a:t> </a:t>
            </a:r>
            <a:r>
              <a:rPr lang="cs-CZ" dirty="0" err="1" smtClean="0"/>
              <a:t>Deming</a:t>
            </a:r>
            <a:endParaRPr lang="cs-CZ" dirty="0" smtClean="0"/>
          </a:p>
          <a:p>
            <a:r>
              <a:rPr lang="cs-CZ" dirty="0" err="1" smtClean="0"/>
              <a:t>Joseph</a:t>
            </a:r>
            <a:r>
              <a:rPr lang="cs-CZ" dirty="0" smtClean="0"/>
              <a:t> M. </a:t>
            </a:r>
            <a:r>
              <a:rPr lang="cs-CZ" dirty="0" err="1" smtClean="0"/>
              <a:t>Juran</a:t>
            </a:r>
            <a:endParaRPr lang="cs-CZ" dirty="0" smtClean="0"/>
          </a:p>
          <a:p>
            <a:r>
              <a:rPr lang="cs-CZ" dirty="0" err="1" smtClean="0"/>
              <a:t>Armand</a:t>
            </a:r>
            <a:r>
              <a:rPr lang="cs-CZ" dirty="0" smtClean="0"/>
              <a:t> V. </a:t>
            </a:r>
            <a:r>
              <a:rPr lang="cs-CZ" dirty="0" err="1" smtClean="0"/>
              <a:t>Feigenbaum</a:t>
            </a:r>
            <a:endParaRPr lang="cs-CZ" dirty="0" smtClean="0"/>
          </a:p>
          <a:p>
            <a:r>
              <a:rPr lang="cs-CZ" dirty="0" err="1" smtClean="0"/>
              <a:t>Kaoru</a:t>
            </a:r>
            <a:r>
              <a:rPr lang="cs-CZ" dirty="0" smtClean="0"/>
              <a:t> </a:t>
            </a:r>
            <a:r>
              <a:rPr lang="cs-CZ" dirty="0" err="1" smtClean="0"/>
              <a:t>Ishikawa</a:t>
            </a:r>
            <a:endParaRPr lang="cs-CZ" dirty="0" smtClean="0"/>
          </a:p>
          <a:p>
            <a:r>
              <a:rPr lang="cs-CZ" dirty="0" err="1" smtClean="0"/>
              <a:t>Philip</a:t>
            </a:r>
            <a:r>
              <a:rPr lang="cs-CZ" dirty="0" smtClean="0"/>
              <a:t> B. </a:t>
            </a:r>
            <a:r>
              <a:rPr lang="cs-CZ" dirty="0" err="1" smtClean="0"/>
              <a:t>Crosby</a:t>
            </a:r>
            <a:endParaRPr lang="cs-CZ" dirty="0" smtClean="0"/>
          </a:p>
          <a:p>
            <a:r>
              <a:rPr lang="cs-CZ" dirty="0" err="1" smtClean="0"/>
              <a:t>Genichi</a:t>
            </a:r>
            <a:r>
              <a:rPr lang="cs-CZ" dirty="0" smtClean="0"/>
              <a:t> </a:t>
            </a:r>
            <a:r>
              <a:rPr lang="cs-CZ" dirty="0" err="1" smtClean="0"/>
              <a:t>Taguchi</a:t>
            </a:r>
            <a:endParaRPr lang="cs-CZ" dirty="0" smtClean="0"/>
          </a:p>
          <a:p>
            <a:r>
              <a:rPr lang="cs-CZ" dirty="0" smtClean="0"/>
              <a:t>Anežka Žaludová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Kvalita procesu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Lidé</a:t>
            </a:r>
          </a:p>
          <a:p>
            <a:r>
              <a:rPr lang="cs-CZ" dirty="0" smtClean="0"/>
              <a:t>Stroje a nástroje</a:t>
            </a:r>
          </a:p>
          <a:p>
            <a:r>
              <a:rPr lang="cs-CZ" dirty="0" smtClean="0"/>
              <a:t>Materiál</a:t>
            </a:r>
          </a:p>
          <a:p>
            <a:r>
              <a:rPr lang="cs-CZ" dirty="0" smtClean="0"/>
              <a:t>Metody</a:t>
            </a:r>
          </a:p>
          <a:p>
            <a:r>
              <a:rPr lang="cs-CZ" dirty="0" smtClean="0"/>
              <a:t>Prostředí</a:t>
            </a:r>
          </a:p>
          <a:p>
            <a:r>
              <a:rPr lang="cs-CZ" dirty="0" smtClean="0"/>
              <a:t>Měření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Lidé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Klíčový a nejproblematičtější prvek</a:t>
            </a:r>
          </a:p>
          <a:p>
            <a:r>
              <a:rPr lang="cs-CZ" b="1" dirty="0" smtClean="0"/>
              <a:t>Osobní kvalita </a:t>
            </a:r>
            <a:r>
              <a:rPr lang="cs-CZ" dirty="0" smtClean="0"/>
              <a:t>a její rozvoj: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Odborné poznatky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Aplikační schopnosti a praktické dovednosti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Komunikativnost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Pružnost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Schopnost práce v týmu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Disciplína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Kvalita firmy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Podnikatelská úspěšnost</a:t>
            </a:r>
          </a:p>
          <a:p>
            <a:r>
              <a:rPr lang="cs-CZ" dirty="0" smtClean="0"/>
              <a:t>Kvalita managementu</a:t>
            </a:r>
          </a:p>
          <a:p>
            <a:r>
              <a:rPr lang="cs-CZ" dirty="0" smtClean="0"/>
              <a:t>Kvalita procesů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Politika jakosti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Vize, dlouhodobý záměr</a:t>
            </a:r>
          </a:p>
          <a:p>
            <a:r>
              <a:rPr lang="cs-CZ" dirty="0" smtClean="0"/>
              <a:t>Rozpracovaná do konkrétních cílů</a:t>
            </a:r>
          </a:p>
          <a:p>
            <a:r>
              <a:rPr lang="cs-CZ" dirty="0" smtClean="0"/>
              <a:t>Cíle jakosti – slouží k naplňování a uskutečňování vize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Třída kvality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Kategorie nebo pořadí dané různým požadavkům na kvalitu produktu, procesů nebo systémů</a:t>
            </a:r>
          </a:p>
          <a:p>
            <a:r>
              <a:rPr lang="cs-CZ" dirty="0" smtClean="0"/>
              <a:t>Zavedení rozlišení tříd jakosti s ohledem na požadavky, resp. účel užití – velmi užitečné!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Sledovatelnost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Schopnost vysledovat historii, použití nebo umístění</a:t>
            </a:r>
          </a:p>
          <a:p>
            <a:r>
              <a:rPr lang="cs-CZ" dirty="0" smtClean="0"/>
              <a:t>Určit historii výrobku nebo služby (materiál, datum výroby,technologie, provedené kontroly, konkrétní lidé)</a:t>
            </a:r>
          </a:p>
          <a:p>
            <a:r>
              <a:rPr lang="cs-CZ" dirty="0" smtClean="0"/>
              <a:t>Motivační účinek – práce přestává být anonymní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Systém managementu jakosti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Skupina postojů, procesů a procedur potřebných pro plánování a provádění hlavní činnosti organizace</a:t>
            </a:r>
          </a:p>
          <a:p>
            <a:r>
              <a:rPr lang="cs-CZ" dirty="0" smtClean="0"/>
              <a:t>Zaručuje maximální spokojenost zákazníka tím nejefektivnějším způsobem</a:t>
            </a:r>
          </a:p>
          <a:p>
            <a:r>
              <a:rPr lang="cs-CZ" dirty="0" smtClean="0"/>
              <a:t>Projevuje se pozitivně i uvnitř organizace</a:t>
            </a:r>
          </a:p>
          <a:p>
            <a:r>
              <a:rPr lang="cs-CZ" dirty="0" smtClean="0"/>
              <a:t>Vede k redukci nákladů a ke zvyšování produktivity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Způsobilost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Schopnost organizace, systému nebo procesu realizovat produkt,který splní požadavky na tento produkt.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PDCA</a:t>
            </a:r>
            <a:endParaRPr lang="cs-CZ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81387" y="2686844"/>
            <a:ext cx="2181225" cy="23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PDCA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Plánuj: Stanov cíle a procesy nezbytné k dosažení výsledků v souladu s požadavky zákazníka a politikou organizace</a:t>
            </a:r>
          </a:p>
          <a:p>
            <a:r>
              <a:rPr lang="cs-CZ" dirty="0" smtClean="0"/>
              <a:t>Dělej: uplatňuj procesy</a:t>
            </a:r>
          </a:p>
          <a:p>
            <a:r>
              <a:rPr lang="cs-CZ" dirty="0" smtClean="0"/>
              <a:t>Kontroluj: monitoruj a měř procesy a produkty ve vztahu k politice, cílům a požadavkům na produkt a podávej zprávy o výsledcích</a:t>
            </a:r>
          </a:p>
          <a:p>
            <a:r>
              <a:rPr lang="cs-CZ" dirty="0" smtClean="0"/>
              <a:t>Jednej: prováděj opatření pro neustálé zlepšování výkonnosti procesu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Pojetí jakosti (kvality)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Kvalita je způsobilost pro užití. (</a:t>
            </a:r>
            <a:r>
              <a:rPr lang="cs-CZ" dirty="0" err="1" smtClean="0"/>
              <a:t>Juran</a:t>
            </a:r>
            <a:r>
              <a:rPr lang="cs-CZ" dirty="0" smtClean="0"/>
              <a:t>)</a:t>
            </a:r>
          </a:p>
          <a:p>
            <a:r>
              <a:rPr lang="cs-CZ" dirty="0" smtClean="0"/>
              <a:t>Kvalita je shoda s požadavky. (</a:t>
            </a:r>
            <a:r>
              <a:rPr lang="cs-CZ" dirty="0" err="1" smtClean="0"/>
              <a:t>Crosby</a:t>
            </a:r>
            <a:r>
              <a:rPr lang="cs-CZ" dirty="0" smtClean="0"/>
              <a:t>)</a:t>
            </a:r>
          </a:p>
          <a:p>
            <a:r>
              <a:rPr lang="cs-CZ" dirty="0" smtClean="0"/>
              <a:t>Kvalita je to, co za ni považuje zákazník. (</a:t>
            </a:r>
            <a:r>
              <a:rPr lang="cs-CZ" dirty="0" err="1" smtClean="0"/>
              <a:t>Feigenbaum</a:t>
            </a:r>
            <a:r>
              <a:rPr lang="cs-CZ" dirty="0" smtClean="0"/>
              <a:t>)</a:t>
            </a:r>
          </a:p>
          <a:p>
            <a:r>
              <a:rPr lang="cs-CZ" dirty="0" smtClean="0"/>
              <a:t>Kvalita je minimum ztrát, které výrobek od okamžiku své expedice společnosti způsobí. (</a:t>
            </a:r>
            <a:r>
              <a:rPr lang="cs-CZ" dirty="0" err="1" smtClean="0"/>
              <a:t>Taguchi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Vrcholové vedení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Osoba nebo skupina osob, která usměrňuje a řídí na vrcholové úrovni organizaci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Neshoda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Nesplnění požadavku</a:t>
            </a:r>
          </a:p>
          <a:p>
            <a:r>
              <a:rPr lang="cs-CZ" dirty="0" smtClean="0"/>
              <a:t>Určitá skutečnost neodpovídá stanoveným specifikacím</a:t>
            </a:r>
          </a:p>
          <a:p>
            <a:r>
              <a:rPr lang="cs-CZ" dirty="0" smtClean="0"/>
              <a:t>Blízký výraz - vada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Náprava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Opatření pro odstranění zjištěné neshody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Opatření k nápravě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Opatření pro odstranění příčiny zjištěné neshody</a:t>
            </a: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Preventivní opatření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Opatření pro odstranění příčiny potencionální neshody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Management kvality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Základní normy systému managementu kvality:</a:t>
            </a:r>
          </a:p>
          <a:p>
            <a:pPr>
              <a:buNone/>
            </a:pPr>
            <a:r>
              <a:rPr lang="cs-CZ" dirty="0" smtClean="0"/>
              <a:t>ISO 9001:2009 Systémy managementu kvality - Požadavky</a:t>
            </a:r>
          </a:p>
          <a:p>
            <a:pPr>
              <a:buNone/>
            </a:pPr>
            <a:r>
              <a:rPr lang="cs-CZ" dirty="0" smtClean="0"/>
              <a:t>ISO 9004: 2010 Řízení udržitelného úspěchu organizace – Přístup</a:t>
            </a:r>
          </a:p>
          <a:p>
            <a:pPr>
              <a:buNone/>
            </a:pPr>
            <a:r>
              <a:rPr lang="cs-CZ" dirty="0" smtClean="0"/>
              <a:t>ISO 9000: 2006 Systémy managementu kvality – Základní principy a slovník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systémy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ISO 14001 – Systémy </a:t>
            </a:r>
            <a:r>
              <a:rPr lang="cs-CZ" dirty="0" err="1" smtClean="0"/>
              <a:t>enviromentálního</a:t>
            </a:r>
            <a:r>
              <a:rPr lang="cs-CZ" dirty="0" smtClean="0"/>
              <a:t> managementu</a:t>
            </a:r>
          </a:p>
          <a:p>
            <a:r>
              <a:rPr lang="cs-CZ" dirty="0" smtClean="0"/>
              <a:t>OHSAS 18001 - Management bezpečnosti a ochrany zdraví při práci</a:t>
            </a:r>
          </a:p>
          <a:p>
            <a:r>
              <a:rPr lang="cs-CZ" dirty="0" smtClean="0"/>
              <a:t>ISO 13485 – Zdravotnické potřeby</a:t>
            </a:r>
          </a:p>
          <a:p>
            <a:r>
              <a:rPr lang="cs-CZ" dirty="0" smtClean="0"/>
              <a:t>ISO/TS 16949 – Automobilový průmysl</a:t>
            </a:r>
          </a:p>
          <a:p>
            <a:r>
              <a:rPr lang="cs-CZ" dirty="0" smtClean="0"/>
              <a:t>HACCP – Management kritických bodů ve výrobě potravin</a:t>
            </a: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ISO 22000 – Management bezpečnosti potravin</a:t>
            </a:r>
          </a:p>
          <a:p>
            <a:r>
              <a:rPr lang="cs-CZ" dirty="0" smtClean="0"/>
              <a:t>ISO 3834-2 – management svařování</a:t>
            </a:r>
          </a:p>
          <a:p>
            <a:r>
              <a:rPr lang="cs-CZ" dirty="0" smtClean="0"/>
              <a:t>SA 8000 – Společenská odpovědnost</a:t>
            </a:r>
          </a:p>
          <a:p>
            <a:r>
              <a:rPr lang="cs-CZ" dirty="0" smtClean="0"/>
              <a:t>Atestace dodavatelů řetězců dle kodexu BSCI</a:t>
            </a:r>
          </a:p>
          <a:p>
            <a:r>
              <a:rPr lang="cs-CZ" dirty="0" smtClean="0"/>
              <a:t>SUCO – Odborná certifikace v odpadovém hospodářství</a:t>
            </a:r>
          </a:p>
          <a:p>
            <a:r>
              <a:rPr lang="cs-CZ" dirty="0" smtClean="0"/>
              <a:t>FE – </a:t>
            </a:r>
            <a:r>
              <a:rPr lang="cs-CZ" dirty="0" err="1" smtClean="0"/>
              <a:t>Friendly</a:t>
            </a:r>
            <a:r>
              <a:rPr lang="cs-CZ" dirty="0" smtClean="0"/>
              <a:t> </a:t>
            </a:r>
            <a:r>
              <a:rPr lang="cs-CZ" dirty="0" err="1" smtClean="0"/>
              <a:t>employer</a:t>
            </a:r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Strategie Národní politiky kvality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Má vizi spoluvytvářet v České republice prostředí, ve kterém je kvalita trvalou součástí všech oblastí života společnosti i jednotlivých občanů</a:t>
            </a:r>
          </a:p>
          <a:p>
            <a:r>
              <a:rPr lang="cs-CZ" dirty="0" smtClean="0"/>
              <a:t>Jejím základním cílem je růst kvality života v České republice</a:t>
            </a:r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Charta kvality </a:t>
            </a:r>
            <a:r>
              <a:rPr lang="cs-CZ" b="1" dirty="0" smtClean="0"/>
              <a:t>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</a:t>
            </a:r>
            <a:r>
              <a:rPr lang="cs-CZ" dirty="0" smtClean="0"/>
              <a:t>avazuje </a:t>
            </a:r>
            <a:r>
              <a:rPr lang="cs-CZ" dirty="0" smtClean="0"/>
              <a:t>na Evropskou chartu kvality </a:t>
            </a:r>
          </a:p>
          <a:p>
            <a:r>
              <a:rPr lang="cs-CZ" dirty="0" smtClean="0"/>
              <a:t>V</a:t>
            </a:r>
            <a:r>
              <a:rPr lang="cs-CZ" dirty="0" smtClean="0"/>
              <a:t> </a:t>
            </a:r>
            <a:r>
              <a:rPr lang="cs-CZ" dirty="0" smtClean="0"/>
              <a:t>globální světové ekonomice je kvalita určujícím faktorem úspěšnosti podnikání </a:t>
            </a:r>
          </a:p>
          <a:p>
            <a:r>
              <a:rPr lang="cs-CZ" dirty="0" smtClean="0"/>
              <a:t>J</a:t>
            </a:r>
            <a:r>
              <a:rPr lang="cs-CZ" dirty="0" smtClean="0"/>
              <a:t>e </a:t>
            </a:r>
            <a:r>
              <a:rPr lang="cs-CZ" dirty="0" smtClean="0"/>
              <a:t>měřítkem jeho efektivnosti a rozhoduje nejen o konkurenceschopnosti firem, ale i o postavení národních ekonomik ve světě a úrovni života jejich občanů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Důležité pojmy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Kvalita – jakost</a:t>
            </a:r>
          </a:p>
          <a:p>
            <a:r>
              <a:rPr lang="cs-CZ" dirty="0" smtClean="0"/>
              <a:t>Proces</a:t>
            </a:r>
          </a:p>
          <a:p>
            <a:r>
              <a:rPr lang="cs-CZ" dirty="0" smtClean="0"/>
              <a:t>Procesní přístup</a:t>
            </a:r>
          </a:p>
          <a:p>
            <a:r>
              <a:rPr lang="cs-CZ" dirty="0" smtClean="0"/>
              <a:t>Produkt</a:t>
            </a:r>
          </a:p>
          <a:p>
            <a:r>
              <a:rPr lang="cs-CZ" dirty="0" smtClean="0"/>
              <a:t>Znaky jakosti</a:t>
            </a:r>
          </a:p>
          <a:p>
            <a:r>
              <a:rPr lang="cs-CZ" dirty="0" smtClean="0"/>
              <a:t>Politika jakosti</a:t>
            </a:r>
          </a:p>
          <a:p>
            <a:r>
              <a:rPr lang="cs-CZ" dirty="0" smtClean="0"/>
              <a:t>Třída jakosti</a:t>
            </a:r>
          </a:p>
          <a:p>
            <a:r>
              <a:rPr lang="cs-CZ" dirty="0" smtClean="0"/>
              <a:t>Způsobilost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Podpisem se zavazujeme: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Všeobecně podporovat přístup ke kvalitě v soukromém i veřejném sektoru</a:t>
            </a:r>
          </a:p>
          <a:p>
            <a:r>
              <a:rPr lang="cs-CZ" dirty="0" smtClean="0"/>
              <a:t>Přístup ke kvalitě je formulovaný v přijaté strategii Národní politiky kvality</a:t>
            </a:r>
          </a:p>
          <a:p>
            <a:r>
              <a:rPr lang="cs-CZ" dirty="0" smtClean="0"/>
              <a:t> Rozvíjet výchovu ke kvalitě na všech úrovních vzdělávání od základního po nejvyšší</a:t>
            </a:r>
          </a:p>
          <a:p>
            <a:r>
              <a:rPr lang="cs-CZ" dirty="0" smtClean="0"/>
              <a:t>Podporovat výchovu k etice a morálce v rodině i ve společnosti</a:t>
            </a:r>
          </a:p>
          <a:p>
            <a:r>
              <a:rPr lang="cs-CZ" dirty="0" smtClean="0"/>
              <a:t> Rozvíjet současně chápání metod a nástrojů kvality a zpřístupňovat je každému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Podpisem se </a:t>
            </a:r>
            <a:r>
              <a:rPr lang="cs-CZ" b="1" dirty="0" smtClean="0"/>
              <a:t>zavazujeme: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Aktivně rozšiřovat zkušenosti a nejlepší praxi z oblasti kvality a inovací</a:t>
            </a:r>
          </a:p>
          <a:p>
            <a:r>
              <a:rPr lang="cs-CZ" dirty="0" smtClean="0"/>
              <a:t> Podporovat a šířit dobré jméno „České kvality“ ve světě</a:t>
            </a:r>
          </a:p>
          <a:p>
            <a:r>
              <a:rPr lang="cs-CZ" dirty="0" smtClean="0"/>
              <a:t> Usilovat každodenně o dosažení nového pokroku v kvalitě a inovacích</a:t>
            </a:r>
          </a:p>
          <a:p>
            <a:r>
              <a:rPr lang="cs-CZ" dirty="0" smtClean="0"/>
              <a:t> Angažovat se pro dosahování vysoké kvality a inovací ve všem, co člověk vytváří a naplňovat cíle Národní politiky kvality vyhlašované Radou kvality České republiky,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Strategie</a:t>
            </a:r>
            <a:br>
              <a:rPr lang="cs-CZ" b="1" dirty="0" smtClean="0"/>
            </a:br>
            <a:r>
              <a:rPr lang="cs-CZ" b="1" dirty="0" smtClean="0"/>
              <a:t>Národní politiky kvality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v České republice </a:t>
            </a:r>
            <a:r>
              <a:rPr lang="pl-PL" b="1" dirty="0" smtClean="0"/>
              <a:t>na období let 2011 až 2015</a:t>
            </a:r>
          </a:p>
          <a:p>
            <a:r>
              <a:rPr lang="cs-CZ" dirty="0" smtClean="0"/>
              <a:t>Odborné sekce Rady kvality  </a:t>
            </a:r>
          </a:p>
          <a:p>
            <a:r>
              <a:rPr lang="cs-CZ" dirty="0" smtClean="0"/>
              <a:t>Charta kvality ČR </a:t>
            </a:r>
          </a:p>
          <a:p>
            <a:r>
              <a:rPr lang="cs-CZ" dirty="0" smtClean="0"/>
              <a:t>Program Česká kvalita   </a:t>
            </a:r>
          </a:p>
          <a:p>
            <a:r>
              <a:rPr lang="cs-CZ" dirty="0" smtClean="0"/>
              <a:t>Národní cena kvality ČR   </a:t>
            </a:r>
          </a:p>
          <a:p>
            <a:r>
              <a:rPr lang="cs-CZ" dirty="0" smtClean="0"/>
              <a:t>Národní cena ČR za společenskou odpovědnost organizací </a:t>
            </a:r>
          </a:p>
          <a:p>
            <a:r>
              <a:rPr lang="cs-CZ" dirty="0" smtClean="0"/>
              <a:t>Informace o péči o kvalitu ve světe</a:t>
            </a:r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Naplňování </a:t>
            </a:r>
            <a:br>
              <a:rPr lang="cs-CZ" b="1" dirty="0" smtClean="0"/>
            </a:br>
            <a:r>
              <a:rPr lang="cs-CZ" b="1" dirty="0" smtClean="0"/>
              <a:t>Národní politiky kvality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v České republice na období let 2016 – 2020</a:t>
            </a:r>
          </a:p>
          <a:p>
            <a:r>
              <a:rPr lang="cs-CZ" dirty="0" smtClean="0"/>
              <a:t>Národní cena kvality ČR</a:t>
            </a:r>
          </a:p>
          <a:p>
            <a:r>
              <a:rPr lang="cs-CZ" dirty="0" smtClean="0"/>
              <a:t>Společenská odpovědnost a udržitelnost</a:t>
            </a:r>
          </a:p>
          <a:p>
            <a:r>
              <a:rPr lang="cs-CZ" dirty="0" smtClean="0"/>
              <a:t>Statut Programu Česká kvalita </a:t>
            </a:r>
          </a:p>
          <a:p>
            <a:r>
              <a:rPr lang="cs-CZ" dirty="0" smtClean="0"/>
              <a:t>Odborné sekce Rady kvality ČR</a:t>
            </a:r>
          </a:p>
          <a:p>
            <a:r>
              <a:rPr lang="cs-CZ" dirty="0" smtClean="0"/>
              <a:t>Charta kvality ČR</a:t>
            </a:r>
          </a:p>
          <a:p>
            <a:r>
              <a:rPr lang="cs-CZ" dirty="0" smtClean="0"/>
              <a:t>Kvalita ve světě</a:t>
            </a:r>
          </a:p>
          <a:p>
            <a:r>
              <a:rPr lang="cs-CZ" dirty="0" smtClean="0"/>
              <a:t>Statut Rady kvality ČR</a:t>
            </a:r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Zásady Programu Česká kvalita</a:t>
            </a:r>
            <a:br>
              <a:rPr lang="cs-CZ" b="1" dirty="0" smtClean="0"/>
            </a:br>
            <a:r>
              <a:rPr lang="cs-CZ" b="1" dirty="0" smtClean="0"/>
              <a:t>Program (</a:t>
            </a:r>
            <a:r>
              <a:rPr lang="cs-CZ" b="1" dirty="0" err="1" smtClean="0"/>
              <a:t>CzQ</a:t>
            </a:r>
            <a:r>
              <a:rPr lang="cs-CZ" b="1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Česká kvalita je program podpory prodeje kvalitních výrobků a poskytování kvalitních služeb v České republice.</a:t>
            </a:r>
          </a:p>
          <a:p>
            <a:r>
              <a:rPr lang="cs-CZ" dirty="0" smtClean="0"/>
              <a:t>Program byl přijat usnesením vlády číslo 685 ze dne 26. června 2002.</a:t>
            </a:r>
          </a:p>
          <a:p>
            <a:r>
              <a:rPr lang="cs-CZ" dirty="0" smtClean="0"/>
              <a:t>Je otevřený bez omezení pro výrobce a poskytovatele služeb</a:t>
            </a:r>
          </a:p>
          <a:p>
            <a:r>
              <a:rPr lang="cs-CZ" dirty="0" smtClean="0"/>
              <a:t>Je výhodný zvláště pro malé a střední podniky</a:t>
            </a:r>
            <a:endParaRPr lang="cs-CZ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Přínos spotřebiteli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Informaci při nákupu, doklad o kvalitě zboží a služeb</a:t>
            </a:r>
          </a:p>
          <a:p>
            <a:r>
              <a:rPr lang="cs-CZ" dirty="0" smtClean="0"/>
              <a:t>Možnost snadné orientace při nákupu</a:t>
            </a:r>
          </a:p>
          <a:p>
            <a:r>
              <a:rPr lang="cs-CZ" dirty="0" smtClean="0"/>
              <a:t>Garance kvality nakupovaného zboží</a:t>
            </a:r>
          </a:p>
          <a:p>
            <a:r>
              <a:rPr lang="cs-CZ" dirty="0" smtClean="0"/>
              <a:t>Snadné řešení reklamací</a:t>
            </a:r>
          </a:p>
          <a:p>
            <a:r>
              <a:rPr lang="cs-CZ" dirty="0" smtClean="0"/>
              <a:t>Možnost aktivního zapojení do hodnocení kvality zboží a služeb (ankety, dotazníky)</a:t>
            </a:r>
            <a:endParaRPr lang="cs-CZ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Umožňuje výrobci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Dokladovat svoji péči o kvalitu</a:t>
            </a:r>
          </a:p>
          <a:p>
            <a:r>
              <a:rPr lang="cs-CZ" dirty="0" smtClean="0"/>
              <a:t>Lépe prezentovat svoji firmu na veřejnosti</a:t>
            </a:r>
          </a:p>
          <a:p>
            <a:r>
              <a:rPr lang="cs-CZ" dirty="0" smtClean="0"/>
              <a:t>Realizovat propagaci výrobků a služeb s minimálními náklady</a:t>
            </a:r>
          </a:p>
          <a:p>
            <a:r>
              <a:rPr lang="cs-CZ" dirty="0" smtClean="0"/>
              <a:t>Propagovat svoje výrobky a služby v zahraničí</a:t>
            </a:r>
          </a:p>
          <a:p>
            <a:r>
              <a:rPr lang="cs-CZ" dirty="0" smtClean="0"/>
              <a:t>Vstupovat s výhodou do veřejných zakázek</a:t>
            </a:r>
          </a:p>
          <a:p>
            <a:r>
              <a:rPr lang="cs-CZ" dirty="0" smtClean="0"/>
              <a:t>Navazovat snadnější kontakt se spotřebiteli</a:t>
            </a:r>
            <a:endParaRPr lang="cs-CZ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Cíle Programu </a:t>
            </a:r>
            <a:r>
              <a:rPr lang="cs-CZ" b="1" dirty="0" err="1" smtClean="0"/>
              <a:t>CzQ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Zavést jednotný systém důvěryhodných značek kvality</a:t>
            </a:r>
          </a:p>
          <a:p>
            <a:r>
              <a:rPr lang="cs-CZ" dirty="0" smtClean="0"/>
              <a:t>Podpořit domácí výrobce, kteří dbají na kvalitu své produkce</a:t>
            </a:r>
          </a:p>
          <a:p>
            <a:r>
              <a:rPr lang="cs-CZ" dirty="0" smtClean="0"/>
              <a:t>Zlepšit image českých firem, zvláště v zahraničí</a:t>
            </a:r>
          </a:p>
          <a:p>
            <a:r>
              <a:rPr lang="cs-CZ" dirty="0" smtClean="0"/>
              <a:t>Zlepšit informovanost spotřebitelů o nabídce kvalitních výrobků a služeb</a:t>
            </a:r>
            <a:endParaRPr lang="cs-CZ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Zásady Programu </a:t>
            </a:r>
            <a:r>
              <a:rPr lang="cs-CZ" b="1" dirty="0" err="1" smtClean="0"/>
              <a:t>CzQ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Kvalitu výrobků nebo služby ověřuje třetí nezávislá strana</a:t>
            </a:r>
          </a:p>
          <a:p>
            <a:r>
              <a:rPr lang="cs-CZ" dirty="0" smtClean="0"/>
              <a:t>Výrobek nebo služba označené značkou musí splňovat všechna zákonná ustanovení a předpisy</a:t>
            </a:r>
          </a:p>
          <a:p>
            <a:r>
              <a:rPr lang="cs-CZ" dirty="0" smtClean="0"/>
              <a:t>Správce značky (organizace, která značku uděluje) je povinen vyhodnocovat spokojenost zákazníků, uživatelů a spotřebitelů s výrobkem nebo službou</a:t>
            </a:r>
            <a:endParaRPr lang="cs-CZ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Zásady Programu </a:t>
            </a:r>
            <a:r>
              <a:rPr lang="cs-CZ" b="1" dirty="0" err="1" smtClean="0"/>
              <a:t>CzQ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Správce značky je povinen prověřovat schopnost výrobce dlouhodobě dodržovat kvalitu produkce</a:t>
            </a:r>
          </a:p>
          <a:p>
            <a:r>
              <a:rPr lang="cs-CZ" dirty="0" smtClean="0"/>
              <a:t>Při stanovování požadavků na kvalitu výrobků a služeb spolupracuje správce značky s odborníky v dané oblasti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Důležité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Požadavky na kvalitu</a:t>
            </a:r>
          </a:p>
          <a:p>
            <a:r>
              <a:rPr lang="cs-CZ" dirty="0" smtClean="0"/>
              <a:t>Inherentní charakteristiky</a:t>
            </a:r>
          </a:p>
          <a:p>
            <a:r>
              <a:rPr lang="cs-CZ" dirty="0" smtClean="0"/>
              <a:t>Zákazník</a:t>
            </a:r>
          </a:p>
          <a:p>
            <a:r>
              <a:rPr lang="cs-CZ" dirty="0" smtClean="0"/>
              <a:t>Společnost</a:t>
            </a:r>
          </a:p>
          <a:p>
            <a:r>
              <a:rPr lang="cs-CZ" dirty="0" smtClean="0"/>
              <a:t>Systém managementu jakosti</a:t>
            </a:r>
          </a:p>
          <a:p>
            <a:r>
              <a:rPr lang="cs-CZ" smtClean="0"/>
              <a:t>Metodologie PDCA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Aktualizace </a:t>
            </a:r>
            <a:r>
              <a:rPr lang="cs-CZ" b="1" dirty="0" err="1" smtClean="0"/>
              <a:t>CzQ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 1. 1 .2016 bylo v Programu </a:t>
            </a:r>
            <a:r>
              <a:rPr lang="cs-CZ" dirty="0" err="1" smtClean="0"/>
              <a:t>CzQ</a:t>
            </a:r>
            <a:r>
              <a:rPr lang="cs-CZ" dirty="0" smtClean="0"/>
              <a:t> zařazeno celkem 21 značek kvality, které pokrývají celou řadu oblastí.</a:t>
            </a:r>
            <a:endParaRPr lang="cs-CZ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Řídící výbor </a:t>
            </a:r>
            <a:r>
              <a:rPr lang="cs-CZ" b="1" dirty="0" err="1" smtClean="0"/>
              <a:t>CzQ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21 členů</a:t>
            </a:r>
          </a:p>
          <a:p>
            <a:r>
              <a:rPr lang="cs-CZ" dirty="0" smtClean="0"/>
              <a:t>Zastupují nejrůznější vládní, nevládní i spotřebitelské organizace</a:t>
            </a:r>
          </a:p>
          <a:p>
            <a:r>
              <a:rPr lang="cs-CZ" dirty="0" smtClean="0"/>
              <a:t>Předsedou Řídícího výboru </a:t>
            </a:r>
            <a:r>
              <a:rPr lang="cs-CZ" dirty="0" err="1" smtClean="0"/>
              <a:t>CzQ</a:t>
            </a:r>
            <a:r>
              <a:rPr lang="cs-CZ" dirty="0" smtClean="0"/>
              <a:t> byl jmenován Radou kvality ČR ředitel Sdružení českých spotřebitelů, z. </a:t>
            </a:r>
            <a:r>
              <a:rPr lang="cs-CZ" dirty="0" err="1" smtClean="0"/>
              <a:t>ú</a:t>
            </a:r>
            <a:r>
              <a:rPr lang="cs-CZ" dirty="0" smtClean="0"/>
              <a:t>. Ing. Libor Dupal.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Kvalita - Jakost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stupeň splnění </a:t>
            </a:r>
            <a:r>
              <a:rPr lang="cs-CZ" b="1" dirty="0" smtClean="0"/>
              <a:t>požadavků</a:t>
            </a:r>
            <a:r>
              <a:rPr lang="cs-CZ" dirty="0" smtClean="0"/>
              <a:t> souborem </a:t>
            </a:r>
            <a:r>
              <a:rPr lang="cs-CZ" b="1" dirty="0" smtClean="0"/>
              <a:t>inherentních charak</a:t>
            </a:r>
            <a:r>
              <a:rPr lang="cs-CZ" dirty="0" smtClean="0"/>
              <a:t>teristik. (ISO 9000:2005)</a:t>
            </a:r>
          </a:p>
          <a:p>
            <a:r>
              <a:rPr lang="cs-CZ" dirty="0" smtClean="0"/>
              <a:t>Je rozhodujícím faktorem stabilního ekonomického růstu podniků</a:t>
            </a:r>
          </a:p>
          <a:p>
            <a:r>
              <a:rPr lang="cs-CZ" dirty="0" smtClean="0"/>
              <a:t>Je limitujícím faktorem trvale udržitelného rozvoje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Požadavky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Stanoveny spotřebitelem</a:t>
            </a:r>
          </a:p>
          <a:p>
            <a:r>
              <a:rPr lang="cs-CZ" dirty="0" smtClean="0"/>
              <a:t>Stanoveny závazným předpisem</a:t>
            </a:r>
          </a:p>
          <a:p>
            <a:r>
              <a:rPr lang="cs-CZ" dirty="0" smtClean="0"/>
              <a:t>Obvykle se předpokládají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Inherentní charakteristiky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Vnitřní vlastnosti objektu kvality (</a:t>
            </a:r>
            <a:r>
              <a:rPr lang="cs-CZ" b="1" dirty="0" smtClean="0"/>
              <a:t>produktu,procesu, zdroje, systému</a:t>
            </a:r>
            <a:r>
              <a:rPr lang="cs-CZ" dirty="0" smtClean="0"/>
              <a:t>),které mu existenčně stačí</a:t>
            </a:r>
          </a:p>
          <a:p>
            <a:r>
              <a:rPr lang="cs-CZ" dirty="0" smtClean="0"/>
              <a:t>Všechny tyto roviny se navzájem podmiňují a doplňují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Zákazník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Interní zákazník</a:t>
            </a:r>
          </a:p>
          <a:p>
            <a:r>
              <a:rPr lang="cs-CZ" dirty="0" smtClean="0"/>
              <a:t>Každý zaměstnanec organizace</a:t>
            </a:r>
          </a:p>
          <a:p>
            <a:r>
              <a:rPr lang="cs-CZ" dirty="0" smtClean="0"/>
              <a:t>Zároveň zákazníkem i dodavatelem</a:t>
            </a:r>
          </a:p>
          <a:p>
            <a:pPr>
              <a:buNone/>
            </a:pPr>
            <a:r>
              <a:rPr lang="cs-CZ" dirty="0" smtClean="0"/>
              <a:t>Externí zákazník</a:t>
            </a:r>
          </a:p>
          <a:p>
            <a:r>
              <a:rPr lang="cs-CZ" dirty="0" smtClean="0"/>
              <a:t>Subjekt přijímající produkt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Odběratel v roli distributora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Odběratel v roli uživatele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1410</Words>
  <Application>Microsoft Office PowerPoint</Application>
  <PresentationFormat>Předvádění na obrazovce (4:3)</PresentationFormat>
  <Paragraphs>251</Paragraphs>
  <Slides>51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51</vt:i4>
      </vt:variant>
    </vt:vector>
  </HeadingPairs>
  <TitlesOfParts>
    <vt:vector size="52" baseType="lpstr">
      <vt:lpstr>Motiv sady Office</vt:lpstr>
      <vt:lpstr>Systém managementu jakosti QMS </vt:lpstr>
      <vt:lpstr>Historie</vt:lpstr>
      <vt:lpstr>Pojetí jakosti (kvality)</vt:lpstr>
      <vt:lpstr>Důležité pojmy</vt:lpstr>
      <vt:lpstr>Důležité pojmy</vt:lpstr>
      <vt:lpstr>Kvalita - Jakost</vt:lpstr>
      <vt:lpstr>Požadavky</vt:lpstr>
      <vt:lpstr>Inherentní charakteristiky</vt:lpstr>
      <vt:lpstr>Zákazník</vt:lpstr>
      <vt:lpstr>Společnost</vt:lpstr>
      <vt:lpstr>Očekávání</vt:lpstr>
      <vt:lpstr>Proces</vt:lpstr>
      <vt:lpstr>Procesní přístup</vt:lpstr>
      <vt:lpstr>Produkt</vt:lpstr>
      <vt:lpstr>Služba</vt:lpstr>
      <vt:lpstr>Znaky jakosti</vt:lpstr>
      <vt:lpstr>Kritéria kvality výsledného produktu</vt:lpstr>
      <vt:lpstr>Kvalita výrobku</vt:lpstr>
      <vt:lpstr>Kvalita služby</vt:lpstr>
      <vt:lpstr>Kvalita procesu</vt:lpstr>
      <vt:lpstr>Lidé</vt:lpstr>
      <vt:lpstr>Kvalita firmy</vt:lpstr>
      <vt:lpstr>Politika jakosti</vt:lpstr>
      <vt:lpstr>Třída kvality</vt:lpstr>
      <vt:lpstr>Sledovatelnost</vt:lpstr>
      <vt:lpstr>Systém managementu jakosti</vt:lpstr>
      <vt:lpstr>Způsobilost</vt:lpstr>
      <vt:lpstr>PDCA</vt:lpstr>
      <vt:lpstr>PDCA</vt:lpstr>
      <vt:lpstr>Vrcholové vedení</vt:lpstr>
      <vt:lpstr>Neshoda</vt:lpstr>
      <vt:lpstr>Náprava</vt:lpstr>
      <vt:lpstr>Opatření k nápravě</vt:lpstr>
      <vt:lpstr>Preventivní opatření</vt:lpstr>
      <vt:lpstr>Management kvality</vt:lpstr>
      <vt:lpstr>Další systémy</vt:lpstr>
      <vt:lpstr>Snímek 37</vt:lpstr>
      <vt:lpstr>Strategie Národní politiky kvality</vt:lpstr>
      <vt:lpstr>Charta kvality ČR</vt:lpstr>
      <vt:lpstr>Podpisem se zavazujeme:</vt:lpstr>
      <vt:lpstr>Podpisem se zavazujeme:</vt:lpstr>
      <vt:lpstr>Strategie Národní politiky kvality</vt:lpstr>
      <vt:lpstr>Naplňování  Národní politiky kvality</vt:lpstr>
      <vt:lpstr>Zásady Programu Česká kvalita Program (CzQ)</vt:lpstr>
      <vt:lpstr>Přínos spotřebiteli</vt:lpstr>
      <vt:lpstr>Umožňuje výrobci</vt:lpstr>
      <vt:lpstr>Cíle Programu CzQ</vt:lpstr>
      <vt:lpstr>Zásady Programu CzQ</vt:lpstr>
      <vt:lpstr>Zásady Programu CzQ</vt:lpstr>
      <vt:lpstr>Aktualizace CzQ</vt:lpstr>
      <vt:lpstr>Řídící výbor CzQ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Systém řízení jakosti QMS </dc:title>
  <dc:creator>Javorova Barbora</dc:creator>
  <cp:lastModifiedBy>Javorova Barbora</cp:lastModifiedBy>
  <cp:revision>35</cp:revision>
  <dcterms:created xsi:type="dcterms:W3CDTF">2011-09-23T07:06:46Z</dcterms:created>
  <dcterms:modified xsi:type="dcterms:W3CDTF">2017-02-19T11:08:08Z</dcterms:modified>
</cp:coreProperties>
</file>