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107" d="100"/>
          <a:sy n="10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578B2-772C-4A1C-B0EA-4AF4B467433C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3A030-2624-489B-BB62-4DFF5652C9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0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1CD4-2A7E-43AF-A03F-2D60441C5758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A560-6BC5-4A63-A38A-2AFE34601B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1CD4-2A7E-43AF-A03F-2D60441C5758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A560-6BC5-4A63-A38A-2AFE34601B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1CD4-2A7E-43AF-A03F-2D60441C5758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A560-6BC5-4A63-A38A-2AFE34601B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1CD4-2A7E-43AF-A03F-2D60441C5758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A560-6BC5-4A63-A38A-2AFE34601B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1CD4-2A7E-43AF-A03F-2D60441C5758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A560-6BC5-4A63-A38A-2AFE34601B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1CD4-2A7E-43AF-A03F-2D60441C5758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A560-6BC5-4A63-A38A-2AFE34601B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1CD4-2A7E-43AF-A03F-2D60441C5758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A560-6BC5-4A63-A38A-2AFE34601B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1CD4-2A7E-43AF-A03F-2D60441C5758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A560-6BC5-4A63-A38A-2AFE34601B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1CD4-2A7E-43AF-A03F-2D60441C5758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A560-6BC5-4A63-A38A-2AFE34601B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1CD4-2A7E-43AF-A03F-2D60441C5758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A560-6BC5-4A63-A38A-2AFE34601B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1CD4-2A7E-43AF-A03F-2D60441C5758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A560-6BC5-4A63-A38A-2AFE34601B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91CD4-2A7E-43AF-A03F-2D60441C5758}" type="datetimeFigureOut">
              <a:rPr lang="cs-CZ" smtClean="0"/>
              <a:pPr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A560-6BC5-4A63-A38A-2AFE34601B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z/url?sa=i&amp;rct=j&amp;q=&amp;esrc=s&amp;frm=1&amp;source=images&amp;cd=&amp;cad=rja&amp;uact=8&amp;ved=0CAcQjRw&amp;url=http://dify.cz/7-zakladnich-surovin-na-vyrobu-diy-kosmetiky-se-kterymi-lze-kouzlit/&amp;ei=X6v4VMnKFMbYPbDhgLAH&amp;bvm=bv.87611401,d.bGQ&amp;psig=AFQjCNGbDZnss_wg2AhELIrwvoW4gG_q6A&amp;ust=142566932071345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z/url?sa=i&amp;rct=j&amp;q=&amp;esrc=s&amp;frm=1&amp;source=images&amp;cd=&amp;cad=rja&amp;uact=8&amp;ved=0CAcQjRw&amp;url=http://ucinkyprirody.cz/kosmeticke-obaly-a-pomucky/64-alu-doza-s-vickem-50ml.html&amp;ei=lqv4VMOOMITCPJmtgbgO&amp;bvm=bv.87611401,d.bGQ&amp;psig=AFQjCNGbDZnss_wg2AhELIrwvoW4gG_q6A&amp;ust=14256693207134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z/url?sa=i&amp;rct=j&amp;q=&amp;esrc=s&amp;frm=1&amp;source=images&amp;cd=&amp;cad=rja&amp;uact=8&amp;ved=0CAcQjRw&amp;url=http://azurove-nebe.webnode.cz/voda-zaklad-zivota-aquarion/&amp;ei=Jaz4VKHZM8zeOO31gPgK&amp;bvm=bv.87611401,d.bGQ&amp;psig=AFQjCNGkbPb19seRAmOQEg7OrxhGP4-Gkg&amp;ust=142566947512399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z/url?sa=i&amp;rct=j&amp;q=&amp;esrc=s&amp;frm=1&amp;source=images&amp;cd=&amp;cad=rja&amp;uact=8&amp;ved=0CAcQjRw&amp;url=http://www.minisvetskolka.cz/rs/aktuality/voda-vodenka-zhodnoceni-tematickeho-bloku.html&amp;ei=Baz4VLy-BYSsPbb8gIgK&amp;bvm=bv.87611401,d.bGQ&amp;psig=AFQjCNGkbPb19seRAmOQEg7OrxhGP4-Gkg&amp;ust=142566947512399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z/url?sa=i&amp;rct=j&amp;q=&amp;esrc=s&amp;frm=1&amp;source=images&amp;cd=&amp;cad=rja&amp;uact=8&amp;ved=0CAcQjRw&amp;url=http://en.wikipedia.org/wiki/Glycerol&amp;ei=KK34VPGjDsO3PLm9gZAP&amp;bvm=bv.87611401,d.bGQ&amp;psig=AFQjCNHR7dIdqQ5qBEGGQkYbiG8EFYZRIg&amp;ust=142566974748815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z/url?sa=i&amp;rct=j&amp;q=&amp;esrc=s&amp;frm=1&amp;source=images&amp;cd=&amp;cad=rja&amp;uact=8&amp;ved=0CAcQjRw&amp;url=http://cs.wikipedia.org/wiki/Koenzym_Q10&amp;ei=6Y35VLjkNMzaOJbwgPgI&amp;bvm=bv.87611401,d.bGQ&amp;psig=AFQjCNGO6KVb8aNCpEuv4avK2xc0nXUXyw&amp;ust=142572731002518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z/url?sa=i&amp;rct=j&amp;q=&amp;esrc=s&amp;frm=1&amp;source=images&amp;cd=&amp;cad=rja&amp;uact=8&amp;ved=0CAcQjRw&amp;url=http://www.zdravejedlo.sk/vitamin-e&amp;ei=co75VNHUMo2-POXugcgD&amp;bvm=bv.87611401,d.bGQ&amp;psig=AFQjCNFq2NiBud-wYLaNZqldjJtovxS1KQ&amp;ust=142572744495717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z/url?sa=i&amp;rct=j&amp;q=&amp;esrc=s&amp;frm=1&amp;source=images&amp;cd=&amp;cad=rja&amp;uact=8&amp;ved=0CAcQjRw&amp;url=http://www.saras.no/Ampoule_Treatment-102-102-8-d.htm&amp;ei=I4_5VJfSO8TCPP6SgEg&amp;bvm=bv.87611401,d.bGQ&amp;psig=AFQjCNFiseMEYMKu6KECMqWIjnUefnQ6WA&amp;ust=142572762611687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z/url?sa=i&amp;rct=j&amp;q=&amp;esrc=s&amp;frm=1&amp;source=images&amp;cd=&amp;cad=rja&amp;uact=8&amp;ved=0CAcQjRw&amp;url=http://topan.all.biz/cs/trubice-silikonove-lekarske-gg1061885&amp;ei=iZD5VL6MG8mHPZOYgLAB&amp;bvm=bv.87611401,d.bGQ&amp;psig=AFQjCNGmxkToS-zRwtYHYJ8KJBZQobQ-nQ&amp;ust=14257277318265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z/url?sa=i&amp;rct=j&amp;q=&amp;esrc=s&amp;frm=1&amp;source=images&amp;cd=&amp;cad=rja&amp;uact=8&amp;ved=0CAcQjRw&amp;url=http://www.nej-ceny.cz/42211/vazelina-silikonova-25gr-injekce.html&amp;ei=pJD5VIWYBoPVPfiOgQg&amp;bvm=bv.87611401,d.bGQ&amp;psig=AFQjCNGmxkToS-zRwtYHYJ8KJBZQobQ-nQ&amp;ust=142572773182651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z/url?sa=i&amp;rct=j&amp;q=&amp;esrc=s&amp;frm=1&amp;source=images&amp;cd=&amp;cad=rja&amp;uact=8&amp;ved=0CAcQjRw&amp;url=http://prozeny.blesk.cz/clanek/pro-zeny-vip-ze-zivota-hvezd/176143/tajemstvi-mladistve-pleti-jennifer-aniston-kosmeticka-vazelina-za-40-korun.html&amp;ei=npH5VJbjFIOSPYfQgJAO&amp;bvm=bv.87611401,d.bGQ&amp;psig=AFQjCNEDx1oUeVyHIrfGbtB9dTEEUJrxww&amp;ust=14257280847696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z/url?sa=i&amp;rct=j&amp;q=&amp;esrc=s&amp;frm=1&amp;source=images&amp;cd=&amp;cad=rja&amp;uact=8&amp;ved=0CAcQjRw&amp;url=http://dumy.cz/stahnout/31290&amp;ei=dpL5VLmWEoG3OJf0gcAM&amp;bvm=bv.87611401,d.bGQ&amp;psig=AFQjCNEHhXdO_yluQByWQ73QlIq-sHLR8A&amp;ust=142572831255616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z/url?sa=i&amp;rct=j&amp;q=&amp;esrc=s&amp;frm=1&amp;source=images&amp;cd=&amp;cad=rja&amp;uact=8&amp;ved=0CAcQjRw&amp;url=http://www.gastrotrend.cz/7-rubriky-clanky/7-potraviny-kuchyne/2864-zlato-maroka-arganovy-olej.html&amp;ei=F5P5VPaTEsnFPcv2gNAN&amp;bvm=bv.87611401,d.bGQ&amp;psig=AFQjCNEfLe8DzTezQl2-a_uFdF0hA__tnA&amp;ust=142572858490640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z/url?sa=i&amp;rct=j&amp;q=&amp;esrc=s&amp;frm=1&amp;source=images&amp;cd=&amp;cad=rja&amp;uact=8&amp;ved=0CAcQjRw&amp;url=http://www.mujplan.cz/postupy/tvoreni/lojove-ozdobicky/&amp;ei=gZT5VMPMOoTXPLuegKgE&amp;bvm=bv.87611401,d.bGQ&amp;psig=AFQjCNF3AHOCs4i5LdB5d79lUKLAuCoRxQ&amp;ust=14257290182875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z/url?sa=i&amp;rct=j&amp;q=&amp;esrc=s&amp;frm=1&amp;source=images&amp;cd=&amp;cad=rja&amp;uact=8&amp;ved=0CAcQjRw&amp;url=http://www.manahuna.cz/manahuna/eshop/4-1-Vosky&amp;ei=vpT5VO62H4KsPPj2gcgC&amp;bvm=bv.87611401,d.bGQ&amp;psig=AFQjCNGmw1z4HagJ7GofhkL02SyBU0Lwmw&amp;ust=142572906808000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z/url?sa=i&amp;rct=j&amp;q=&amp;esrc=s&amp;frm=1&amp;source=images&amp;cd=&amp;cad=rja&amp;uact=8&amp;ved=0CAcQjRw&amp;url=http://www.i60.cz/clanek_4573_neni-parfem-jakonbsp-parfem.html&amp;ei=Cpv5VMvwHMzdPbPJgNgN&amp;bvm=bv.87611401,d.bGQ&amp;psig=AFQjCNGskxyEkcppbclnk-F5on-Ke_Tc_g&amp;ust=14257306838033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z/url?sa=i&amp;rct=j&amp;q=&amp;esrc=s&amp;frm=1&amp;source=images&amp;cd=&amp;cad=rja&amp;uact=8&amp;ved=0CAcQjRw&amp;url=http://zinnia.cz/moda-a-modni-trendy/parfemy-slavnych-celebrit&amp;ei=PJv5VL6rOoPsO4fogbgL&amp;bvm=bv.87611401,d.bGQ&amp;psig=AFQjCNGskxyEkcppbclnk-F5on-Ke_Tc_g&amp;ust=142573068380335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www.google.cz/url?sa=i&amp;rct=j&amp;q=&amp;esrc=s&amp;frm=1&amp;source=images&amp;cd=&amp;cad=rja&amp;uact=8&amp;ved=0CAcQjRw&amp;url=http://dumy.gymsusice.cz/Ch-2_19_Isoprenoidy.ppt&amp;ei=pJv5VJO-Joi4ONmxgKAC&amp;bvm=bv.87611401,d.bGQ&amp;psig=AFQjCNE0LxO1Vx9K3OpkiKPVFzxzWQnNoQ&amp;ust=14257308094693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frm=1&amp;source=images&amp;cd=&amp;cad=rja&amp;uact=8&amp;ved=0CAcQjRw&amp;url=http://www.ireceptar.cz/zahrada/okrasna-zahrada/zahrada-plna-vuni-kvetouci-dreviny-od-jara-do-zimy/&amp;ei=98L5VL-EHomsPKaYgLgL&amp;bvm=bv.87611401,d.bGQ&amp;psig=AFQjCNHgPaANkiSOMmsbAXDesGvV8GJRUg&amp;ust=1425740895917323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google.cz/url?sa=i&amp;rct=j&amp;q=&amp;esrc=s&amp;frm=1&amp;source=images&amp;cd=&amp;cad=rja&amp;uact=8&amp;ved=0CAcQjRw&amp;url=http://www.maxvip.hu/luxus-17-kopi-luwak-kave-avagy-a-cibet-macskak-kave-receptje.html&amp;ei=x8L5VJCLIcerPImngZAH&amp;bvm=bv.87611401,d.bGQ&amp;psig=AFQjCNGZSu50rO6vZAMMJf4zy_iBmUkX4Q&amp;ust=142574085262900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google.cz/url?sa=i&amp;rct=j&amp;q=&amp;esrc=s&amp;frm=1&amp;source=images&amp;cd=&amp;cad=rja&amp;uact=8&amp;ved=0CAcQjRw&amp;url=https://www.syncare.cz/konzervacni-latky&amp;ei=a8P5VPOEMYbLPZCjgfAJ&amp;bvm=bv.87611401,d.bGQ&amp;psig=AFQjCNFeXEp7MABYNHSysvSzN0OTvjmptA&amp;ust=142574095184877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z/url?sa=i&amp;rct=j&amp;q=&amp;esrc=s&amp;frm=1&amp;source=images&amp;cd=&amp;ved=0CAcQjRw&amp;url=http://chriscosmetics.cz/zajimavosti/mineralni-kosmetika/&amp;ei=CcT5VM-0PISoPOq5gOgC&amp;bvm=bv.87611401,d.bGQ&amp;psig=AFQjCNFKk_7JsRZQ10A1uYMrrzwly6cS4w&amp;ust=142574117790667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z/url?sa=i&amp;rct=j&amp;q=&amp;esrc=s&amp;frm=1&amp;source=images&amp;cd=&amp;cad=rja&amp;uact=8&amp;ved=0CAcQjRw&amp;url=http://www.pracky.org/historie-mydla/&amp;ei=UcX5VPymKoOpOtDNgfgK&amp;bvm=bv.87611401,d.bGQ&amp;psig=AFQjCNE4Z-ESP7kqRERcj04vlujUO6bfBg&amp;ust=142574143307728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www.google.cz/url?sa=i&amp;rct=j&amp;q=&amp;esrc=s&amp;frm=1&amp;source=images&amp;cd=&amp;cad=rja&amp;uact=8&amp;ved=0CAcQjRw&amp;url=http://www.fika.cz/maloobchod/index.php?page=30&amp;seo=tekute-mydlo-pro-reklamni-ucely-nosic-reklamy-500ml&amp;detail=8&amp;ei=icX5VITrE4LtO9aDgagC&amp;bvm=bv.87611401,d.bGQ&amp;psig=AFQjCNHpvE4Q4maPVfnU37quLUQF1PJ3YA&amp;ust=142574154594975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z/url?sa=i&amp;rct=j&amp;q=&amp;esrc=s&amp;frm=1&amp;source=images&amp;cd=&amp;cad=rja&amp;uact=8&amp;ved=0CAcQjRw&amp;url=http://www.actualorganics.com/deodorant-natural-alternatives/&amp;ei=Acb5VIj-LIjCPIHegdAN&amp;bvm=bv.87611401,d.bGQ&amp;psig=AFQjCNEUlzX2EBNvEUWP-I4Oc_SpdBbnnA&amp;ust=142574164664996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z/url?sa=i&amp;rct=j&amp;q=&amp;esrc=s&amp;frm=1&amp;source=images&amp;cd=&amp;cad=rja&amp;uact=8&amp;ved=0CAcQjRw&amp;url=http://www.krasny-zivot.cz/zeny-a-krasa.219/kosmeticke-osetreni-obliceje-hradec-kralove-a-okoli.23010.html&amp;ei=Ssn5VLLWEsvtO4OZgcgG&amp;bvm=bv.87611401,d.bGQ&amp;psig=AFQjCNEeTqGvi41m8rZTPp6i2wce1cH8-Q&amp;ust=14257424147561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://www.google.cz/url?sa=i&amp;rct=j&amp;q=&amp;esrc=s&amp;frm=1&amp;source=images&amp;cd=&amp;cad=rja&amp;uact=8&amp;ved=0CAcQjRw&amp;url=http://raketa.cz/detail-slevy/revolucni-ultrazvukove-hloubkove-cisteni-pleti-s-65nub0/&amp;ei=MMn5VMTAGYK7Pbn9gcAB&amp;bvm=bv.87611401,d.bGQ&amp;psig=AFQjCNEeTqGvi41m8rZTPp6i2wce1cH8-Q&amp;ust=1425742414756117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z/url?sa=i&amp;rct=j&amp;q=&amp;esrc=s&amp;frm=1&amp;source=images&amp;cd=&amp;cad=rja&amp;uact=8&amp;ved=0CAcQjRw&amp;url=http://probuzeni.blogspot.com/2011/10/ublizuje-nam-vic-slunce-nebo-opalovaci.html&amp;ei=BMr5VP_yOMnYPO_qgZAL&amp;bvm=bv.87611401,d.bGQ&amp;psig=AFQjCNEqSSx_J2PzuNZFN91Dmwu2ZpCrlw&amp;ust=142574260343087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cz/url?sa=i&amp;rct=j&amp;q=&amp;esrc=s&amp;frm=1&amp;source=images&amp;cd=&amp;cad=rja&amp;uact=8&amp;ved=0CAcQjRw&amp;url=http://zena.centrum.cz/moda-a-krasa/clanek.phtml?id=752257&amp;ei=l8r5VP61LYP9PNu2gOAB&amp;bvm=bv.87611401,d.bGQ&amp;psig=AFQjCNExGl1BvjysbtaEIkXs1U9hcywfHA&amp;ust=14257428399267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www.google.cz/url?sa=i&amp;rct=j&amp;q=&amp;esrc=s&amp;frm=1&amp;source=images&amp;cd=&amp;cad=rja&amp;uact=8&amp;ved=0CAcQjRw&amp;url=http://www.pedikura24.cz/uprava-nehtu-13&amp;ei=u8r5VMLXKsjbPZGYgKAB&amp;bvm=bv.87611401,d.bGQ&amp;psig=AFQjCNExGl1BvjysbtaEIkXs1U9hcywfHA&amp;ust=142574283992674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z/url?sa=i&amp;rct=j&amp;q=&amp;esrc=s&amp;frm=1&amp;source=images&amp;cd=&amp;cad=rja&amp;uact=8&amp;ved=0CAcQjRw&amp;url=http://www.vitalia.cz/clanky/na-zubni-paste-nezalezi-shoduji-se-zubari/&amp;ei=V-z5VIfpGYfJPJX9gZgH&amp;bvm=bv.87611401,d.bGQ&amp;psig=AFQjCNFa7vZuRh7T_8inWqyZ3NyolRX32g&amp;ust=14257514993850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www.google.cz/url?sa=i&amp;rct=j&amp;q=&amp;esrc=s&amp;frm=1&amp;source=images&amp;cd=&amp;cad=rja&amp;uact=8&amp;ved=0CAcQjRw&amp;url=http://www.arbesplus.cz/pojem/21-zubni-pasty-jsou-nedilnou-soucasti-pece-o-zuby.html&amp;ei=buz5VIKEMMu-PPLYgfgN&amp;bvm=bv.87611401,d.bGQ&amp;psig=AFQjCNFa7vZuRh7T_8inWqyZ3NyolRX32g&amp;ust=142575149938504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z/url?sa=i&amp;rct=j&amp;q=&amp;esrc=s&amp;frm=1&amp;source=images&amp;cd=&amp;cad=rja&amp;uact=8&amp;ved=0CAcQjRw&amp;url=http://www.xedo.cz/Palmolive-sampon-400ml-Milk-Honey-d431.htm?tab=description&amp;ei=ye_5VNOKEojvOd6ugIgI&amp;bvm=bv.87611401,d.bGQ&amp;psig=AFQjCNEiM50wRm71Putad85yD_KEaFK_vQ&amp;ust=1425752330364259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z/url?sa=i&amp;rct=j&amp;q=&amp;esrc=s&amp;frm=1&amp;source=images&amp;cd=&amp;cad=rja&amp;uact=8&amp;ved=0CAcQjRw&amp;url=http://www.vyrobce-parfemu.cz/dekorativni-kosmetika.htm&amp;ei=KfD5VPr4MoLhOI-igaAI&amp;bvm=bv.87611401,d.bGQ&amp;psig=AFQjCNGGXhkpn2jrx9okP4IxVZg4oSkxWw&amp;ust=14257524550875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hyperlink" Target="http://www.google.cz/url?sa=i&amp;rct=j&amp;q=&amp;esrc=s&amp;frm=1&amp;source=images&amp;cd=&amp;cad=rja&amp;uact=8&amp;ved=0CAcQjRw&amp;url=http://kosmeticketrendy.cz/jak-dlouho-vydrzi-kosmetika-trvanlivost/&amp;ei=TPD5VN6RFMTCPP6SgEg&amp;bvm=bv.87611401,d.bGQ&amp;psig=AFQjCNGGXhkpn2jrx9okP4IxVZg4oSkxWw&amp;ust=1425752455087508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frm=1&amp;source=images&amp;cd=&amp;cad=rja&amp;uact=8&amp;ved=0CAcQjRw&amp;url=http://www.mias-group.com/de/branchen/chemie.html&amp;ei=Aez5VISxFs3cPaamgfAP&amp;bvm=bv.87611401,d.bGQ&amp;psig=AFQjCNEL4LeYXGmQrNeUbgZ_87pKZq3rdQ&amp;ust=1425751359345910" TargetMode="External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2" Type="http://schemas.openxmlformats.org/officeDocument/2006/relationships/hyperlink" Target="http://www.google.cz/url?sa=i&amp;rct=j&amp;q=&amp;esrc=s&amp;frm=1&amp;source=images&amp;cd=&amp;cad=rja&amp;uact=8&amp;ved=0CAcQjRw&amp;url=http://www.gertrud-baeumer-schule.de/pages/was-wir-tun/unterricht/chemie.php&amp;ei=y-v5VIaICMjWPfbIgKgD&amp;bvm=bv.87611401,d.bGQ&amp;psig=AFQjCNEL4LeYXGmQrNeUbgZ_87pKZq3rdQ&amp;ust=14257513593459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frm=1&amp;source=images&amp;cd=&amp;cad=rja&amp;uact=8&amp;ved=0CAcQjRw&amp;url=https://www.mint-kolleg.kit.edu/VorkursChemie.php&amp;ei=6uv5VKL8CsvJPfGCgcgL&amp;bvm=bv.87611401,d.bGQ&amp;psig=AFQjCNEL4LeYXGmQrNeUbgZ_87pKZq3rdQ&amp;ust=1425751359345910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://www.google.cz/url?sa=i&amp;rct=j&amp;q=&amp;esrc=s&amp;frm=1&amp;source=images&amp;cd=&amp;cad=rja&amp;uact=8&amp;ved=0CAcQjRw&amp;url=http://www.ukacko.cz/nebojte-se-chemie-laka-prf-na-den-s-chemii-a-jarmark&amp;ei=3Ov5VMisG4rsO6iUgcAN&amp;bvm=bv.87611401,d.bGQ&amp;psig=AFQjCNEL4LeYXGmQrNeUbgZ_87pKZq3rdQ&amp;ust=1425751359345910" TargetMode="External"/><Relationship Id="rId9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K</a:t>
            </a:r>
            <a:r>
              <a:rPr lang="cs-CZ" b="1" u="sng" dirty="0" smtClean="0"/>
              <a:t>osmetická </a:t>
            </a:r>
            <a:r>
              <a:rPr lang="cs-CZ" b="1" u="sng" dirty="0" smtClean="0"/>
              <a:t>chemie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400800" cy="576064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1200" i="1" dirty="0" smtClean="0">
                <a:solidFill>
                  <a:schemeClr val="tx1"/>
                </a:solidFill>
              </a:rPr>
              <a:t>PhDr. Monika Šindelková</a:t>
            </a:r>
            <a:endParaRPr lang="cs-CZ" sz="11200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dgate.service-de-media.de/forschung/2010/pics/chemikalie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17032"/>
            <a:ext cx="2381250" cy="1581151"/>
          </a:xfrm>
          <a:prstGeom prst="rect">
            <a:avLst/>
          </a:prstGeom>
          <a:noFill/>
        </p:spPr>
      </p:pic>
      <p:pic>
        <p:nvPicPr>
          <p:cNvPr id="4100" name="Picture 4" descr="http://www.umweltbundesamt.de/sites/default/files/medien/bilder/Chemikalien_Reagenzglaeser_Fluessigkeit_Bunt_CC-Vision_18_15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3024336" cy="2166848"/>
          </a:xfrm>
          <a:prstGeom prst="rect">
            <a:avLst/>
          </a:prstGeom>
          <a:noFill/>
        </p:spPr>
      </p:pic>
      <p:pic>
        <p:nvPicPr>
          <p:cNvPr id="4102" name="Picture 6" descr="http://www.ajptech.cz/UserFiles/Image/Produkty/REA/ST/st_barvy_chemikal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73016"/>
            <a:ext cx="2248003" cy="1772816"/>
          </a:xfrm>
          <a:prstGeom prst="rect">
            <a:avLst/>
          </a:prstGeom>
          <a:noFill/>
        </p:spPr>
      </p:pic>
      <p:pic>
        <p:nvPicPr>
          <p:cNvPr id="4104" name="Picture 8" descr="http://www.umweltbundesamt.de/sites/default/files/medien/378/bilder/reagenzglaeser_karramba_production_fotolia_42273035_l.jpg"/>
          <p:cNvPicPr>
            <a:picLocks noChangeAspect="1" noChangeArrowheads="1"/>
          </p:cNvPicPr>
          <p:nvPr/>
        </p:nvPicPr>
        <p:blipFill>
          <a:blip r:embed="rId5" cstate="print"/>
          <a:srcRect l="4840" t="18182" r="6423" b="21818"/>
          <a:stretch>
            <a:fillRect/>
          </a:stretch>
        </p:blipFill>
        <p:spPr bwMode="auto">
          <a:xfrm>
            <a:off x="4572000" y="260648"/>
            <a:ext cx="360040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Chemické složení kosmetických surovin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u="sng" dirty="0" smtClean="0"/>
              <a:t>Základní chemické suroviny:</a:t>
            </a:r>
          </a:p>
          <a:p>
            <a:pPr lvl="0"/>
            <a:r>
              <a:rPr lang="cs-CZ" dirty="0" smtClean="0"/>
              <a:t>voda</a:t>
            </a:r>
          </a:p>
          <a:p>
            <a:pPr lvl="0"/>
            <a:r>
              <a:rPr lang="cs-CZ" dirty="0" smtClean="0"/>
              <a:t>alkoholy</a:t>
            </a:r>
          </a:p>
          <a:p>
            <a:pPr lvl="0"/>
            <a:r>
              <a:rPr lang="cs-CZ" dirty="0" smtClean="0"/>
              <a:t>lipidy</a:t>
            </a:r>
          </a:p>
          <a:p>
            <a:pPr lvl="0"/>
            <a:r>
              <a:rPr lang="cs-CZ" dirty="0" smtClean="0"/>
              <a:t>suroviny z ropy</a:t>
            </a:r>
          </a:p>
          <a:p>
            <a:pPr lvl="0"/>
            <a:r>
              <a:rPr lang="cs-CZ" dirty="0" smtClean="0"/>
              <a:t>suroviny z oleje</a:t>
            </a:r>
          </a:p>
          <a:p>
            <a:pPr lvl="0"/>
            <a:r>
              <a:rPr lang="cs-CZ" dirty="0" smtClean="0"/>
              <a:t>vonné látky</a:t>
            </a:r>
          </a:p>
          <a:p>
            <a:pPr lvl="0"/>
            <a:r>
              <a:rPr lang="cs-CZ" dirty="0" smtClean="0"/>
              <a:t>konzervační látky a barviva</a:t>
            </a:r>
          </a:p>
          <a:p>
            <a:endParaRPr lang="cs-CZ" dirty="0"/>
          </a:p>
        </p:txBody>
      </p:sp>
      <p:pic>
        <p:nvPicPr>
          <p:cNvPr id="1026" name="Picture 2" descr="http://dify.cz/wp-content/uploads/2013/09/ingredience-vosk-karite-kakaove-masl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233232" cy="27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cinkyprirody.cz/115-large_default/alu-doza-s-vickem-50m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iles.azurove-nebe.webnode.cz/200000216-6419265119/voda-skleni%C4%8D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244666" cy="21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Voda </a:t>
            </a:r>
            <a:r>
              <a:rPr lang="cs-CZ" b="1" u="sng" dirty="0" smtClean="0"/>
              <a:t>(</a:t>
            </a:r>
            <a:r>
              <a:rPr lang="cs-CZ" b="1" u="sng" dirty="0" err="1" smtClean="0"/>
              <a:t>aqua</a:t>
            </a:r>
            <a:r>
              <a:rPr lang="cs-CZ" b="1" u="sng" dirty="0"/>
              <a:t>, </a:t>
            </a:r>
            <a:r>
              <a:rPr lang="cs-CZ" b="1" u="sng" dirty="0" err="1"/>
              <a:t>water</a:t>
            </a:r>
            <a:r>
              <a:rPr lang="cs-CZ" b="1" u="sng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6707088" cy="384502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 kosmetické </a:t>
            </a:r>
            <a:r>
              <a:rPr lang="cs-CZ" dirty="0"/>
              <a:t>chemii se používá destilovaná a demineralizovaná voda, v bytové chemii se používá technická i pitná </a:t>
            </a:r>
            <a:r>
              <a:rPr lang="cs-CZ" dirty="0" smtClean="0"/>
              <a:t>voda. </a:t>
            </a:r>
          </a:p>
          <a:p>
            <a:r>
              <a:rPr lang="cs-CZ" dirty="0" smtClean="0"/>
              <a:t>Velkou </a:t>
            </a:r>
            <a:r>
              <a:rPr lang="cs-CZ" dirty="0"/>
              <a:t>výhodou jsou její cena, dostupnost, </a:t>
            </a:r>
            <a:r>
              <a:rPr lang="cs-CZ" dirty="0" err="1"/>
              <a:t>čerpatelnost</a:t>
            </a:r>
            <a:r>
              <a:rPr lang="cs-CZ" dirty="0"/>
              <a:t>, </a:t>
            </a:r>
            <a:r>
              <a:rPr lang="cs-CZ" dirty="0" err="1"/>
              <a:t>nearomatičnost</a:t>
            </a:r>
            <a:r>
              <a:rPr lang="cs-CZ" dirty="0"/>
              <a:t>, transparentnost, nehořlavost či nereaktivnost se světlem. </a:t>
            </a:r>
            <a:endParaRPr lang="cs-CZ" dirty="0" smtClean="0"/>
          </a:p>
          <a:p>
            <a:r>
              <a:rPr lang="cs-CZ" dirty="0" smtClean="0"/>
              <a:t>Nejpoužívanější </a:t>
            </a:r>
            <a:r>
              <a:rPr lang="cs-CZ" dirty="0"/>
              <a:t>rozpouštědlo.</a:t>
            </a:r>
          </a:p>
          <a:p>
            <a:endParaRPr lang="cs-CZ" dirty="0"/>
          </a:p>
        </p:txBody>
      </p:sp>
      <p:pic>
        <p:nvPicPr>
          <p:cNvPr id="2050" name="Picture 2" descr="http://www.minisvetskolka.cz/rs/images/stories/voda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So-nle5B32ZMaogm1arhS8j0hOX65zvKsDEMKfPUQNgUtfJWwUy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65" y="2348880"/>
            <a:ext cx="1944216" cy="38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12360" y="5661248"/>
            <a:ext cx="586408" cy="50405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7355160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b="1" u="sng" dirty="0"/>
              <a:t>Ethanol</a:t>
            </a:r>
            <a:endParaRPr lang="cs-CZ" sz="3400" dirty="0"/>
          </a:p>
          <a:p>
            <a:r>
              <a:rPr lang="cs-CZ" dirty="0"/>
              <a:t>d</a:t>
            </a:r>
            <a:r>
              <a:rPr lang="cs-CZ" dirty="0" smtClean="0"/>
              <a:t>ruhé </a:t>
            </a:r>
            <a:r>
              <a:rPr lang="cs-CZ" dirty="0"/>
              <a:t>nejpoužívanější rozpouštědlo v kosmetické </a:t>
            </a:r>
            <a:r>
              <a:rPr lang="cs-CZ" dirty="0" smtClean="0"/>
              <a:t>chemii 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potravinářství konzumní líh v kosmetice denaturovaný </a:t>
            </a:r>
            <a:r>
              <a:rPr lang="cs-CZ" dirty="0" smtClean="0"/>
              <a:t>líh</a:t>
            </a:r>
          </a:p>
          <a:p>
            <a:r>
              <a:rPr lang="cs-CZ" dirty="0"/>
              <a:t>m</a:t>
            </a:r>
            <a:r>
              <a:rPr lang="cs-CZ" dirty="0" smtClean="0"/>
              <a:t>á </a:t>
            </a:r>
            <a:r>
              <a:rPr lang="cs-CZ" dirty="0"/>
              <a:t>výborné dezinfekční účinky, čistící schopnosti či osvěžující </a:t>
            </a:r>
            <a:r>
              <a:rPr lang="cs-CZ" dirty="0" smtClean="0"/>
              <a:t>účinek </a:t>
            </a:r>
          </a:p>
          <a:p>
            <a:r>
              <a:rPr lang="cs-CZ" dirty="0"/>
              <a:t>n</a:t>
            </a:r>
            <a:r>
              <a:rPr lang="cs-CZ" dirty="0" smtClean="0"/>
              <a:t>evýhodou </a:t>
            </a:r>
            <a:r>
              <a:rPr lang="cs-CZ" dirty="0"/>
              <a:t>jsou vysoká cena, hořlavost, těkavost, nestabilita v přítomnosti oxidačních </a:t>
            </a:r>
            <a:r>
              <a:rPr lang="cs-CZ" dirty="0" smtClean="0"/>
              <a:t>činidel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u="sng" dirty="0" err="1"/>
              <a:t>Izopropanol</a:t>
            </a:r>
            <a:r>
              <a:rPr lang="cs-CZ" dirty="0"/>
              <a:t> - občas nahrazuje ethanol, levnější </a:t>
            </a:r>
            <a:r>
              <a:rPr lang="cs-CZ" dirty="0" smtClean="0"/>
              <a:t>alternativa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 err="1"/>
              <a:t>Propylenglykol</a:t>
            </a:r>
            <a:r>
              <a:rPr lang="cs-CZ" dirty="0"/>
              <a:t> - bezbarvá, netoxická látka, </a:t>
            </a:r>
            <a:r>
              <a:rPr lang="cs-CZ" dirty="0" smtClean="0"/>
              <a:t>rozpouštědlo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 err="1"/>
              <a:t>Ethylenglykol</a:t>
            </a:r>
            <a:r>
              <a:rPr lang="cs-CZ" dirty="0"/>
              <a:t> - nemrznoucí </a:t>
            </a:r>
            <a:r>
              <a:rPr lang="cs-CZ" dirty="0" smtClean="0"/>
              <a:t>směsi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Glycerol (glycerin)</a:t>
            </a:r>
            <a:r>
              <a:rPr lang="cs-CZ" dirty="0"/>
              <a:t> - sladký, nemá antibakteriální vlastnosti, používá se do krémů, udržuje pleť hydratovanou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2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6923112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/>
              <a:t>Proteiny</a:t>
            </a:r>
            <a:r>
              <a:rPr lang="cs-CZ" dirty="0"/>
              <a:t> - jsou většinou ze </a:t>
            </a:r>
            <a:r>
              <a:rPr lang="cs-CZ" dirty="0" err="1"/>
              <a:t>soji</a:t>
            </a:r>
            <a:r>
              <a:rPr lang="cs-CZ" dirty="0"/>
              <a:t>, kukuřice, pšenice, mléko, zlepšují elasticitu </a:t>
            </a:r>
            <a:r>
              <a:rPr lang="cs-CZ" dirty="0" smtClean="0"/>
              <a:t>pokožky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Koenzym Q10 </a:t>
            </a:r>
            <a:r>
              <a:rPr lang="cs-CZ" dirty="0"/>
              <a:t>- redukuje volné radikály, aktivuje dělení zárodečných buněk, zlepšuje detoxikaci </a:t>
            </a:r>
            <a:r>
              <a:rPr lang="cs-CZ" dirty="0" smtClean="0"/>
              <a:t>organismu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α - </a:t>
            </a:r>
            <a:r>
              <a:rPr lang="cs-CZ" b="1" u="sng" dirty="0" err="1"/>
              <a:t>hydroxykyseliny</a:t>
            </a:r>
            <a:r>
              <a:rPr lang="cs-CZ" dirty="0"/>
              <a:t> - ovocné kyseliny (jablečná, vinná, citronová), mléčné kyseliny, glykolová kyselina, jsou výborné na chemický peeling pokožky, tlumí projevy akné, mají bělící účinky, hydratují pleť, zmírňují projevy stárnutí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ß - </a:t>
            </a:r>
            <a:r>
              <a:rPr lang="cs-CZ" b="1" u="sng" dirty="0" err="1"/>
              <a:t>hydroxykyseliny</a:t>
            </a:r>
            <a:r>
              <a:rPr lang="cs-CZ" dirty="0"/>
              <a:t> - nejvýznamnější je kyselina salicylová (vyrábí se dnes i synteticky), antiseptické účinky, nesmí jí používat děti do 3 </a:t>
            </a:r>
            <a:r>
              <a:rPr lang="cs-CZ" dirty="0" smtClean="0"/>
              <a:t>let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Síra</a:t>
            </a:r>
            <a:r>
              <a:rPr lang="cs-CZ" dirty="0"/>
              <a:t> - komplexní účinek, </a:t>
            </a:r>
            <a:r>
              <a:rPr lang="cs-CZ" dirty="0" err="1"/>
              <a:t>antiparazitický</a:t>
            </a:r>
            <a:r>
              <a:rPr lang="cs-CZ" dirty="0"/>
              <a:t> a regenerační účinek</a:t>
            </a:r>
          </a:p>
        </p:txBody>
      </p:sp>
      <p:pic>
        <p:nvPicPr>
          <p:cNvPr id="1026" name="Picture 2" descr="http://upload.wikimedia.org/wikipedia/commons/thumb/3/3a/Ubiquinone.png/220px-Ubiquino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1"/>
            <a:ext cx="2095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dravejedlo.sk/wp-content/uploads/2011/12/vitamin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1988840"/>
            <a:ext cx="2952328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Vitaminy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5987008" cy="5256584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cs-CZ" sz="4500" b="1" u="sng" dirty="0"/>
              <a:t>R</a:t>
            </a:r>
            <a:r>
              <a:rPr lang="cs-CZ" sz="4500" b="1" u="sng" dirty="0" smtClean="0"/>
              <a:t>ozpustné </a:t>
            </a:r>
            <a:r>
              <a:rPr lang="cs-CZ" sz="4500" b="1" u="sng" dirty="0"/>
              <a:t>v tucích -  A, D, E, </a:t>
            </a:r>
            <a:r>
              <a:rPr lang="cs-CZ" sz="4500" b="1" u="sng" dirty="0" smtClean="0"/>
              <a:t>K</a:t>
            </a:r>
          </a:p>
          <a:p>
            <a:pPr marL="0" lvl="0" indent="0">
              <a:buNone/>
            </a:pPr>
            <a:endParaRPr lang="cs-CZ" sz="4500" b="1" u="sng" dirty="0"/>
          </a:p>
          <a:p>
            <a:pPr lvl="0"/>
            <a:r>
              <a:rPr lang="cs-CZ" b="1" u="sng" dirty="0"/>
              <a:t>vitamín A</a:t>
            </a:r>
            <a:r>
              <a:rPr lang="cs-CZ" dirty="0"/>
              <a:t> -  růst a stavba epitelových buněk, zabraňuje </a:t>
            </a:r>
            <a:r>
              <a:rPr lang="cs-CZ" dirty="0" smtClean="0"/>
              <a:t>hyperkeratóze, </a:t>
            </a:r>
            <a:r>
              <a:rPr lang="cs-CZ" dirty="0"/>
              <a:t>rezistence buněk proti bakteriálním </a:t>
            </a:r>
            <a:r>
              <a:rPr lang="cs-CZ" dirty="0" smtClean="0"/>
              <a:t>infekcím</a:t>
            </a:r>
          </a:p>
          <a:p>
            <a:pPr lvl="0"/>
            <a:endParaRPr lang="cs-CZ" dirty="0"/>
          </a:p>
          <a:p>
            <a:pPr lvl="0"/>
            <a:r>
              <a:rPr lang="cs-CZ" b="1" u="sng" dirty="0"/>
              <a:t>vitamín E</a:t>
            </a:r>
            <a:r>
              <a:rPr lang="cs-CZ" dirty="0"/>
              <a:t> - zpomaluje stárnutí pokožky, léčba kožních chorob, váže na sebe volné </a:t>
            </a:r>
            <a:r>
              <a:rPr lang="cs-CZ" dirty="0" smtClean="0"/>
              <a:t>radikály</a:t>
            </a:r>
          </a:p>
          <a:p>
            <a:pPr lvl="0"/>
            <a:endParaRPr lang="cs-CZ" dirty="0"/>
          </a:p>
          <a:p>
            <a:pPr lvl="0"/>
            <a:r>
              <a:rPr lang="cs-CZ" b="1" u="sng" dirty="0"/>
              <a:t>vitamín D</a:t>
            </a:r>
            <a:r>
              <a:rPr lang="cs-CZ" dirty="0"/>
              <a:t> - ovlivňuje metabolismus Ca, vzniká v kůži vlivem UV</a:t>
            </a:r>
          </a:p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r>
              <a:rPr lang="cs-CZ" sz="4500" b="1" u="sng" dirty="0"/>
              <a:t>R</a:t>
            </a:r>
            <a:r>
              <a:rPr lang="cs-CZ" sz="4500" b="1" u="sng" dirty="0" smtClean="0"/>
              <a:t>ozpustné </a:t>
            </a:r>
            <a:r>
              <a:rPr lang="cs-CZ" sz="4500" b="1" u="sng" dirty="0"/>
              <a:t>ve vodě - B, C, </a:t>
            </a:r>
            <a:r>
              <a:rPr lang="cs-CZ" sz="4500" b="1" u="sng" dirty="0" smtClean="0"/>
              <a:t>H</a:t>
            </a:r>
          </a:p>
          <a:p>
            <a:pPr marL="0" lvl="0" indent="0">
              <a:buNone/>
            </a:pPr>
            <a:endParaRPr lang="cs-CZ" sz="4500" b="1" u="sng" dirty="0"/>
          </a:p>
          <a:p>
            <a:pPr lvl="0"/>
            <a:r>
              <a:rPr lang="cs-CZ" b="1" u="sng" dirty="0"/>
              <a:t>vitamín B</a:t>
            </a:r>
            <a:r>
              <a:rPr lang="cs-CZ" dirty="0"/>
              <a:t> </a:t>
            </a:r>
            <a:r>
              <a:rPr lang="cs-CZ" dirty="0" smtClean="0"/>
              <a:t>(panthenol) </a:t>
            </a:r>
            <a:r>
              <a:rPr lang="cs-CZ" dirty="0"/>
              <a:t>- podporuje </a:t>
            </a:r>
            <a:r>
              <a:rPr lang="cs-CZ" dirty="0" smtClean="0"/>
              <a:t>mitózu, </a:t>
            </a:r>
            <a:r>
              <a:rPr lang="cs-CZ" dirty="0"/>
              <a:t>dobře penetruje, potlačuje svědivost kůže, má hydratační vlastnosti, používá se na popáleniny, povrchová traumata, po opalování, na </a:t>
            </a:r>
            <a:r>
              <a:rPr lang="cs-CZ" dirty="0" smtClean="0"/>
              <a:t>holení</a:t>
            </a:r>
          </a:p>
          <a:p>
            <a:pPr lvl="0"/>
            <a:endParaRPr lang="cs-CZ" dirty="0"/>
          </a:p>
          <a:p>
            <a:pPr lvl="0"/>
            <a:r>
              <a:rPr lang="cs-CZ" b="1" u="sng" dirty="0"/>
              <a:t>vitamín C</a:t>
            </a:r>
            <a:r>
              <a:rPr lang="cs-CZ" dirty="0"/>
              <a:t> (kyselina askorbová) - vychytává volné radikály, zpevňuje stěny kapilár, podporuje tvorbu elastinu a kolagenu, podporuje imunitu </a:t>
            </a:r>
            <a:r>
              <a:rPr lang="cs-CZ" dirty="0" smtClean="0"/>
              <a:t>kůže</a:t>
            </a:r>
          </a:p>
          <a:p>
            <a:pPr lvl="0"/>
            <a:endParaRPr lang="cs-CZ" dirty="0"/>
          </a:p>
          <a:p>
            <a:pPr lvl="0"/>
            <a:r>
              <a:rPr lang="cs-CZ" b="1" u="sng" dirty="0"/>
              <a:t>vitamín H</a:t>
            </a:r>
            <a:r>
              <a:rPr lang="cs-CZ" dirty="0"/>
              <a:t> - obsahuje síru, ovlivňuje tvorbu keratinu, ovlivňuje látkovou přeměnu v kůži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0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aras.no/ProdImages/SE0001_Azulen%20Se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13" y="908720"/>
            <a:ext cx="1092567" cy="347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cs-CZ" b="1" u="sng" dirty="0"/>
              <a:t>Další látky používané v </a:t>
            </a:r>
            <a:r>
              <a:rPr lang="cs-CZ" b="1" u="sng" dirty="0" smtClean="0"/>
              <a:t>kosmetice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err="1" smtClean="0"/>
              <a:t>Azulen</a:t>
            </a:r>
            <a:r>
              <a:rPr lang="cs-CZ" b="1" u="sng" dirty="0"/>
              <a:t> </a:t>
            </a:r>
            <a:r>
              <a:rPr lang="cs-CZ" dirty="0"/>
              <a:t>- z heřmánku, protizánětlivé a hojivé </a:t>
            </a:r>
            <a:r>
              <a:rPr lang="cs-CZ" dirty="0" smtClean="0"/>
              <a:t>účinky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u="sng" dirty="0" err="1"/>
              <a:t>Bioflavonoidy</a:t>
            </a:r>
            <a:r>
              <a:rPr lang="cs-CZ" dirty="0"/>
              <a:t>- posilují imunitu organismu, protizápalové, protivirové a antioxidační vlastnosti, zlepšují pružnost a vnitřní strukturu krevních </a:t>
            </a:r>
            <a:r>
              <a:rPr lang="cs-CZ" dirty="0" smtClean="0"/>
              <a:t>stěn</a:t>
            </a:r>
          </a:p>
          <a:p>
            <a:endParaRPr lang="cs-CZ" dirty="0"/>
          </a:p>
          <a:p>
            <a:r>
              <a:rPr lang="cs-CZ" b="1" u="sng" dirty="0"/>
              <a:t>Čajovníkový olej (</a:t>
            </a:r>
            <a:r>
              <a:rPr lang="cs-CZ" b="1" u="sng" dirty="0" err="1"/>
              <a:t>tea</a:t>
            </a:r>
            <a:r>
              <a:rPr lang="cs-CZ" b="1" u="sng" dirty="0"/>
              <a:t> </a:t>
            </a:r>
            <a:r>
              <a:rPr lang="cs-CZ" b="1" u="sng" dirty="0" err="1"/>
              <a:t>tree</a:t>
            </a:r>
            <a:r>
              <a:rPr lang="cs-CZ" b="1" u="sng" dirty="0"/>
              <a:t> </a:t>
            </a:r>
            <a:r>
              <a:rPr lang="cs-CZ" b="1" u="sng" dirty="0" err="1"/>
              <a:t>oil</a:t>
            </a:r>
            <a:r>
              <a:rPr lang="cs-CZ" b="1" u="sng" dirty="0"/>
              <a:t>)</a:t>
            </a:r>
            <a:r>
              <a:rPr lang="cs-CZ" dirty="0"/>
              <a:t> - antibiotický efekt, desinfekční efekt, repelentní efekt, lokální </a:t>
            </a:r>
            <a:r>
              <a:rPr lang="cs-CZ" dirty="0" smtClean="0"/>
              <a:t>anestetikum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u="sng" dirty="0"/>
              <a:t>Aloe vera</a:t>
            </a:r>
            <a:r>
              <a:rPr lang="cs-CZ" dirty="0"/>
              <a:t> - hydratace pokožky, zklidňující </a:t>
            </a:r>
            <a:r>
              <a:rPr lang="cs-CZ" dirty="0" smtClean="0"/>
              <a:t>účinek, </a:t>
            </a:r>
            <a:r>
              <a:rPr lang="cs-CZ" dirty="0"/>
              <a:t>antiseptický </a:t>
            </a:r>
            <a:r>
              <a:rPr lang="cs-CZ" dirty="0" smtClean="0"/>
              <a:t>účinek</a:t>
            </a:r>
          </a:p>
          <a:p>
            <a:endParaRPr lang="cs-CZ" dirty="0"/>
          </a:p>
          <a:p>
            <a:r>
              <a:rPr lang="cs-CZ" b="1" u="sng" dirty="0" err="1"/>
              <a:t>Lecithin</a:t>
            </a:r>
            <a:r>
              <a:rPr lang="cs-CZ" dirty="0"/>
              <a:t> - emulgátor, izolace ze </a:t>
            </a:r>
            <a:r>
              <a:rPr lang="cs-CZ" dirty="0" smtClean="0"/>
              <a:t>sójových bobů</a:t>
            </a:r>
          </a:p>
          <a:p>
            <a:endParaRPr lang="cs-CZ" dirty="0"/>
          </a:p>
          <a:p>
            <a:r>
              <a:rPr lang="cs-CZ" b="1" u="sng" dirty="0"/>
              <a:t>Mateří kašička</a:t>
            </a:r>
            <a:r>
              <a:rPr lang="cs-CZ" dirty="0"/>
              <a:t> - nažloutlá </a:t>
            </a:r>
            <a:r>
              <a:rPr lang="cs-CZ" dirty="0" smtClean="0"/>
              <a:t>viskózní </a:t>
            </a:r>
            <a:r>
              <a:rPr lang="cs-CZ" dirty="0"/>
              <a:t>hmota, obsahuje minerální látky, cukry, tuky, vitamíny, má hojivé a protizánětlivé </a:t>
            </a:r>
            <a:r>
              <a:rPr lang="cs-CZ" dirty="0" smtClean="0"/>
              <a:t>účinky</a:t>
            </a:r>
          </a:p>
          <a:p>
            <a:endParaRPr lang="cs-CZ" dirty="0"/>
          </a:p>
          <a:p>
            <a:r>
              <a:rPr lang="cs-CZ" b="1" u="sng" dirty="0"/>
              <a:t>Včelí med</a:t>
            </a:r>
            <a:r>
              <a:rPr lang="cs-CZ" dirty="0"/>
              <a:t> - účinek mikrobiostatický, konzervační, protiplísňový a dezinfekční, obsahuje glukózu, fruktózu, stopové a minerální </a:t>
            </a:r>
            <a:r>
              <a:rPr lang="cs-CZ" dirty="0" smtClean="0"/>
              <a:t>látky</a:t>
            </a:r>
          </a:p>
          <a:p>
            <a:endParaRPr lang="cs-CZ" dirty="0"/>
          </a:p>
          <a:p>
            <a:r>
              <a:rPr lang="cs-CZ" b="1" u="sng" dirty="0" err="1"/>
              <a:t>Propolys</a:t>
            </a:r>
            <a:r>
              <a:rPr lang="cs-CZ" dirty="0"/>
              <a:t> - lepivá hmota, obsahuje pryskyřice, </a:t>
            </a:r>
            <a:r>
              <a:rPr lang="cs-CZ" dirty="0" smtClean="0"/>
              <a:t>éterické </a:t>
            </a:r>
            <a:r>
              <a:rPr lang="cs-CZ" dirty="0"/>
              <a:t>oleje, vosky, pyl, třísloviny, vitamíny a minerální látky, desinfekce, léčba kožních zánětů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Silikonové sloučeniny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dobrá </a:t>
            </a:r>
            <a:r>
              <a:rPr lang="cs-CZ" dirty="0"/>
              <a:t>snášenlivost, možnost tenkého filmu, </a:t>
            </a:r>
            <a:r>
              <a:rPr lang="cs-CZ" dirty="0" smtClean="0"/>
              <a:t>hydrofobní</a:t>
            </a:r>
            <a:endParaRPr lang="cs-CZ" dirty="0"/>
          </a:p>
          <a:p>
            <a:pPr lvl="0"/>
            <a:r>
              <a:rPr lang="cs-CZ" u="sng" dirty="0" err="1"/>
              <a:t>methylsilikonové</a:t>
            </a:r>
            <a:r>
              <a:rPr lang="cs-CZ" u="sng" dirty="0"/>
              <a:t> oleje </a:t>
            </a:r>
            <a:r>
              <a:rPr lang="cs-CZ" dirty="0"/>
              <a:t>- hydrofobní základ pro krémy, spreje či pěny</a:t>
            </a:r>
          </a:p>
          <a:p>
            <a:pPr lvl="0"/>
            <a:r>
              <a:rPr lang="cs-CZ" u="sng" dirty="0"/>
              <a:t>modifikované silikonové ol</a:t>
            </a:r>
            <a:r>
              <a:rPr lang="cs-CZ" dirty="0"/>
              <a:t>eje - vlasové spreje deodoranty</a:t>
            </a:r>
          </a:p>
          <a:p>
            <a:pPr lvl="0"/>
            <a:r>
              <a:rPr lang="cs-CZ" u="sng" dirty="0"/>
              <a:t>silikonové deriváty</a:t>
            </a:r>
            <a:endParaRPr lang="cs-CZ" dirty="0"/>
          </a:p>
          <a:p>
            <a:endParaRPr lang="cs-CZ" dirty="0"/>
          </a:p>
        </p:txBody>
      </p:sp>
      <p:pic>
        <p:nvPicPr>
          <p:cNvPr id="4098" name="Picture 2" descr="http://www.kz.all.biz/img/kz/catalog/middle/427228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7"/>
            <a:ext cx="2286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ej-ceny.cz/image-shop/42211/original/vazelina-silikonova-25gr-injek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3292"/>
            <a:ext cx="1805186" cy="18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Suroviny z </a:t>
            </a:r>
            <a:r>
              <a:rPr lang="cs-CZ" b="1" u="sng" dirty="0" smtClean="0"/>
              <a:t>ropy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755" y="2060848"/>
            <a:ext cx="8229600" cy="3777244"/>
          </a:xfrm>
        </p:spPr>
        <p:txBody>
          <a:bodyPr/>
          <a:lstStyle/>
          <a:p>
            <a:pPr lvl="0"/>
            <a:r>
              <a:rPr lang="cs-CZ" u="sng" dirty="0" smtClean="0"/>
              <a:t>vazelínový </a:t>
            </a:r>
            <a:r>
              <a:rPr lang="cs-CZ" u="sng" dirty="0"/>
              <a:t>olej </a:t>
            </a:r>
            <a:r>
              <a:rPr lang="cs-CZ" dirty="0"/>
              <a:t>= parafínový olej (směs tekutých ropných uhlovodíků, ve vodě nerozpustný, dermatologicky inertní, masťový základ pro krémy a mléka)</a:t>
            </a:r>
          </a:p>
          <a:p>
            <a:pPr lvl="0"/>
            <a:r>
              <a:rPr lang="cs-CZ" u="sng" dirty="0"/>
              <a:t>vazelína</a:t>
            </a:r>
            <a:r>
              <a:rPr lang="cs-CZ" dirty="0"/>
              <a:t> - </a:t>
            </a:r>
            <a:r>
              <a:rPr lang="cs-CZ" dirty="0" smtClean="0"/>
              <a:t>čištěná </a:t>
            </a:r>
            <a:r>
              <a:rPr lang="cs-CZ" dirty="0"/>
              <a:t>směs nasycených polotuhých uhlovodíků, bílá či žlutá, adhezivní účinek</a:t>
            </a:r>
          </a:p>
          <a:p>
            <a:pPr lvl="0"/>
            <a:r>
              <a:rPr lang="cs-CZ" u="sng" dirty="0"/>
              <a:t>parafín</a:t>
            </a:r>
            <a:r>
              <a:rPr lang="cs-CZ" dirty="0"/>
              <a:t> - depilační vosky, masky a zábaly </a:t>
            </a:r>
          </a:p>
          <a:p>
            <a:endParaRPr lang="cs-CZ" dirty="0"/>
          </a:p>
        </p:txBody>
      </p:sp>
      <p:pic>
        <p:nvPicPr>
          <p:cNvPr id="5122" name="Picture 2" descr="http://img.blesk.cz/img/1/gallery/1308084_vazelina-kosmetika-kuz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48" y="175295"/>
            <a:ext cx="2418606" cy="161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ko.yin.cz/32/vznik-ropy/rop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186540" cy="14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astrotrend.cz/files/files/tekouci-olivovy-olej-2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49080"/>
            <a:ext cx="15121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b="1" u="sng" dirty="0"/>
              <a:t>Rostlinné </a:t>
            </a:r>
            <a:r>
              <a:rPr lang="cs-CZ" b="1" u="sng" dirty="0" smtClean="0"/>
              <a:t>oleje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9" y="1196752"/>
            <a:ext cx="8363272" cy="554461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3400" b="1" u="sng" dirty="0" smtClean="0"/>
              <a:t>sójový </a:t>
            </a:r>
            <a:r>
              <a:rPr lang="cs-CZ" sz="3400" b="1" u="sng" dirty="0"/>
              <a:t>olej</a:t>
            </a:r>
            <a:r>
              <a:rPr lang="cs-CZ" sz="3400" dirty="0"/>
              <a:t> - obsahuje velké množství vitamínů, </a:t>
            </a:r>
            <a:r>
              <a:rPr lang="cs-CZ" sz="3400" dirty="0" smtClean="0"/>
              <a:t>hydratační vlastnosti</a:t>
            </a:r>
            <a:r>
              <a:rPr lang="cs-CZ" sz="3400" dirty="0"/>
              <a:t>, nepříjemná vůně</a:t>
            </a:r>
          </a:p>
          <a:p>
            <a:pPr lvl="0"/>
            <a:r>
              <a:rPr lang="cs-CZ" sz="3400" b="1" u="sng" dirty="0"/>
              <a:t>slunečnicový olej</a:t>
            </a:r>
            <a:r>
              <a:rPr lang="cs-CZ" sz="3400" dirty="0"/>
              <a:t> - obsahuje velké množství vitamínů, přidává se do mlék a krémů</a:t>
            </a:r>
          </a:p>
          <a:p>
            <a:pPr lvl="0"/>
            <a:r>
              <a:rPr lang="cs-CZ" sz="3400" b="1" u="sng" dirty="0"/>
              <a:t>palmový olej</a:t>
            </a:r>
            <a:r>
              <a:rPr lang="cs-CZ" sz="3400" dirty="0"/>
              <a:t> -  slouží především ve spotřební chemii na výrobu detergentů či mýdel</a:t>
            </a:r>
          </a:p>
          <a:p>
            <a:pPr lvl="0"/>
            <a:r>
              <a:rPr lang="cs-CZ" sz="3400" b="1" u="sng" dirty="0"/>
              <a:t>olej z černého rybízu</a:t>
            </a:r>
            <a:r>
              <a:rPr lang="cs-CZ" sz="3400" dirty="0"/>
              <a:t> - podporuje funkci imunitního systému, vliv na elasticitu kůže</a:t>
            </a:r>
          </a:p>
          <a:p>
            <a:pPr lvl="0"/>
            <a:r>
              <a:rPr lang="cs-CZ" sz="3400" b="1" u="sng" dirty="0"/>
              <a:t>olivový olej</a:t>
            </a:r>
            <a:r>
              <a:rPr lang="cs-CZ" sz="3400" dirty="0"/>
              <a:t> - velice výživný pro citlivou pleť, plný mastných kyselin</a:t>
            </a:r>
          </a:p>
          <a:p>
            <a:pPr lvl="0"/>
            <a:r>
              <a:rPr lang="cs-CZ" sz="3400" b="1" u="sng" dirty="0"/>
              <a:t>řepkový olej</a:t>
            </a:r>
            <a:r>
              <a:rPr lang="cs-CZ" sz="3400" dirty="0"/>
              <a:t> - využití na mazací oleje, základ bionafty</a:t>
            </a:r>
          </a:p>
          <a:p>
            <a:pPr lvl="0"/>
            <a:r>
              <a:rPr lang="cs-CZ" sz="3400" b="1" u="sng" dirty="0"/>
              <a:t>avokádový olej</a:t>
            </a:r>
            <a:r>
              <a:rPr lang="cs-CZ" sz="3400" dirty="0"/>
              <a:t> - nenasycené esenciální aminokyseliny, obsahuje lecitin a vitamíny, použití na ekzematickou a podrážděnou kůži </a:t>
            </a:r>
          </a:p>
          <a:p>
            <a:pPr lvl="0"/>
            <a:r>
              <a:rPr lang="cs-CZ" sz="3400" b="1" u="sng" dirty="0"/>
              <a:t>mandlový olej</a:t>
            </a:r>
            <a:r>
              <a:rPr lang="cs-CZ" sz="3400" dirty="0"/>
              <a:t> - univerzální, dobře penetruje, stabilní</a:t>
            </a:r>
          </a:p>
          <a:p>
            <a:pPr lvl="0"/>
            <a:r>
              <a:rPr lang="cs-CZ" sz="3400" b="1" u="sng" dirty="0"/>
              <a:t>kakaové máslo</a:t>
            </a:r>
            <a:r>
              <a:rPr lang="cs-CZ" sz="3400" u="sng" dirty="0"/>
              <a:t> </a:t>
            </a:r>
            <a:r>
              <a:rPr lang="cs-CZ" sz="3400" dirty="0"/>
              <a:t>- dobře vstřebatelný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6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Živočišné </a:t>
            </a:r>
            <a:r>
              <a:rPr lang="cs-CZ" b="1" u="sng" dirty="0" smtClean="0"/>
              <a:t>tuky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u="sng" dirty="0" smtClean="0"/>
              <a:t>vepřové </a:t>
            </a:r>
            <a:r>
              <a:rPr lang="cs-CZ" b="1" u="sng" dirty="0"/>
              <a:t>sádlo</a:t>
            </a:r>
            <a:r>
              <a:rPr lang="cs-CZ" dirty="0"/>
              <a:t> - výborná penetrace lipofilních složek, na suchou kůži, nutné stabilizovat</a:t>
            </a:r>
          </a:p>
          <a:p>
            <a:pPr lvl="0"/>
            <a:r>
              <a:rPr lang="cs-CZ" b="1" u="sng" dirty="0"/>
              <a:t>hovězí lůj</a:t>
            </a:r>
            <a:r>
              <a:rPr lang="cs-CZ" dirty="0"/>
              <a:t> - používá se na výrobu mýdla</a:t>
            </a:r>
          </a:p>
          <a:p>
            <a:pPr lvl="0"/>
            <a:r>
              <a:rPr lang="cs-CZ" b="1" u="sng" dirty="0"/>
              <a:t>rybí tuk</a:t>
            </a:r>
            <a:r>
              <a:rPr lang="cs-CZ" dirty="0"/>
              <a:t> - vitamíny </a:t>
            </a:r>
            <a:r>
              <a:rPr lang="cs-CZ" dirty="0" smtClean="0"/>
              <a:t>A, D</a:t>
            </a:r>
            <a:endParaRPr lang="cs-CZ" dirty="0"/>
          </a:p>
          <a:p>
            <a:pPr lvl="0"/>
            <a:r>
              <a:rPr lang="cs-CZ" b="1" u="sng" dirty="0"/>
              <a:t>norkový olej</a:t>
            </a:r>
            <a:r>
              <a:rPr lang="cs-CZ" dirty="0"/>
              <a:t> - nenasycené aminokyseliny, na citlivou pokožku, má hydratační účinky</a:t>
            </a:r>
          </a:p>
        </p:txBody>
      </p:sp>
      <p:pic>
        <p:nvPicPr>
          <p:cNvPr id="7170" name="Picture 2" descr="http://www.mujplan.cz/data/images/new_big/procedures/1118/IMG_02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77787"/>
            <a:ext cx="3240360" cy="24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Kůže (stavba, funkce)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Její správná funkce je důležitý předpoklad pro existenci jedince. Jedná se o největší orgán lidského těla. </a:t>
            </a:r>
          </a:p>
          <a:p>
            <a:r>
              <a:rPr lang="cs-CZ" dirty="0" smtClean="0"/>
              <a:t>Plocha, kterou kůže zaujímá, závisí na věku a tělesných proporcích jedince, pohybuje se v rozmezí 1,5 - 2 </a:t>
            </a:r>
            <a:r>
              <a:rPr lang="cs-CZ" dirty="0" smtClean="0"/>
              <a:t>m3.</a:t>
            </a:r>
            <a:r>
              <a:rPr lang="cs-CZ" dirty="0" smtClean="0"/>
              <a:t> Ztráta 1/3 plochy kůže je životu nebezpečná. </a:t>
            </a:r>
          </a:p>
          <a:p>
            <a:r>
              <a:rPr lang="cs-CZ" dirty="0" smtClean="0"/>
              <a:t>Hmotnost kůže je rovna 1/6 celkové hmotnosti těla, což v  průměru je kolem </a:t>
            </a:r>
            <a:r>
              <a:rPr lang="cs-CZ" dirty="0" smtClean="0"/>
              <a:t>8-16 </a:t>
            </a:r>
            <a:r>
              <a:rPr lang="cs-CZ" dirty="0" smtClean="0"/>
              <a:t>kg. </a:t>
            </a:r>
          </a:p>
          <a:p>
            <a:r>
              <a:rPr lang="cs-CZ" dirty="0" smtClean="0"/>
              <a:t>Síla (tloušťka) je nerovnoměrná, v průměru 0,5 - 6 mm (bez podkožního tuku), ovlivňuje průnik látek do organismu, čím je tenčí, tím je pro látky prostupnější. Obecně tenčí kůži mají ženy, staří lidé a kojenci.</a:t>
            </a:r>
          </a:p>
          <a:p>
            <a:endParaRPr lang="cs-CZ" dirty="0" smtClean="0"/>
          </a:p>
          <a:p>
            <a:pPr>
              <a:buNone/>
            </a:pPr>
            <a:r>
              <a:rPr lang="cs-CZ" u="sng" dirty="0" smtClean="0"/>
              <a:t>Základní anatomie kůže:</a:t>
            </a:r>
            <a:endParaRPr lang="cs-CZ" dirty="0" smtClean="0"/>
          </a:p>
          <a:p>
            <a:pPr lvl="0"/>
            <a:r>
              <a:rPr lang="cs-CZ" b="1" dirty="0" smtClean="0"/>
              <a:t>pokožka (epidermis)</a:t>
            </a:r>
            <a:endParaRPr lang="cs-CZ" dirty="0" smtClean="0"/>
          </a:p>
          <a:p>
            <a:pPr lvl="0"/>
            <a:r>
              <a:rPr lang="cs-CZ" b="1" dirty="0" smtClean="0"/>
              <a:t>škára (dermis)</a:t>
            </a:r>
            <a:endParaRPr lang="cs-CZ" dirty="0" smtClean="0"/>
          </a:p>
          <a:p>
            <a:pPr lvl="0"/>
            <a:r>
              <a:rPr lang="cs-CZ" b="1" dirty="0" smtClean="0"/>
              <a:t>podkožní tukové vazivo (hypodermis)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1506" name="Picture 2" descr="http://www.medaprex.cz/data/fckeditor/images/kuze-obliceje-prurez.png"/>
          <p:cNvPicPr>
            <a:picLocks noChangeAspect="1" noChangeArrowheads="1"/>
          </p:cNvPicPr>
          <p:nvPr/>
        </p:nvPicPr>
        <p:blipFill>
          <a:blip r:embed="rId2" cstate="print"/>
          <a:srcRect t="12260" r="16216"/>
          <a:stretch>
            <a:fillRect/>
          </a:stretch>
        </p:blipFill>
        <p:spPr bwMode="auto">
          <a:xfrm>
            <a:off x="5292080" y="4437112"/>
            <a:ext cx="3096344" cy="2061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270" y="116632"/>
            <a:ext cx="8229600" cy="926976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Vosky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" y="980728"/>
            <a:ext cx="8229600" cy="38164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u="sng" dirty="0" smtClean="0"/>
              <a:t>rostlinné </a:t>
            </a:r>
            <a:r>
              <a:rPr lang="cs-CZ" b="1" u="sng" dirty="0"/>
              <a:t>vosky</a:t>
            </a:r>
            <a:r>
              <a:rPr lang="cs-CZ" u="sng" dirty="0"/>
              <a:t> </a:t>
            </a:r>
            <a:r>
              <a:rPr lang="cs-CZ" dirty="0"/>
              <a:t>- karnaubský vosk, </a:t>
            </a:r>
            <a:r>
              <a:rPr lang="cs-CZ" dirty="0" err="1"/>
              <a:t>kandeliový</a:t>
            </a:r>
            <a:r>
              <a:rPr lang="cs-CZ" dirty="0"/>
              <a:t> vosk, přírodní </a:t>
            </a:r>
            <a:r>
              <a:rPr lang="cs-CZ" dirty="0" err="1"/>
              <a:t>japonký</a:t>
            </a:r>
            <a:r>
              <a:rPr lang="cs-CZ" dirty="0"/>
              <a:t> vosk, jojobový vosk (</a:t>
            </a:r>
            <a:r>
              <a:rPr lang="cs-CZ" dirty="0" err="1"/>
              <a:t>dermatoprotektivní</a:t>
            </a:r>
            <a:r>
              <a:rPr lang="cs-CZ" dirty="0"/>
              <a:t> účinek, dekorativní krémy, opalovací mléka, tuhé deodoranty)</a:t>
            </a:r>
          </a:p>
          <a:p>
            <a:pPr lvl="0"/>
            <a:r>
              <a:rPr lang="cs-CZ" b="1" u="sng" dirty="0"/>
              <a:t>živočišné vosky</a:t>
            </a:r>
            <a:r>
              <a:rPr lang="cs-CZ" dirty="0"/>
              <a:t> - lanolin (z ovčí vlny, obsahuje estery alkoholů a vyšších mastných kyselin, dermatologické základy pro krémy)</a:t>
            </a:r>
          </a:p>
          <a:p>
            <a:pPr lvl="0"/>
            <a:r>
              <a:rPr lang="cs-CZ" b="1" u="sng" dirty="0"/>
              <a:t>syntetické vosky</a:t>
            </a:r>
            <a:r>
              <a:rPr lang="cs-CZ" dirty="0"/>
              <a:t> - definovaná čistota, technické a kosmetické vlastnosti, používají se jako rozpouštědla, emulgátory, ochranné filmy, regenerační krémy</a:t>
            </a:r>
          </a:p>
          <a:p>
            <a:endParaRPr lang="cs-CZ" dirty="0"/>
          </a:p>
        </p:txBody>
      </p:sp>
      <p:pic>
        <p:nvPicPr>
          <p:cNvPr id="8194" name="Picture 2" descr="http://www.manahuna.cz/fotky20086/fotos/_vyrn_70Selakovy-vos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4824536" cy="220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60.cz/obrazky/velke/parfemy1_2013060109473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502278" cy="15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Vonné </a:t>
            </a:r>
            <a:r>
              <a:rPr lang="cs-CZ" b="1" u="sng" dirty="0" smtClean="0"/>
              <a:t>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citrusové</a:t>
            </a:r>
            <a:r>
              <a:rPr lang="cs-CZ" dirty="0"/>
              <a:t>, květové, aldehydické, orientální, levandule, ovocné, dřevité, zelené, </a:t>
            </a:r>
            <a:r>
              <a:rPr lang="cs-CZ" dirty="0" smtClean="0"/>
              <a:t>pižmo</a:t>
            </a:r>
          </a:p>
          <a:p>
            <a:pPr lvl="0"/>
            <a:endParaRPr lang="cs-CZ" dirty="0"/>
          </a:p>
          <a:p>
            <a:pPr marL="0" indent="0">
              <a:buNone/>
            </a:pPr>
            <a:r>
              <a:rPr lang="cs-CZ" sz="3400" b="1" u="sng" dirty="0"/>
              <a:t>Parfémová kompozice</a:t>
            </a:r>
            <a:endParaRPr lang="cs-CZ" sz="3400" dirty="0"/>
          </a:p>
          <a:p>
            <a:pPr marL="0" indent="0">
              <a:buNone/>
            </a:pPr>
            <a:r>
              <a:rPr lang="cs-CZ" dirty="0"/>
              <a:t>srdce (báze, hlavní charakter), </a:t>
            </a:r>
            <a:r>
              <a:rPr lang="cs-CZ" dirty="0" smtClean="0"/>
              <a:t>fixátory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b="1" u="sng" dirty="0"/>
              <a:t>Parfém (extrakt)</a:t>
            </a:r>
            <a:r>
              <a:rPr lang="cs-CZ" dirty="0"/>
              <a:t> - 15 - 30 % vonné parfémové kompozice v koncentrovaném alkoholu </a:t>
            </a:r>
          </a:p>
          <a:p>
            <a:pPr lvl="0"/>
            <a:r>
              <a:rPr lang="cs-CZ" b="1" u="sng" dirty="0"/>
              <a:t>Parfémová voda (</a:t>
            </a:r>
            <a:r>
              <a:rPr lang="cs-CZ" b="1" u="sng" dirty="0" err="1"/>
              <a:t>Eau</a:t>
            </a:r>
            <a:r>
              <a:rPr lang="cs-CZ" b="1" u="sng" dirty="0"/>
              <a:t> de </a:t>
            </a:r>
            <a:r>
              <a:rPr lang="cs-CZ" b="1" u="sng" dirty="0" err="1"/>
              <a:t>Parfum</a:t>
            </a:r>
            <a:r>
              <a:rPr lang="cs-CZ" b="1" u="sng" dirty="0"/>
              <a:t>)</a:t>
            </a:r>
            <a:r>
              <a:rPr lang="cs-CZ" dirty="0"/>
              <a:t> - 8 - 15 % vonné parfémová kompozice v alkoholu</a:t>
            </a:r>
          </a:p>
          <a:p>
            <a:pPr lvl="0"/>
            <a:r>
              <a:rPr lang="cs-CZ" b="1" u="sng" dirty="0"/>
              <a:t>Toaletní voda (</a:t>
            </a:r>
            <a:r>
              <a:rPr lang="cs-CZ" b="1" u="sng" dirty="0" err="1"/>
              <a:t>Eau</a:t>
            </a:r>
            <a:r>
              <a:rPr lang="cs-CZ" b="1" u="sng" dirty="0"/>
              <a:t> de </a:t>
            </a:r>
            <a:r>
              <a:rPr lang="cs-CZ" b="1" u="sng" dirty="0" err="1"/>
              <a:t>Toilette</a:t>
            </a:r>
            <a:r>
              <a:rPr lang="cs-CZ" b="1" u="sng" dirty="0"/>
              <a:t>)</a:t>
            </a:r>
            <a:r>
              <a:rPr lang="cs-CZ" dirty="0"/>
              <a:t> - 4 - 8 % vonné parfémové kompozice v alkoholu</a:t>
            </a:r>
          </a:p>
          <a:p>
            <a:pPr lvl="0"/>
            <a:r>
              <a:rPr lang="cs-CZ" b="1" u="sng" dirty="0" err="1"/>
              <a:t>Kolínká</a:t>
            </a:r>
            <a:r>
              <a:rPr lang="cs-CZ" b="1" u="sng" dirty="0"/>
              <a:t> voda (</a:t>
            </a:r>
            <a:r>
              <a:rPr lang="cs-CZ" b="1" u="sng" dirty="0" err="1"/>
              <a:t>Eau</a:t>
            </a:r>
            <a:r>
              <a:rPr lang="cs-CZ" b="1" u="sng" dirty="0"/>
              <a:t> de </a:t>
            </a:r>
            <a:r>
              <a:rPr lang="cs-CZ" b="1" u="sng" dirty="0" err="1"/>
              <a:t>Cologne</a:t>
            </a:r>
            <a:r>
              <a:rPr lang="cs-CZ" b="1" u="sng" dirty="0"/>
              <a:t>)</a:t>
            </a:r>
            <a:r>
              <a:rPr lang="cs-CZ" dirty="0"/>
              <a:t> - 3 - 5 % vonné parfémové kompozice v alkoholu</a:t>
            </a:r>
          </a:p>
          <a:p>
            <a:endParaRPr lang="cs-CZ" dirty="0"/>
          </a:p>
        </p:txBody>
      </p:sp>
      <p:pic>
        <p:nvPicPr>
          <p:cNvPr id="1028" name="Picture 4" descr="http://zinnia.cz/wp-content/uploads/2013/04/parfemy-1-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630"/>
            <a:ext cx="1539864" cy="15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b="1" u="sng" dirty="0"/>
              <a:t>Vonné látky živočišného původu:</a:t>
            </a:r>
            <a:endParaRPr lang="cs-CZ" sz="3400" dirty="0"/>
          </a:p>
          <a:p>
            <a:pPr lvl="0"/>
            <a:r>
              <a:rPr lang="cs-CZ" sz="3400" dirty="0" err="1"/>
              <a:t>kastoreum</a:t>
            </a:r>
            <a:endParaRPr lang="cs-CZ" sz="3400" dirty="0"/>
          </a:p>
          <a:p>
            <a:pPr lvl="0"/>
            <a:r>
              <a:rPr lang="cs-CZ" sz="3400" dirty="0"/>
              <a:t>cibet</a:t>
            </a:r>
          </a:p>
          <a:p>
            <a:pPr lvl="0"/>
            <a:r>
              <a:rPr lang="cs-CZ" sz="3400" dirty="0"/>
              <a:t>mošus</a:t>
            </a:r>
          </a:p>
          <a:p>
            <a:pPr lvl="0"/>
            <a:r>
              <a:rPr lang="cs-CZ" sz="3400" dirty="0"/>
              <a:t>ambra</a:t>
            </a:r>
          </a:p>
          <a:p>
            <a:pPr marL="0" indent="0">
              <a:buNone/>
            </a:pPr>
            <a:r>
              <a:rPr lang="cs-CZ" sz="3400" b="1" u="sng" dirty="0"/>
              <a:t>Vonné látky syntetického původu:</a:t>
            </a:r>
            <a:endParaRPr lang="cs-CZ" sz="3400" dirty="0"/>
          </a:p>
          <a:p>
            <a:pPr lvl="0"/>
            <a:r>
              <a:rPr lang="cs-CZ" sz="3400" dirty="0"/>
              <a:t>ricínový </a:t>
            </a:r>
            <a:r>
              <a:rPr lang="cs-CZ" sz="3400" dirty="0" smtClean="0"/>
              <a:t>olej (pomeranč</a:t>
            </a:r>
            <a:r>
              <a:rPr lang="cs-CZ" sz="3400" dirty="0"/>
              <a:t>)</a:t>
            </a:r>
          </a:p>
          <a:p>
            <a:pPr lvl="0"/>
            <a:r>
              <a:rPr lang="cs-CZ" sz="3400" dirty="0"/>
              <a:t>terpentýn - terpineol a jeho estery (šeřík)</a:t>
            </a:r>
          </a:p>
          <a:p>
            <a:pPr lvl="0"/>
            <a:r>
              <a:rPr lang="cs-CZ" sz="3400" dirty="0" err="1"/>
              <a:t>izobornylacetát</a:t>
            </a:r>
            <a:r>
              <a:rPr lang="cs-CZ" sz="3400" dirty="0"/>
              <a:t> - jehličí</a:t>
            </a:r>
          </a:p>
          <a:p>
            <a:pPr lvl="0"/>
            <a:r>
              <a:rPr lang="cs-CZ" sz="3400" dirty="0" err="1"/>
              <a:t>menthol</a:t>
            </a:r>
            <a:endParaRPr lang="cs-CZ" sz="3400" dirty="0"/>
          </a:p>
          <a:p>
            <a:pPr lvl="0"/>
            <a:r>
              <a:rPr lang="cs-CZ" sz="3400" dirty="0" smtClean="0"/>
              <a:t>toluen, styren</a:t>
            </a:r>
          </a:p>
          <a:p>
            <a:pPr marL="0" indent="0">
              <a:buNone/>
            </a:pPr>
            <a:r>
              <a:rPr lang="cs-CZ" sz="3400" b="1" u="sng" dirty="0" smtClean="0"/>
              <a:t>Biologické </a:t>
            </a:r>
            <a:r>
              <a:rPr lang="cs-CZ" sz="3400" b="1" u="sng" dirty="0"/>
              <a:t>účinky vonných látek:</a:t>
            </a:r>
            <a:endParaRPr lang="cs-CZ" sz="3400" dirty="0"/>
          </a:p>
          <a:p>
            <a:pPr lvl="0"/>
            <a:r>
              <a:rPr lang="cs-CZ" sz="3400" dirty="0"/>
              <a:t>alergenní</a:t>
            </a:r>
          </a:p>
          <a:p>
            <a:pPr lvl="0"/>
            <a:r>
              <a:rPr lang="cs-CZ" sz="3400" dirty="0"/>
              <a:t>repelentní</a:t>
            </a:r>
          </a:p>
          <a:p>
            <a:pPr lvl="0"/>
            <a:r>
              <a:rPr lang="cs-CZ" sz="3400" dirty="0"/>
              <a:t>protizánětlivé</a:t>
            </a:r>
          </a:p>
          <a:p>
            <a:pPr lvl="0"/>
            <a:r>
              <a:rPr lang="cs-CZ" sz="3400" dirty="0"/>
              <a:t>anestetické</a:t>
            </a:r>
          </a:p>
          <a:p>
            <a:pPr lvl="0"/>
            <a:r>
              <a:rPr lang="cs-CZ" sz="3400" dirty="0"/>
              <a:t>antiseptické</a:t>
            </a:r>
          </a:p>
          <a:p>
            <a:endParaRPr lang="cs-CZ" dirty="0"/>
          </a:p>
        </p:txBody>
      </p:sp>
      <p:pic>
        <p:nvPicPr>
          <p:cNvPr id="2050" name="Picture 2" descr="http://image.made-in-china.com/2f0j00KCTtfcYhJWkB/Menth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2582610" cy="21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xvip.hu/images/1420615030-kopi-luwa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719874" cy="18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receptar.cz/res/data/160/01932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76" y="2924944"/>
            <a:ext cx="2851052" cy="20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Konzervační </a:t>
            </a:r>
            <a:r>
              <a:rPr lang="cs-CZ" b="1" u="sng" dirty="0" smtClean="0"/>
              <a:t>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Za </a:t>
            </a:r>
            <a:r>
              <a:rPr lang="cs-CZ" dirty="0"/>
              <a:t>daných podmínek zabraňují růstu a množení mikroorganismů. </a:t>
            </a:r>
            <a:endParaRPr lang="cs-CZ" dirty="0" smtClean="0"/>
          </a:p>
          <a:p>
            <a:r>
              <a:rPr lang="cs-CZ" dirty="0" smtClean="0"/>
              <a:t>Účinné </a:t>
            </a:r>
            <a:r>
              <a:rPr lang="cs-CZ" dirty="0"/>
              <a:t>již při nižších koncentracích, mají široké antibakteriální spektrum, jsou </a:t>
            </a:r>
            <a:r>
              <a:rPr lang="cs-CZ" dirty="0" smtClean="0"/>
              <a:t>kompatibilní </a:t>
            </a:r>
            <a:r>
              <a:rPr lang="cs-CZ" dirty="0"/>
              <a:t>se spoustou jiných chemických látek. </a:t>
            </a:r>
            <a:endParaRPr lang="cs-CZ" dirty="0" smtClean="0"/>
          </a:p>
          <a:p>
            <a:r>
              <a:rPr lang="cs-CZ" dirty="0" smtClean="0"/>
              <a:t>Jsou </a:t>
            </a:r>
            <a:r>
              <a:rPr lang="cs-CZ" dirty="0"/>
              <a:t>netoxické, nedráždivé, bezbarvé, bez zápachu, dostatečně stálé. </a:t>
            </a:r>
            <a:endParaRPr lang="cs-CZ" dirty="0" smtClean="0"/>
          </a:p>
          <a:p>
            <a:r>
              <a:rPr lang="cs-CZ" dirty="0" smtClean="0"/>
              <a:t>Nejčastěji </a:t>
            </a:r>
            <a:r>
              <a:rPr lang="cs-CZ" dirty="0"/>
              <a:t>používané jsou alkoholy a fenoly, dále parabeny (estery </a:t>
            </a:r>
            <a:r>
              <a:rPr lang="cs-CZ" dirty="0" smtClean="0"/>
              <a:t>kyseliny benzoové</a:t>
            </a:r>
            <a:r>
              <a:rPr lang="cs-CZ" dirty="0"/>
              <a:t>) mají široké </a:t>
            </a:r>
            <a:r>
              <a:rPr lang="cs-CZ" dirty="0" smtClean="0"/>
              <a:t>antimykotické </a:t>
            </a:r>
            <a:r>
              <a:rPr lang="cs-CZ" dirty="0"/>
              <a:t>spektrum, nízká toxicita a dráždivost.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kyselin se používá nejčastěji kyselina benzoová, </a:t>
            </a:r>
            <a:r>
              <a:rPr lang="cs-CZ" dirty="0" err="1"/>
              <a:t>sorbová</a:t>
            </a:r>
            <a:r>
              <a:rPr lang="cs-CZ" dirty="0"/>
              <a:t> či </a:t>
            </a:r>
            <a:r>
              <a:rPr lang="cs-CZ" dirty="0" err="1"/>
              <a:t>dehydrooctová</a:t>
            </a:r>
            <a:r>
              <a:rPr lang="cs-CZ" dirty="0"/>
              <a:t>.</a:t>
            </a:r>
          </a:p>
        </p:txBody>
      </p:sp>
      <p:pic>
        <p:nvPicPr>
          <p:cNvPr id="2050" name="Picture 2" descr="https://www.syncare.cz/image/konzervacni-latk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0" y="260648"/>
            <a:ext cx="1802558" cy="10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Antioxidační </a:t>
            </a:r>
            <a:r>
              <a:rPr lang="cs-CZ" b="1" u="sng" dirty="0" smtClean="0"/>
              <a:t>látky a barviva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861" y="1268761"/>
            <a:ext cx="8229600" cy="352839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smtClean="0"/>
              <a:t>přírodní </a:t>
            </a:r>
            <a:r>
              <a:rPr lang="cs-CZ" dirty="0"/>
              <a:t>(tokoferol, kyselina askorbová</a:t>
            </a:r>
          </a:p>
          <a:p>
            <a:pPr lvl="0"/>
            <a:r>
              <a:rPr lang="cs-CZ" dirty="0"/>
              <a:t>syntetické (estery kyseliny </a:t>
            </a:r>
            <a:r>
              <a:rPr lang="cs-CZ" dirty="0" err="1"/>
              <a:t>gallové</a:t>
            </a:r>
            <a:r>
              <a:rPr lang="cs-CZ" dirty="0"/>
              <a:t>, </a:t>
            </a:r>
            <a:r>
              <a:rPr lang="cs-CZ" dirty="0" err="1"/>
              <a:t>butylhydrochinon</a:t>
            </a:r>
            <a:r>
              <a:rPr lang="cs-CZ" dirty="0"/>
              <a:t>, EDTA = </a:t>
            </a:r>
            <a:r>
              <a:rPr lang="cs-CZ" dirty="0" err="1"/>
              <a:t>chelatotvorné</a:t>
            </a:r>
            <a:r>
              <a:rPr lang="cs-CZ" dirty="0"/>
              <a:t> látky)</a:t>
            </a:r>
          </a:p>
          <a:p>
            <a:pPr marL="0" indent="0">
              <a:buNone/>
            </a:pPr>
            <a:r>
              <a:rPr lang="cs-CZ" sz="4200" b="1" u="sng" dirty="0"/>
              <a:t>Barviva</a:t>
            </a:r>
            <a:endParaRPr lang="cs-CZ" sz="4200" dirty="0"/>
          </a:p>
          <a:p>
            <a:pPr lvl="0"/>
            <a:r>
              <a:rPr lang="cs-CZ" b="1" dirty="0"/>
              <a:t>přírodn</a:t>
            </a:r>
            <a:r>
              <a:rPr lang="cs-CZ" dirty="0"/>
              <a:t>í ⇒ organická (chlorofyl, indigo, kurkuma, </a:t>
            </a:r>
            <a:r>
              <a:rPr lang="cs-CZ" dirty="0" err="1"/>
              <a:t>henna</a:t>
            </a:r>
            <a:r>
              <a:rPr lang="cs-CZ" dirty="0"/>
              <a:t>, dřevěné uhlí, extrakty z rostlin</a:t>
            </a:r>
            <a:r>
              <a:rPr lang="cs-CZ" dirty="0" smtClean="0"/>
              <a:t>) ⇒</a:t>
            </a:r>
            <a:r>
              <a:rPr lang="cs-CZ" dirty="0"/>
              <a:t>anorganická (oxid železitý, oxid železnatý, oxid manganistý, hematit, lazurit)</a:t>
            </a:r>
          </a:p>
          <a:p>
            <a:pPr lvl="0"/>
            <a:r>
              <a:rPr lang="cs-CZ" b="1" dirty="0"/>
              <a:t>syntetická </a:t>
            </a:r>
            <a:r>
              <a:rPr lang="cs-CZ" dirty="0"/>
              <a:t>⇒ organická (anilinová</a:t>
            </a:r>
            <a:r>
              <a:rPr lang="cs-CZ" dirty="0" smtClean="0"/>
              <a:t>)⇒</a:t>
            </a:r>
            <a:r>
              <a:rPr lang="cs-CZ" dirty="0"/>
              <a:t> anorganická (zinková běloba, titanová běloba, talek)</a:t>
            </a:r>
          </a:p>
          <a:p>
            <a:endParaRPr lang="cs-CZ" dirty="0"/>
          </a:p>
        </p:txBody>
      </p:sp>
      <p:pic>
        <p:nvPicPr>
          <p:cNvPr id="3074" name="Picture 2" descr="http://chriscosmetics.cz/fotogalerie/spravce-souboru/uplmineralni-obr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384376" cy="23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Produkty kosmetické </a:t>
            </a:r>
            <a:r>
              <a:rPr lang="cs-CZ" b="1" u="sng" dirty="0" smtClean="0"/>
              <a:t>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5800" b="1" u="sng" dirty="0"/>
              <a:t>1. Mýdla</a:t>
            </a:r>
            <a:endParaRPr lang="cs-CZ" sz="5800" dirty="0"/>
          </a:p>
          <a:p>
            <a:pPr lvl="0"/>
            <a:r>
              <a:rPr lang="cs-CZ" b="1" u="sng" dirty="0"/>
              <a:t>klasická</a:t>
            </a:r>
            <a:endParaRPr lang="cs-CZ" dirty="0"/>
          </a:p>
          <a:p>
            <a:r>
              <a:rPr lang="cs-CZ" dirty="0"/>
              <a:t>vznikají zmýdelněním reakce alkalické soli a </a:t>
            </a:r>
            <a:r>
              <a:rPr lang="cs-CZ" dirty="0" smtClean="0"/>
              <a:t>rostlinného </a:t>
            </a:r>
            <a:r>
              <a:rPr lang="cs-CZ" dirty="0"/>
              <a:t>či živočišného </a:t>
            </a:r>
            <a:r>
              <a:rPr lang="cs-CZ" dirty="0" smtClean="0"/>
              <a:t>tuku</a:t>
            </a:r>
          </a:p>
          <a:p>
            <a:r>
              <a:rPr lang="cs-CZ" dirty="0" smtClean="0"/>
              <a:t>druhy </a:t>
            </a:r>
            <a:r>
              <a:rPr lang="cs-CZ" dirty="0"/>
              <a:t>klasických mýdel jsou sodná či draselná (dělení podle použité alkalické soli), </a:t>
            </a:r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ají výborné emulgační </a:t>
            </a:r>
            <a:r>
              <a:rPr lang="cs-CZ" dirty="0"/>
              <a:t>vlastnosti, smáčecí a čistící účinky, levná výroba, dobrá zpracovatelnost, nevýhodou je vyšší pH a tvorba nerozpustných sraženin </a:t>
            </a:r>
            <a:r>
              <a:rPr lang="cs-CZ" dirty="0" smtClean="0"/>
              <a:t>v tvrdé vodě</a:t>
            </a:r>
            <a:endParaRPr lang="cs-CZ" dirty="0"/>
          </a:p>
          <a:p>
            <a:pPr lvl="0"/>
            <a:r>
              <a:rPr lang="cs-CZ" b="1" u="sng" dirty="0"/>
              <a:t>syntetická</a:t>
            </a:r>
            <a:endParaRPr lang="cs-CZ" dirty="0"/>
          </a:p>
          <a:p>
            <a:r>
              <a:rPr lang="cs-CZ" dirty="0"/>
              <a:t>jedná se o mýdla na bázi syntetických tenzidů, jsou ve vodě </a:t>
            </a:r>
            <a:r>
              <a:rPr lang="cs-CZ" dirty="0" smtClean="0"/>
              <a:t>stálé</a:t>
            </a:r>
          </a:p>
          <a:p>
            <a:r>
              <a:rPr lang="cs-CZ" dirty="0" smtClean="0"/>
              <a:t>zabraňují </a:t>
            </a:r>
            <a:r>
              <a:rPr lang="cs-CZ" dirty="0"/>
              <a:t>případnému poškození kůže, příznivé pH, dobrá </a:t>
            </a:r>
            <a:r>
              <a:rPr lang="cs-CZ" dirty="0" err="1" smtClean="0"/>
              <a:t>oplachovatelnost</a:t>
            </a:r>
            <a:endParaRPr lang="cs-CZ" dirty="0" smtClean="0"/>
          </a:p>
          <a:p>
            <a:r>
              <a:rPr lang="cs-CZ" dirty="0" smtClean="0"/>
              <a:t>nevýhodou </a:t>
            </a:r>
            <a:r>
              <a:rPr lang="cs-CZ" dirty="0"/>
              <a:t>je špatná zpracovatelnost, silné odmašťující účinky, vyšší spotřeba, dražší výroba</a:t>
            </a:r>
          </a:p>
          <a:p>
            <a:pPr lvl="0"/>
            <a:r>
              <a:rPr lang="cs-CZ" b="1" u="sng" dirty="0"/>
              <a:t>tekutá</a:t>
            </a:r>
            <a:endParaRPr lang="cs-CZ" dirty="0"/>
          </a:p>
          <a:p>
            <a:r>
              <a:rPr lang="cs-CZ" dirty="0"/>
              <a:t>obsahují </a:t>
            </a:r>
            <a:r>
              <a:rPr lang="cs-CZ" dirty="0" err="1"/>
              <a:t>aniontaktivní</a:t>
            </a:r>
            <a:r>
              <a:rPr lang="cs-CZ" dirty="0"/>
              <a:t> tenzid a jemné </a:t>
            </a:r>
            <a:r>
              <a:rPr lang="cs-CZ" dirty="0" smtClean="0"/>
              <a:t>tenzidy</a:t>
            </a:r>
            <a:endParaRPr lang="cs-CZ" dirty="0"/>
          </a:p>
        </p:txBody>
      </p:sp>
      <p:pic>
        <p:nvPicPr>
          <p:cNvPr id="5122" name="Picture 2" descr="http://www.pracky.org/photo/mokre-mydl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29200"/>
            <a:ext cx="2603131" cy="147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ika.cz/pictures/tekute-mydlo-pro-reklamni-ucely-nosic-reklamy-500ml/tekute-mydlo-pro-reklamni-ucely-nosic-reklamy-500ml-two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4" r="25291"/>
          <a:stretch/>
        </p:blipFill>
        <p:spPr bwMode="auto">
          <a:xfrm>
            <a:off x="8034140" y="214025"/>
            <a:ext cx="874270" cy="181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2. Deodoranty a </a:t>
            </a:r>
            <a:r>
              <a:rPr lang="cs-CZ" b="1" u="sng" dirty="0" smtClean="0"/>
              <a:t>antiperspiranty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3528391"/>
          </a:xfrm>
        </p:spPr>
        <p:txBody>
          <a:bodyPr>
            <a:normAutofit fontScale="77500" lnSpcReduction="20000"/>
          </a:bodyPr>
          <a:lstStyle/>
          <a:p>
            <a:r>
              <a:rPr lang="cs-CZ" sz="3400" dirty="0" smtClean="0"/>
              <a:t>Deodoranty </a:t>
            </a:r>
            <a:r>
              <a:rPr lang="cs-CZ" sz="3400" dirty="0"/>
              <a:t>zabraňují vzniku pachu, překrývají jej vůní, vážou pach </a:t>
            </a:r>
            <a:r>
              <a:rPr lang="cs-CZ" sz="3400" dirty="0" smtClean="0"/>
              <a:t>chemicky, </a:t>
            </a:r>
            <a:r>
              <a:rPr lang="cs-CZ" sz="3400" dirty="0"/>
              <a:t>uzavírají jej do tzv. </a:t>
            </a:r>
            <a:r>
              <a:rPr lang="cs-CZ" sz="3400" dirty="0" err="1"/>
              <a:t>klatrátů</a:t>
            </a:r>
            <a:r>
              <a:rPr lang="cs-CZ" sz="3400" dirty="0"/>
              <a:t>. </a:t>
            </a:r>
            <a:endParaRPr lang="cs-CZ" sz="3400" dirty="0" smtClean="0"/>
          </a:p>
          <a:p>
            <a:r>
              <a:rPr lang="cs-CZ" sz="3400" dirty="0" smtClean="0"/>
              <a:t>Vytvářejí </a:t>
            </a:r>
            <a:r>
              <a:rPr lang="cs-CZ" sz="3400" dirty="0"/>
              <a:t>kyselé prostředí a významnou složkou jsou baktericidní látky (směs </a:t>
            </a:r>
            <a:r>
              <a:rPr lang="cs-CZ" sz="3400" dirty="0" smtClean="0"/>
              <a:t>parabenů).</a:t>
            </a:r>
            <a:endParaRPr lang="cs-CZ" sz="3400" dirty="0"/>
          </a:p>
          <a:p>
            <a:r>
              <a:rPr lang="cs-CZ" sz="3400" dirty="0"/>
              <a:t>Antiperspiranty zabraňují pocení, </a:t>
            </a:r>
            <a:r>
              <a:rPr lang="cs-CZ" sz="3400" dirty="0" smtClean="0"/>
              <a:t>zatahují </a:t>
            </a:r>
            <a:r>
              <a:rPr lang="cs-CZ" sz="3400" dirty="0"/>
              <a:t>potní žlázky či dokonce omezují až zastavují jejich činnost, vždy pouze na určitou dobu. </a:t>
            </a:r>
            <a:endParaRPr lang="cs-CZ" sz="3400" dirty="0" smtClean="0"/>
          </a:p>
          <a:p>
            <a:r>
              <a:rPr lang="cs-CZ" sz="3400" dirty="0" smtClean="0"/>
              <a:t>Podle </a:t>
            </a:r>
            <a:r>
              <a:rPr lang="cs-CZ" sz="3400" dirty="0"/>
              <a:t>použitých látek je dělíme na anorganické antiperspiranty (obsahují soli hliníku či mletý kamenec) a organické antiperspiranty (obsahují rostlinné </a:t>
            </a:r>
            <a:r>
              <a:rPr lang="cs-CZ" sz="3400" dirty="0" smtClean="0"/>
              <a:t>extrakty).</a:t>
            </a:r>
            <a:r>
              <a:rPr lang="cs-CZ" sz="3400" dirty="0"/>
              <a:t> </a:t>
            </a:r>
          </a:p>
          <a:p>
            <a:endParaRPr lang="cs-CZ" dirty="0"/>
          </a:p>
        </p:txBody>
      </p:sp>
      <p:pic>
        <p:nvPicPr>
          <p:cNvPr id="4100" name="Picture 4" descr="https://encrypted-tbn2.gstatic.com/images?q=tbn:ANd9GcSA3iWYW_lwksT1fzU6AEfOnR3SzIRjeYJcCKMMNlAc_oHA2ZQkw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97190"/>
            <a:ext cx="3994238" cy="16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3. Přípravky na čištění </a:t>
            </a:r>
            <a:r>
              <a:rPr lang="cs-CZ" b="1" u="sng" dirty="0" smtClean="0"/>
              <a:t>pleti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3924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p</a:t>
            </a:r>
            <a:r>
              <a:rPr lang="cs-CZ" dirty="0" smtClean="0"/>
              <a:t>leťové </a:t>
            </a:r>
            <a:r>
              <a:rPr lang="cs-CZ" dirty="0"/>
              <a:t>přípravky na vodném základě (jedná se o pleťové vody bez alkoholu nebo s alkoholem s různými </a:t>
            </a:r>
            <a:r>
              <a:rPr lang="cs-CZ" dirty="0" smtClean="0"/>
              <a:t>rostlinnými </a:t>
            </a:r>
            <a:r>
              <a:rPr lang="cs-CZ" dirty="0"/>
              <a:t>extrakty, silicemi či minerály, alkohol má desinfekční a vysušující funkci)</a:t>
            </a:r>
          </a:p>
          <a:p>
            <a:pPr lvl="0"/>
            <a:r>
              <a:rPr lang="cs-CZ" dirty="0"/>
              <a:t>pleťové přípravky na tukovém základě (řadíme sem odličovací vazelíny = směs uhlovodíků z ropy, odličovací oleje = minerální či rostlinné oleje se silicemi, čistící gely)</a:t>
            </a:r>
          </a:p>
          <a:p>
            <a:pPr lvl="0"/>
            <a:r>
              <a:rPr lang="cs-CZ" dirty="0"/>
              <a:t>čistící emulze typu olej ve vodě (tekutá mléka = směs glycerinu, kolagenu, rostlinných olejů či vosků)</a:t>
            </a:r>
          </a:p>
          <a:p>
            <a:pPr lvl="0"/>
            <a:r>
              <a:rPr lang="cs-CZ" dirty="0"/>
              <a:t>čistící emulze typu voda v oleji (tekutá mléka = většinou určená na ochranu pokožky - opalovací mléka)</a:t>
            </a:r>
          </a:p>
          <a:p>
            <a:pPr lvl="0"/>
            <a:r>
              <a:rPr lang="cs-CZ" dirty="0"/>
              <a:t>pleťové masky, zábaly a obklady (určeny k osvěžení pleti, vyhlazení, vypnutí, jsou přírodní - bahno jíly, nebo umělé - </a:t>
            </a:r>
            <a:r>
              <a:rPr lang="cs-CZ" dirty="0" smtClean="0"/>
              <a:t>směsi </a:t>
            </a:r>
            <a:r>
              <a:rPr lang="cs-CZ" dirty="0"/>
              <a:t>kaolinu, glycerinu a </a:t>
            </a:r>
            <a:r>
              <a:rPr lang="cs-CZ" dirty="0" smtClean="0"/>
              <a:t>stabilizátorů)</a:t>
            </a:r>
            <a:endParaRPr lang="cs-CZ" dirty="0"/>
          </a:p>
          <a:p>
            <a:pPr lvl="0"/>
            <a:r>
              <a:rPr lang="cs-CZ" dirty="0"/>
              <a:t>mycí gely, emulze, oleje, mycí pasty na ruce a tělo (tekuté minerální oleje, ethanol, abrazivum)</a:t>
            </a:r>
          </a:p>
          <a:p>
            <a:endParaRPr lang="cs-CZ" dirty="0"/>
          </a:p>
        </p:txBody>
      </p:sp>
      <p:pic>
        <p:nvPicPr>
          <p:cNvPr id="4" name="Picture 4" descr="http://www.fotban.com/17/img2/22965/22996/22991/22998/22999/23010/cisteni-plet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09210"/>
            <a:ext cx="1529362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a.raketa.cz/files/deal/images/1/37/3737771/middle/relaxace-plet-lifting-cisteni-2014102000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77600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4. Přípravky k ochraně před UV </a:t>
            </a:r>
            <a:r>
              <a:rPr lang="cs-CZ" b="1" u="sng" dirty="0" smtClean="0"/>
              <a:t>zářením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</a:t>
            </a:r>
            <a:r>
              <a:rPr lang="cs-CZ" dirty="0" smtClean="0"/>
              <a:t>yto </a:t>
            </a:r>
            <a:r>
              <a:rPr lang="cs-CZ" dirty="0"/>
              <a:t>přípravky obsahují anorganické filtry (oxid titaničitý, oxid </a:t>
            </a:r>
            <a:r>
              <a:rPr lang="cs-CZ" dirty="0" smtClean="0"/>
              <a:t>zinečnatý)</a:t>
            </a:r>
          </a:p>
          <a:p>
            <a:r>
              <a:rPr lang="cs-CZ" dirty="0" smtClean="0"/>
              <a:t>filtry </a:t>
            </a:r>
            <a:r>
              <a:rPr lang="cs-CZ" dirty="0"/>
              <a:t>mají za úkol zvyšovat odolnost kůže proti UV </a:t>
            </a:r>
            <a:r>
              <a:rPr lang="cs-CZ" dirty="0" smtClean="0"/>
              <a:t>záření</a:t>
            </a:r>
          </a:p>
          <a:p>
            <a:r>
              <a:rPr lang="cs-CZ" dirty="0" smtClean="0"/>
              <a:t>ochranný </a:t>
            </a:r>
            <a:r>
              <a:rPr lang="cs-CZ" dirty="0"/>
              <a:t>faktor udává o </a:t>
            </a:r>
            <a:r>
              <a:rPr lang="cs-CZ" dirty="0" smtClean="0"/>
              <a:t>kolik </a:t>
            </a:r>
            <a:r>
              <a:rPr lang="cs-CZ" dirty="0"/>
              <a:t>více se zvýší ochrana kůže před UV </a:t>
            </a:r>
            <a:r>
              <a:rPr lang="cs-CZ" dirty="0" smtClean="0"/>
              <a:t>zářením</a:t>
            </a:r>
            <a:endParaRPr lang="cs-CZ" dirty="0"/>
          </a:p>
          <a:p>
            <a:endParaRPr lang="cs-CZ" dirty="0"/>
          </a:p>
        </p:txBody>
      </p:sp>
      <p:pic>
        <p:nvPicPr>
          <p:cNvPr id="1030" name="Picture 6" descr="http://4.bp.blogspot.com/-VvHAwzSnAz8/TqxEwQ4cR3I/AAAAAAAABu4/k0F3Xt03z_Y/s1600/woman_sunscreen_ba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3179944" cy="21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5. Přípravky určené pro </a:t>
            </a:r>
            <a:r>
              <a:rPr lang="cs-CZ" b="1" u="sng" dirty="0" smtClean="0"/>
              <a:t>pedikúru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26895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k</a:t>
            </a:r>
            <a:r>
              <a:rPr lang="cs-CZ" dirty="0" smtClean="0"/>
              <a:t>rémy </a:t>
            </a:r>
            <a:r>
              <a:rPr lang="cs-CZ" dirty="0"/>
              <a:t>na ošetření nehtů a jeho okolí, obsahují lanolin, </a:t>
            </a:r>
            <a:r>
              <a:rPr lang="cs-CZ" dirty="0" smtClean="0"/>
              <a:t>ricinový </a:t>
            </a:r>
            <a:r>
              <a:rPr lang="cs-CZ" dirty="0"/>
              <a:t>olej, jojobový vosk, až 70 % </a:t>
            </a:r>
            <a:r>
              <a:rPr lang="cs-CZ" dirty="0" smtClean="0"/>
              <a:t>ethanolu</a:t>
            </a:r>
          </a:p>
          <a:p>
            <a:r>
              <a:rPr lang="cs-CZ" dirty="0" smtClean="0"/>
              <a:t>pro</a:t>
            </a:r>
            <a:r>
              <a:rPr lang="cs-CZ" dirty="0"/>
              <a:t> hřejivý účinek </a:t>
            </a:r>
            <a:r>
              <a:rPr lang="cs-CZ" dirty="0" smtClean="0"/>
              <a:t>se přidávají </a:t>
            </a:r>
            <a:r>
              <a:rPr lang="cs-CZ" dirty="0"/>
              <a:t>hřejivé látky jako deriváty kyseliny </a:t>
            </a:r>
            <a:r>
              <a:rPr lang="cs-CZ" dirty="0" smtClean="0"/>
              <a:t>nikotinové </a:t>
            </a:r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chladivý účinek se používá </a:t>
            </a:r>
            <a:r>
              <a:rPr lang="cs-CZ" dirty="0" err="1" smtClean="0"/>
              <a:t>menthol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antibakteriální </a:t>
            </a:r>
            <a:r>
              <a:rPr lang="cs-CZ" dirty="0"/>
              <a:t>či protizánětlivé látky (kyselina </a:t>
            </a:r>
            <a:r>
              <a:rPr lang="cs-CZ" dirty="0" smtClean="0"/>
              <a:t>salicylová)</a:t>
            </a:r>
          </a:p>
          <a:p>
            <a:r>
              <a:rPr lang="cs-CZ" dirty="0" smtClean="0"/>
              <a:t>hluboké praskliny (vazelína</a:t>
            </a:r>
            <a:r>
              <a:rPr lang="cs-CZ" dirty="0"/>
              <a:t>, sádlo, propolis či </a:t>
            </a:r>
            <a:r>
              <a:rPr lang="cs-CZ" dirty="0" smtClean="0"/>
              <a:t>lanolin)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http://img.aktualne.centrum.cz/526/41/5264190-pediku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6445"/>
            <a:ext cx="2708702" cy="2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edikura24.cz/wp-content/gallery/uprava-nehtu/uprava-nehtu-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66444"/>
            <a:ext cx="3286966" cy="2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4200" b="1" u="sng" dirty="0" smtClean="0"/>
              <a:t>Funkce kůže</a:t>
            </a:r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dirty="0" smtClean="0"/>
              <a:t>ochrana těla</a:t>
            </a:r>
          </a:p>
          <a:p>
            <a:pPr lvl="0"/>
            <a:r>
              <a:rPr lang="cs-CZ" dirty="0" smtClean="0"/>
              <a:t>obranná funkce</a:t>
            </a:r>
          </a:p>
          <a:p>
            <a:pPr lvl="0"/>
            <a:r>
              <a:rPr lang="cs-CZ" dirty="0" smtClean="0"/>
              <a:t>udržení stálé tělesné teploty</a:t>
            </a:r>
          </a:p>
          <a:p>
            <a:pPr lvl="0"/>
            <a:r>
              <a:rPr lang="cs-CZ" dirty="0" smtClean="0"/>
              <a:t>regulace krevního oběhu</a:t>
            </a:r>
          </a:p>
          <a:p>
            <a:pPr lvl="0"/>
            <a:r>
              <a:rPr lang="cs-CZ" dirty="0" smtClean="0"/>
              <a:t>smyslová funkce</a:t>
            </a:r>
          </a:p>
          <a:p>
            <a:pPr lvl="0"/>
            <a:r>
              <a:rPr lang="cs-CZ" dirty="0" smtClean="0"/>
              <a:t>skladovací funkce</a:t>
            </a:r>
          </a:p>
          <a:p>
            <a:pPr lvl="0"/>
            <a:r>
              <a:rPr lang="cs-CZ" dirty="0" smtClean="0"/>
              <a:t>vylučovací (sekreční) funkce</a:t>
            </a:r>
          </a:p>
          <a:p>
            <a:pPr lvl="0"/>
            <a:r>
              <a:rPr lang="cs-CZ" dirty="0" smtClean="0"/>
              <a:t>resorpční funkce</a:t>
            </a:r>
          </a:p>
          <a:p>
            <a:endParaRPr lang="cs-CZ" dirty="0"/>
          </a:p>
        </p:txBody>
      </p:sp>
      <p:pic>
        <p:nvPicPr>
          <p:cNvPr id="22530" name="Picture 2" descr="http://media.novinky.cz/447/134479-top_foto2-5n2cg.jpg?12379698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3810000" cy="2143125"/>
          </a:xfrm>
          <a:prstGeom prst="rect">
            <a:avLst/>
          </a:prstGeom>
          <a:noFill/>
        </p:spPr>
      </p:pic>
      <p:pic>
        <p:nvPicPr>
          <p:cNvPr id="22532" name="Picture 4" descr="http://www.kolopro.cz/Show_picture.php?id=15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3528392" cy="1984721"/>
          </a:xfrm>
          <a:prstGeom prst="rect">
            <a:avLst/>
          </a:prstGeom>
          <a:noFill/>
        </p:spPr>
      </p:pic>
      <p:pic>
        <p:nvPicPr>
          <p:cNvPr id="22536" name="Picture 8" descr="http://media.ebdistribution.com/images/magazin/news/%C4%8Dasopis/z%C3%A1%C5%99%C3%AD%202010/FOOT-CARE_o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852936"/>
            <a:ext cx="2376264" cy="357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6. Přípravky k péči o zuby a k ústní </a:t>
            </a:r>
            <a:r>
              <a:rPr lang="cs-CZ" b="1" u="sng" dirty="0" smtClean="0"/>
              <a:t>hygieně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</a:t>
            </a:r>
            <a:r>
              <a:rPr lang="cs-CZ" dirty="0" smtClean="0"/>
              <a:t>ubní </a:t>
            </a:r>
            <a:r>
              <a:rPr lang="cs-CZ" dirty="0"/>
              <a:t>pasty jsou nejpoužívanější </a:t>
            </a:r>
          </a:p>
          <a:p>
            <a:r>
              <a:rPr lang="cs-CZ" dirty="0"/>
              <a:t>o</a:t>
            </a:r>
            <a:r>
              <a:rPr lang="cs-CZ" dirty="0" smtClean="0"/>
              <a:t>bsahují </a:t>
            </a:r>
            <a:r>
              <a:rPr lang="cs-CZ" dirty="0"/>
              <a:t>pěnidlo, abrazivum (uhličitan vápenatý, oxid křemičitý, fosforečnan vápenatý), zahušťovadla (glycerin, sorbit), chuťové modifikátory (sacharin, </a:t>
            </a:r>
            <a:r>
              <a:rPr lang="cs-CZ" dirty="0" err="1"/>
              <a:t>menthol</a:t>
            </a:r>
            <a:r>
              <a:rPr lang="cs-CZ" dirty="0"/>
              <a:t>, mátový olej), fluor, </a:t>
            </a:r>
            <a:r>
              <a:rPr lang="cs-CZ" dirty="0" smtClean="0"/>
              <a:t>lecitin</a:t>
            </a:r>
          </a:p>
          <a:p>
            <a:r>
              <a:rPr lang="cs-CZ" dirty="0"/>
              <a:t>ú</a:t>
            </a:r>
            <a:r>
              <a:rPr lang="cs-CZ" dirty="0" smtClean="0"/>
              <a:t>stní </a:t>
            </a:r>
            <a:r>
              <a:rPr lang="cs-CZ" dirty="0"/>
              <a:t>vody jsou emulze, které obsahují vodu, silice, </a:t>
            </a:r>
            <a:r>
              <a:rPr lang="cs-CZ" dirty="0" smtClean="0"/>
              <a:t>alkohol, </a:t>
            </a:r>
            <a:r>
              <a:rPr lang="cs-CZ" dirty="0"/>
              <a:t>barviva, emulgátory a </a:t>
            </a:r>
            <a:r>
              <a:rPr lang="cs-CZ" dirty="0" smtClean="0"/>
              <a:t>glycerin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http://i.iinfo.cz/images/675/na-zubni-paste-nezalezi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02443"/>
            <a:ext cx="2520280" cy="16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besplus.cz/files/shutterstock_58486117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 t="9089" r="6961" b="19106"/>
          <a:stretch/>
        </p:blipFill>
        <p:spPr bwMode="auto">
          <a:xfrm>
            <a:off x="5724128" y="4879891"/>
            <a:ext cx="2022618" cy="180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7. Přípravky pro péči o </a:t>
            </a:r>
            <a:r>
              <a:rPr lang="cs-CZ" b="1" u="sng" dirty="0" smtClean="0"/>
              <a:t>vlasy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24847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b="1" dirty="0" smtClean="0"/>
              <a:t>šampony</a:t>
            </a:r>
            <a:r>
              <a:rPr lang="cs-CZ" dirty="0"/>
              <a:t> (mýdlové, saponátové a suché), mýdlové šampony mají vysoké </a:t>
            </a:r>
            <a:r>
              <a:rPr lang="cs-CZ" dirty="0" smtClean="0"/>
              <a:t>pH, </a:t>
            </a:r>
            <a:r>
              <a:rPr lang="cs-CZ" dirty="0"/>
              <a:t>saponátové šampony mají nižší pH a silně odmašťují, obsahují </a:t>
            </a:r>
            <a:r>
              <a:rPr lang="cs-CZ" dirty="0" err="1"/>
              <a:t>laurylalkohol</a:t>
            </a:r>
            <a:r>
              <a:rPr lang="cs-CZ" dirty="0"/>
              <a:t>, panthenol, kyselinu </a:t>
            </a:r>
            <a:r>
              <a:rPr lang="cs-CZ" dirty="0" smtClean="0"/>
              <a:t>hyaluronovou, </a:t>
            </a:r>
            <a:r>
              <a:rPr lang="cs-CZ" dirty="0"/>
              <a:t>rostlinné extrakty a oleje, suché šampony obsahují škroby a </a:t>
            </a:r>
            <a:r>
              <a:rPr lang="cs-CZ" dirty="0" smtClean="0"/>
              <a:t>talek</a:t>
            </a:r>
          </a:p>
          <a:p>
            <a:pPr lvl="0"/>
            <a:r>
              <a:rPr lang="cs-CZ" b="1" dirty="0" smtClean="0"/>
              <a:t>vlasové </a:t>
            </a:r>
            <a:r>
              <a:rPr lang="cs-CZ" b="1" dirty="0"/>
              <a:t>oleje</a:t>
            </a:r>
            <a:r>
              <a:rPr lang="cs-CZ" dirty="0"/>
              <a:t> (oleje rostlinného původu, bez vody, syntetické = parafínový olej či vazelínový, vosky)</a:t>
            </a:r>
          </a:p>
          <a:p>
            <a:pPr lvl="0"/>
            <a:r>
              <a:rPr lang="cs-CZ" b="1" dirty="0"/>
              <a:t>vlasové vosky</a:t>
            </a:r>
            <a:r>
              <a:rPr lang="cs-CZ" dirty="0"/>
              <a:t> (tuhé, </a:t>
            </a:r>
            <a:r>
              <a:rPr lang="cs-CZ" dirty="0" smtClean="0"/>
              <a:t>přírodní </a:t>
            </a:r>
            <a:r>
              <a:rPr lang="cs-CZ" dirty="0"/>
              <a:t>či syntetické oleje, směs uhlovodíků)</a:t>
            </a:r>
          </a:p>
          <a:p>
            <a:pPr lvl="0"/>
            <a:r>
              <a:rPr lang="cs-CZ" b="1" dirty="0"/>
              <a:t>vlasové gely</a:t>
            </a:r>
            <a:r>
              <a:rPr lang="cs-CZ" dirty="0"/>
              <a:t> (</a:t>
            </a:r>
            <a:r>
              <a:rPr lang="cs-CZ" dirty="0" err="1"/>
              <a:t>gelotvorné</a:t>
            </a:r>
            <a:r>
              <a:rPr lang="cs-CZ" dirty="0"/>
              <a:t> látky = </a:t>
            </a:r>
            <a:r>
              <a:rPr lang="cs-CZ" dirty="0" err="1"/>
              <a:t>karbomery</a:t>
            </a:r>
            <a:r>
              <a:rPr lang="cs-CZ" dirty="0"/>
              <a:t>, obsahují 2 % oleje, </a:t>
            </a:r>
            <a:r>
              <a:rPr lang="cs-CZ" dirty="0" smtClean="0"/>
              <a:t>barviva)</a:t>
            </a:r>
            <a:endParaRPr lang="cs-CZ" dirty="0"/>
          </a:p>
          <a:p>
            <a:pPr lvl="0"/>
            <a:r>
              <a:rPr lang="cs-CZ" b="1" dirty="0"/>
              <a:t>laky na vlasy</a:t>
            </a:r>
            <a:r>
              <a:rPr lang="cs-CZ" dirty="0"/>
              <a:t> (aerosolové balení, koloidní disperze, hnací plyny jsou freony či </a:t>
            </a:r>
            <a:r>
              <a:rPr lang="cs-CZ" dirty="0" smtClean="0"/>
              <a:t>propan-butan, </a:t>
            </a:r>
            <a:r>
              <a:rPr lang="cs-CZ" dirty="0"/>
              <a:t>pryskyřice na udržení tvaru, ve vodě rozpustné, deriváty kyseliny akrylové, vonné kompozice, barviva, silice)</a:t>
            </a:r>
          </a:p>
          <a:p>
            <a:pPr lvl="0"/>
            <a:r>
              <a:rPr lang="cs-CZ" b="1" dirty="0"/>
              <a:t>odbarvování vlasů</a:t>
            </a:r>
            <a:r>
              <a:rPr lang="cs-CZ" dirty="0"/>
              <a:t> (používá se různě koncentrovaný peroxid)</a:t>
            </a:r>
          </a:p>
          <a:p>
            <a:pPr lvl="0"/>
            <a:r>
              <a:rPr lang="cs-CZ" b="1" dirty="0"/>
              <a:t>barvy na vlasy</a:t>
            </a:r>
            <a:r>
              <a:rPr lang="cs-CZ" dirty="0"/>
              <a:t> (krátkodobé, dlouhodobé, obsahují azobarviva, kyselinu citronovou, roztok barviv + přírodní barviva = </a:t>
            </a:r>
            <a:r>
              <a:rPr lang="cs-CZ" dirty="0" err="1"/>
              <a:t>henna</a:t>
            </a:r>
            <a:r>
              <a:rPr lang="cs-CZ" dirty="0"/>
              <a:t>, indigo, odvar z heřmánku, odvar z ořechů)</a:t>
            </a:r>
          </a:p>
          <a:p>
            <a:endParaRPr lang="cs-CZ" dirty="0"/>
          </a:p>
        </p:txBody>
      </p:sp>
      <p:pic>
        <p:nvPicPr>
          <p:cNvPr id="3074" name="Picture 2" descr="http://www.xedo.cz/fotky21519/fotos/_vyr_43110080-10078-108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12979"/>
            <a:ext cx="188252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8. Přípravky dekorativní </a:t>
            </a:r>
            <a:r>
              <a:rPr lang="cs-CZ" b="1" u="sng" dirty="0" smtClean="0"/>
              <a:t>kosmetiky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06104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dirty="0" smtClean="0"/>
              <a:t>růže </a:t>
            </a:r>
            <a:r>
              <a:rPr lang="cs-CZ" b="1" dirty="0"/>
              <a:t>na tváře</a:t>
            </a:r>
            <a:r>
              <a:rPr lang="cs-CZ" dirty="0"/>
              <a:t> (suché sypké, suché lisované, mastné, obsahují pudrový základ, perleťové složky a vonné složky)</a:t>
            </a:r>
          </a:p>
          <a:p>
            <a:pPr lvl="0"/>
            <a:r>
              <a:rPr lang="cs-CZ" b="1" dirty="0"/>
              <a:t>přípravky k líčení očí</a:t>
            </a:r>
            <a:r>
              <a:rPr lang="cs-CZ" dirty="0"/>
              <a:t> (obsahují talek, zinkovou bělobu, pigmenty, vonné složky, pojidla, řasenky obsahují pigmenty, vazelínový olej, vosky, parafin)</a:t>
            </a:r>
          </a:p>
          <a:p>
            <a:pPr lvl="0"/>
            <a:r>
              <a:rPr lang="cs-CZ" b="1" dirty="0"/>
              <a:t>přípravky k líčení a ošetřování rtů</a:t>
            </a:r>
            <a:r>
              <a:rPr lang="cs-CZ" dirty="0"/>
              <a:t> (obsahují směsi uhlovodíků, lanolin, vosky, pigmenty, oleje, karubský olej)</a:t>
            </a:r>
          </a:p>
          <a:p>
            <a:pPr lvl="0"/>
            <a:r>
              <a:rPr lang="cs-CZ" b="1" dirty="0"/>
              <a:t>pleťové pudry</a:t>
            </a:r>
            <a:r>
              <a:rPr lang="cs-CZ" dirty="0"/>
              <a:t> (obsahují talek, zinek, pigmenty, škrob, vonné látky)</a:t>
            </a:r>
          </a:p>
          <a:p>
            <a:pPr lvl="0"/>
            <a:r>
              <a:rPr lang="cs-CZ" b="1" dirty="0"/>
              <a:t>make-up a korektory</a:t>
            </a:r>
            <a:r>
              <a:rPr lang="cs-CZ" dirty="0"/>
              <a:t> (pudrový základ, mastná líčidla, oleje, vysoký obsah pigmentů)</a:t>
            </a:r>
          </a:p>
          <a:p>
            <a:endParaRPr lang="cs-CZ" dirty="0"/>
          </a:p>
        </p:txBody>
      </p:sp>
      <p:pic>
        <p:nvPicPr>
          <p:cNvPr id="4098" name="Picture 2" descr="http://www.vyrobce-parfemu.cz/i/Obr%C3%A1zky%20pro%20cel%C3%BD%20web/shutterstock_7164134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85184"/>
            <a:ext cx="2322793" cy="155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TJxu62WqSh-nPGRtWi5QHVbQv7PS9NPCam5Vz5w31Fq66I2UF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58979"/>
            <a:ext cx="2448272" cy="17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609" y="2564904"/>
            <a:ext cx="7906839" cy="1143000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5400" b="1" dirty="0" smtClean="0"/>
              <a:t>DĚKUJI ZA POZORNOST </a:t>
            </a:r>
            <a:r>
              <a:rPr lang="cs-CZ" sz="5400" b="1" dirty="0" smtClean="0">
                <a:sym typeface="Wingdings" panose="05000000000000000000" pitchFamily="2" charset="2"/>
              </a:rPr>
              <a:t>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gertrud-baeumer-schule.de/media/bilder/chemie/chemie05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51" y="3974778"/>
            <a:ext cx="1852613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kacko.cz/wp-content/media/chemi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7477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int-kolleg.kit.edu/img/Chemie_Fotolia_30872613_XL_250x250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48" y="396680"/>
            <a:ext cx="2093218" cy="20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ias-group.com/uploads/tx_templavoila/MIAS_Branchen_Chemie_201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13" y="745082"/>
            <a:ext cx="3301744" cy="14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Vliv UV záření na pokožku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Sluneční záření má několik složek, pro člověka je nejvíce nebezpečné UV záření. </a:t>
            </a:r>
          </a:p>
          <a:p>
            <a:r>
              <a:rPr lang="cs-CZ" dirty="0" smtClean="0"/>
              <a:t>Intenzita UV se zesiluje odrazem od vodních ploch. Rozlišujeme dva základní typy UVA a UVB. </a:t>
            </a:r>
          </a:p>
          <a:p>
            <a:r>
              <a:rPr lang="cs-CZ" dirty="0" smtClean="0"/>
              <a:t>UVA je podle posledních studií odpovědné za poškození kůže, proniká hluboko do pokožky a působí velice účinně, proniká přes sklo. </a:t>
            </a:r>
          </a:p>
          <a:p>
            <a:r>
              <a:rPr lang="cs-CZ" dirty="0" smtClean="0"/>
              <a:t>UVB naopak působí na vnější vrstvu kůže, primárně způsobuje opálení pokožky, neprochází sklem.</a:t>
            </a:r>
          </a:p>
          <a:p>
            <a:pPr>
              <a:buNone/>
            </a:pPr>
            <a:endParaRPr lang="cs-CZ" i="1" u="sng" dirty="0" smtClean="0"/>
          </a:p>
          <a:p>
            <a:endParaRPr lang="cs-CZ" dirty="0"/>
          </a:p>
        </p:txBody>
      </p:sp>
      <p:pic>
        <p:nvPicPr>
          <p:cNvPr id="24578" name="Picture 2" descr="http://www.topzine.cz/wp-content/uploads/2011/05/rakovina_ku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2880320" cy="2160240"/>
          </a:xfrm>
          <a:prstGeom prst="rect">
            <a:avLst/>
          </a:prstGeom>
          <a:noFill/>
        </p:spPr>
      </p:pic>
      <p:pic>
        <p:nvPicPr>
          <p:cNvPr id="24580" name="Picture 4" descr="http://img.ahaonline.cz/img/18/new_article/1744909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3779912" cy="2380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03244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cs-CZ" sz="5100" b="1" i="1" u="sng" dirty="0" smtClean="0"/>
              <a:t>Typy kůže dle citlivosti na UV záření</a:t>
            </a:r>
          </a:p>
          <a:p>
            <a:pPr>
              <a:buNone/>
            </a:pPr>
            <a:endParaRPr lang="cs-CZ" sz="4000" dirty="0" smtClean="0"/>
          </a:p>
          <a:p>
            <a:pPr lvl="0"/>
            <a:r>
              <a:rPr lang="cs-CZ" sz="3600" b="1" u="sng" dirty="0" smtClean="0"/>
              <a:t>Keltský typ (2%)</a:t>
            </a:r>
            <a:r>
              <a:rPr lang="cs-CZ" sz="3600" dirty="0" smtClean="0"/>
              <a:t> - nápadně světlá kůže, pihy, rezavé vlasy, kůže se vždy </a:t>
            </a:r>
            <a:r>
              <a:rPr lang="cs-CZ" sz="3600" dirty="0" err="1" smtClean="0"/>
              <a:t>spálý</a:t>
            </a:r>
            <a:r>
              <a:rPr lang="cs-CZ" sz="3600" dirty="0" smtClean="0"/>
              <a:t>, ochranná reakce kůže žádná, pobyt na přímém slunci maximálně 10 minut.</a:t>
            </a:r>
          </a:p>
          <a:p>
            <a:pPr lvl="0"/>
            <a:r>
              <a:rPr lang="cs-CZ" sz="3600" b="1" u="sng" dirty="0" smtClean="0"/>
              <a:t>Evropan se světlou pletí (12%)</a:t>
            </a:r>
            <a:r>
              <a:rPr lang="cs-CZ" sz="3600" dirty="0" smtClean="0"/>
              <a:t> - kůže světlá, vlasy blond až hnědé, pihy řídké, ochranná reakce kůže velmi malá, pobyt na přímém slunci maximálně 20 minut.</a:t>
            </a:r>
          </a:p>
          <a:p>
            <a:pPr lvl="0"/>
            <a:r>
              <a:rPr lang="cs-CZ" sz="3600" b="1" u="sng" dirty="0" smtClean="0"/>
              <a:t>Evropan s tmavou pletí (78%)</a:t>
            </a:r>
            <a:r>
              <a:rPr lang="cs-CZ" sz="3600" dirty="0" smtClean="0"/>
              <a:t> - kůže světlá, vlasy hnědé, pihy žádné, ochranná reakce kůže průměrná, pobyt na přímém slunci maximálně 30 minut.</a:t>
            </a:r>
          </a:p>
          <a:p>
            <a:pPr lvl="0"/>
            <a:r>
              <a:rPr lang="cs-CZ" sz="3600" b="1" u="sng" dirty="0" smtClean="0"/>
              <a:t>Středomořský typ (8%)</a:t>
            </a:r>
            <a:r>
              <a:rPr lang="cs-CZ" sz="3600" dirty="0" smtClean="0"/>
              <a:t> - kůže hnědá, vlasy tmavé, pihy žádné, ochranná reakce kůže rychlá, pobyt na přímém slunci maximálně 40 minut, kůže se skoro nikdy na přímém slunci nespálí.</a:t>
            </a:r>
          </a:p>
          <a:p>
            <a:pPr lvl="0"/>
            <a:endParaRPr lang="cs-CZ" sz="3600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  <p:pic>
        <p:nvPicPr>
          <p:cNvPr id="23556" name="Picture 4" descr="http://www.doktor-zdravi.cz/obrazky/zeny-fototy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21088"/>
            <a:ext cx="589597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Přídatné kožní deriváty a žlázy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u="sng" dirty="0" smtClean="0"/>
              <a:t>Potní žlázy</a:t>
            </a:r>
            <a:endParaRPr lang="cs-CZ" dirty="0" smtClean="0"/>
          </a:p>
          <a:p>
            <a:r>
              <a:rPr lang="cs-CZ" dirty="0" smtClean="0"/>
              <a:t>Nejpočetnější skupina žláz umístěné po celém těle (kromě rtů a nehtů). Nejvíce aktivní jsou v pubertě. Vylučují pot (tekutina obsahující odpadní látky metabolismu lidského těla a hydratační látky - 98% voda, zbytek jsou různé soli látek), jeho pH je přibližně 5 - 6. Po určitém čase pot začíná zapáchat, na pokožce jej rozkládají bakterie, které způsobuj jeho rozklad na čpavek či aldehydy. Potní žlázy reagují na různé chemické podněty, toho se využívá u antiperspirantů a deodorantů.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u="sng" dirty="0" smtClean="0"/>
              <a:t>Mazové žlázy</a:t>
            </a:r>
            <a:endParaRPr lang="cs-CZ" dirty="0" smtClean="0"/>
          </a:p>
          <a:p>
            <a:r>
              <a:rPr lang="cs-CZ" dirty="0" smtClean="0"/>
              <a:t>Rozloženy velice nerovnoměrně po celém těle (kromě chodidel a dlaní). Jsou dvojího druhu u vlasového folikulu a bezvlasé. Jejich počet je dán od narození každému jedinci zvlášť. Nejvíce aktivní jsou v pubertě. Jejich produktem je kožní maz, který je složen z tuků, vosků, volných aminokyselin, bílkovin, minerálních solí, stopových prvků a vody. Složení kožního mazu závisí na hormonální činnosti, genetických dispozicích a životosprávě.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Vlasy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96044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Člověk má na hlavě asi 100 000 vlasů, vlasy se objevují již v embryonální fázi života (kolem 3. měsíce v děloze). </a:t>
            </a:r>
          </a:p>
          <a:p>
            <a:r>
              <a:rPr lang="cs-CZ" dirty="0" smtClean="0"/>
              <a:t>Vlasy se obnovují kontinuálně.</a:t>
            </a:r>
          </a:p>
          <a:p>
            <a:pPr>
              <a:buNone/>
            </a:pPr>
            <a:endParaRPr lang="cs-CZ" u="sng" dirty="0" smtClean="0"/>
          </a:p>
          <a:p>
            <a:pPr>
              <a:buNone/>
            </a:pPr>
            <a:r>
              <a:rPr lang="cs-CZ" sz="3400" b="1" u="sng" dirty="0" smtClean="0"/>
              <a:t>Složení vlasu v příčném řezu:</a:t>
            </a:r>
            <a:endParaRPr lang="cs-CZ" sz="3400" b="1" dirty="0" smtClean="0"/>
          </a:p>
          <a:p>
            <a:pPr lvl="0"/>
            <a:r>
              <a:rPr lang="cs-CZ" b="1" dirty="0" err="1" smtClean="0"/>
              <a:t>medulla</a:t>
            </a:r>
            <a:r>
              <a:rPr lang="cs-CZ" dirty="0" smtClean="0"/>
              <a:t> = střed vlasu (obsahuje pigment, vyživovací funkce vlasu)</a:t>
            </a:r>
          </a:p>
          <a:p>
            <a:pPr lvl="0"/>
            <a:r>
              <a:rPr lang="cs-CZ" b="1" dirty="0" err="1" smtClean="0"/>
              <a:t>kortex</a:t>
            </a:r>
            <a:r>
              <a:rPr lang="cs-CZ" dirty="0" smtClean="0"/>
              <a:t> = vlasová kůra (tvořen keratinem, zajišťuje elastičnost vlasu)</a:t>
            </a:r>
          </a:p>
          <a:p>
            <a:pPr lvl="0"/>
            <a:r>
              <a:rPr lang="cs-CZ" b="1" dirty="0" smtClean="0"/>
              <a:t>kutikula</a:t>
            </a:r>
            <a:r>
              <a:rPr lang="cs-CZ" dirty="0" smtClean="0"/>
              <a:t> = vlasová blána (zajišťuje odolnost a pevnost vlasu)</a:t>
            </a:r>
          </a:p>
          <a:p>
            <a:endParaRPr lang="cs-CZ" dirty="0" smtClean="0"/>
          </a:p>
          <a:p>
            <a:pPr>
              <a:buNone/>
            </a:pPr>
            <a:r>
              <a:rPr lang="cs-CZ" sz="3400" b="1" u="sng" dirty="0" smtClean="0"/>
              <a:t>Typy vlasů:</a:t>
            </a:r>
            <a:endParaRPr lang="cs-CZ" sz="3400" b="1" dirty="0" smtClean="0"/>
          </a:p>
          <a:p>
            <a:pPr lvl="0"/>
            <a:r>
              <a:rPr lang="cs-CZ" b="1" dirty="0" smtClean="0"/>
              <a:t>normální vlasy </a:t>
            </a:r>
            <a:r>
              <a:rPr lang="cs-CZ" dirty="0" smtClean="0"/>
              <a:t>(ani suché, ani mastné, nenarušené vlasy)</a:t>
            </a:r>
          </a:p>
          <a:p>
            <a:pPr lvl="0"/>
            <a:r>
              <a:rPr lang="cs-CZ" b="1" dirty="0" smtClean="0"/>
              <a:t>suché vlasy </a:t>
            </a:r>
            <a:r>
              <a:rPr lang="cs-CZ" dirty="0" smtClean="0"/>
              <a:t>(matné, na omak drsné, u kořínků silné, třepí se)</a:t>
            </a:r>
          </a:p>
          <a:p>
            <a:pPr lvl="0"/>
            <a:r>
              <a:rPr lang="cs-CZ" b="1" dirty="0" smtClean="0"/>
              <a:t>mastné vlasy </a:t>
            </a:r>
            <a:r>
              <a:rPr lang="cs-CZ" dirty="0" smtClean="0"/>
              <a:t>(zplihlé, mastné, nadprodukce kožního mazu)</a:t>
            </a:r>
          </a:p>
          <a:p>
            <a:pPr lvl="0"/>
            <a:r>
              <a:rPr lang="cs-CZ" b="1" dirty="0" smtClean="0"/>
              <a:t>smíšené vlasy </a:t>
            </a:r>
            <a:r>
              <a:rPr lang="cs-CZ" dirty="0" smtClean="0"/>
              <a:t>(mastné u kořínků, na konečcích suché)</a:t>
            </a:r>
          </a:p>
          <a:p>
            <a:endParaRPr lang="cs-CZ" dirty="0"/>
          </a:p>
        </p:txBody>
      </p:sp>
      <p:pic>
        <p:nvPicPr>
          <p:cNvPr id="26626" name="Picture 2" descr="http://img.mf.cz/086/035/3-komplexni_pece_o_barvene_vla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312368" cy="1152128"/>
          </a:xfrm>
          <a:prstGeom prst="rect">
            <a:avLst/>
          </a:prstGeom>
          <a:noFill/>
        </p:spPr>
      </p:pic>
      <p:pic>
        <p:nvPicPr>
          <p:cNvPr id="26628" name="Picture 4" descr="http://img.diva.sk/stories/2013/krasa/vlasy/vlasy-hnede-starostlivost_dreamst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44824"/>
            <a:ext cx="1811138" cy="2204864"/>
          </a:xfrm>
          <a:prstGeom prst="rect">
            <a:avLst/>
          </a:prstGeom>
          <a:noFill/>
        </p:spPr>
      </p:pic>
      <p:pic>
        <p:nvPicPr>
          <p:cNvPr id="26630" name="Picture 6" descr="http://www.hustevlasy.cz/img/mikroskopicky-detail-vla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81128"/>
            <a:ext cx="2232248" cy="1942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Nehty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79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Na stavbě nehtů se podílí nejtvrdší keratin. Nehty rostou přibližně 1mm za týden.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Části nehtů:</a:t>
            </a:r>
          </a:p>
          <a:p>
            <a:pPr lvl="0"/>
            <a:r>
              <a:rPr lang="cs-CZ" b="1" dirty="0" smtClean="0"/>
              <a:t>živá část </a:t>
            </a:r>
            <a:r>
              <a:rPr lang="cs-CZ" dirty="0" smtClean="0"/>
              <a:t>- nachází se pod pokožkou, bělavý měsíček</a:t>
            </a:r>
          </a:p>
          <a:p>
            <a:pPr lvl="0"/>
            <a:r>
              <a:rPr lang="cs-CZ" b="1" dirty="0" smtClean="0"/>
              <a:t>část neživá </a:t>
            </a:r>
            <a:r>
              <a:rPr lang="cs-CZ" dirty="0" smtClean="0"/>
              <a:t>- nehtová plotýnka - následuje volný okraj nehtu</a:t>
            </a:r>
          </a:p>
          <a:p>
            <a:endParaRPr lang="cs-CZ" dirty="0"/>
          </a:p>
        </p:txBody>
      </p:sp>
      <p:pic>
        <p:nvPicPr>
          <p:cNvPr id="27650" name="Picture 2" descr="http://press.aspen.pr/var/images/6280-neht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3056"/>
            <a:ext cx="3348371" cy="2232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Kosmetické suroviny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628999"/>
          </a:xfrm>
        </p:spPr>
        <p:txBody>
          <a:bodyPr>
            <a:normAutofit fontScale="85000" lnSpcReduction="10000"/>
          </a:bodyPr>
          <a:lstStyle/>
          <a:p>
            <a:r>
              <a:rPr lang="cs-CZ" sz="2600" dirty="0" smtClean="0"/>
              <a:t>Existuje asi 10 000 druhů kosmetických surovin, ať přírodních či syntetických. Výrobci v EU musejí uvádět na spotřebitelském obalu suroviny podle koncentrace a to sestupně.</a:t>
            </a:r>
          </a:p>
          <a:p>
            <a:endParaRPr lang="cs-CZ" sz="2600" dirty="0" smtClean="0"/>
          </a:p>
          <a:p>
            <a:pPr>
              <a:buNone/>
            </a:pPr>
            <a:r>
              <a:rPr lang="cs-CZ" sz="2600" u="sng" dirty="0" smtClean="0"/>
              <a:t>Suroviny pro kosmetiku se rozdělují podle několika kritérií:</a:t>
            </a:r>
            <a:endParaRPr lang="cs-CZ" sz="2600" dirty="0" smtClean="0"/>
          </a:p>
          <a:p>
            <a:pPr lvl="0"/>
            <a:r>
              <a:rPr lang="cs-CZ" sz="2600" b="1" dirty="0" smtClean="0"/>
              <a:t>přípustné</a:t>
            </a:r>
            <a:r>
              <a:rPr lang="cs-CZ" sz="2600" dirty="0" smtClean="0"/>
              <a:t> (všechny látky bez omezení používání)</a:t>
            </a:r>
          </a:p>
          <a:p>
            <a:pPr lvl="0"/>
            <a:r>
              <a:rPr lang="cs-CZ" sz="2600" b="1" dirty="0" smtClean="0"/>
              <a:t>nepřístupné</a:t>
            </a:r>
            <a:r>
              <a:rPr lang="cs-CZ" sz="2600" dirty="0" smtClean="0"/>
              <a:t> (nesmějí být součástí kosmetického přípravku)</a:t>
            </a:r>
          </a:p>
          <a:p>
            <a:pPr lvl="0"/>
            <a:r>
              <a:rPr lang="cs-CZ" sz="2600" b="1" dirty="0" smtClean="0"/>
              <a:t>omezeně přípustné</a:t>
            </a:r>
            <a:r>
              <a:rPr lang="cs-CZ" sz="2600" dirty="0" smtClean="0"/>
              <a:t> (používají se za určitých podmínek, většinou se jedná o barviva, konzervační látky, vitamíny či antioxidanty)</a:t>
            </a:r>
          </a:p>
          <a:p>
            <a:endParaRPr lang="cs-CZ" dirty="0"/>
          </a:p>
        </p:txBody>
      </p:sp>
      <p:pic>
        <p:nvPicPr>
          <p:cNvPr id="28674" name="Picture 2" descr="http://www.wellnesslife.cz/spawellness/wp-content/uploads/2013/11/kosmetika-slo%C5%BEen%C3%AD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09120"/>
            <a:ext cx="3240360" cy="2149440"/>
          </a:xfrm>
          <a:prstGeom prst="rect">
            <a:avLst/>
          </a:prstGeom>
          <a:noFill/>
        </p:spPr>
      </p:pic>
      <p:pic>
        <p:nvPicPr>
          <p:cNvPr id="28676" name="Picture 4" descr="http://www.wellnesslife.cz/spawellness/wp-content/uploads/2013/11/spa-wellness-kosmetika-300x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09120"/>
            <a:ext cx="281095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1077</Words>
  <Application>Microsoft Office PowerPoint</Application>
  <PresentationFormat>Předvádění na obrazovce (4:3)</PresentationFormat>
  <Paragraphs>258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Kosmetická chemie</vt:lpstr>
      <vt:lpstr>Kůže (stavba, funkce)</vt:lpstr>
      <vt:lpstr>Prezentace aplikace PowerPoint</vt:lpstr>
      <vt:lpstr>Vliv UV záření na pokožku</vt:lpstr>
      <vt:lpstr>Prezentace aplikace PowerPoint</vt:lpstr>
      <vt:lpstr>Přídatné kožní deriváty a žlázy</vt:lpstr>
      <vt:lpstr>Vlasy</vt:lpstr>
      <vt:lpstr>Nehty</vt:lpstr>
      <vt:lpstr>Kosmetické suroviny</vt:lpstr>
      <vt:lpstr>Chemické složení kosmetických surovin</vt:lpstr>
      <vt:lpstr>Voda (aqua, water)</vt:lpstr>
      <vt:lpstr>Prezentace aplikace PowerPoint</vt:lpstr>
      <vt:lpstr>Prezentace aplikace PowerPoint</vt:lpstr>
      <vt:lpstr>Vitaminy</vt:lpstr>
      <vt:lpstr>Další látky používané v kosmetice</vt:lpstr>
      <vt:lpstr>Silikonové sloučeniny</vt:lpstr>
      <vt:lpstr>Suroviny z ropy</vt:lpstr>
      <vt:lpstr>Rostlinné oleje</vt:lpstr>
      <vt:lpstr>Živočišné tuky</vt:lpstr>
      <vt:lpstr>Vosky</vt:lpstr>
      <vt:lpstr>Vonné látky</vt:lpstr>
      <vt:lpstr>Prezentace aplikace PowerPoint</vt:lpstr>
      <vt:lpstr>Konzervační látky</vt:lpstr>
      <vt:lpstr>Antioxidační látky a barviva</vt:lpstr>
      <vt:lpstr>Produkty kosmetické chemie</vt:lpstr>
      <vt:lpstr>2. Deodoranty a antiperspiranty</vt:lpstr>
      <vt:lpstr>3. Přípravky na čištění pleti</vt:lpstr>
      <vt:lpstr>4. Přípravky k ochraně před UV zářením</vt:lpstr>
      <vt:lpstr>5. Přípravky určené pro pedikúru</vt:lpstr>
      <vt:lpstr>6. Přípravky k péči o zuby a k ústní hygieně</vt:lpstr>
      <vt:lpstr>7. Přípravky pro péči o vlasy</vt:lpstr>
      <vt:lpstr>8. Přípravky dekorativní kosmetiky</vt:lpstr>
      <vt:lpstr>DĚKUJI ZA POZORNOST </vt:lpstr>
    </vt:vector>
  </TitlesOfParts>
  <Company>Pedagogická fakulta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MOTIVACE V PŘÍRODOVĚDNÝCH PŘEDMĚTECH</dc:title>
  <dc:creator>Irena Plucková</dc:creator>
  <cp:lastModifiedBy>Monika Šindelková</cp:lastModifiedBy>
  <cp:revision>62</cp:revision>
  <dcterms:created xsi:type="dcterms:W3CDTF">2014-11-24T12:47:03Z</dcterms:created>
  <dcterms:modified xsi:type="dcterms:W3CDTF">2017-03-25T12:05:46Z</dcterms:modified>
</cp:coreProperties>
</file>