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7" r:id="rId6"/>
    <p:sldId id="261" r:id="rId7"/>
    <p:sldId id="262" r:id="rId8"/>
    <p:sldId id="259" r:id="rId9"/>
    <p:sldId id="263" r:id="rId10"/>
    <p:sldId id="268" r:id="rId11"/>
    <p:sldId id="264" r:id="rId12"/>
    <p:sldId id="265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CC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61930B-6C40-4471-849C-0DACA73DB1D6}" type="datetimeFigureOut">
              <a:rPr lang="cs-CZ" smtClean="0"/>
              <a:pPr/>
              <a:t>14.5.2016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D58DEA-5E5D-41D1-B1BA-0C626E209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sa=i&amp;rct=j&amp;q=&amp;esrc=s&amp;source=images&amp;cd=&amp;cad=rja&amp;uact=8&amp;ved=0ahUKEwiFwNmkvNTMAhXPhRoKHThbACgQjRwIBw&amp;url=https://eurekabrewing.wordpress.com/tag/agar-plates/&amp;bvm=bv.121658157,d.bGs&amp;psig=AFQjCNFoSExIDAw_Cd_cEEDfZqYHJQBKeg&amp;ust=146314021613366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z/url?sa=i&amp;rct=j&amp;q=&amp;esrc=s&amp;source=images&amp;cd=&amp;cad=rja&amp;uact=8&amp;ved=0ahUKEwixu66iwdTMAhUHPRoKHTHGDOYQjRwIBw&amp;url=http://www.drozdi.cz/peceni-nas-bavi/pravdy-a-myty-o-drozdi&amp;bvm=bv.121658157,d.bGs&amp;psig=AFQjCNGG9G8-TwoyTtj-xEcNkaZqAdpsxA&amp;ust=146314151820959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ved=0ahUKEwjA5oDru9TMAhWFChoKHfm8C54QjRwIBw&amp;url=http://www.znalecvin.cz/kvasinky-vinne/&amp;bvm=bv.121658157,d.bGs&amp;psig=AFQjCNER4j6rLjnQdDdZdufckimaT6wVZQ&amp;ust=146313523547822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0ahUKEwipjPC7qNTMAhUMcBoKHZ_8B9EQjRwIBw&amp;url=http://www.edfman.de/cs/produkty/melasa/&amp;psig=AFQjCNHYfjlUovQ0phRtncvms_dq9oWLjQ&amp;ust=146313486668075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Technologie výroby droždí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urekabrewing.files.wordpress.com/2012/05/ca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Syntetická media používaná při kultivacích mikroorganizmů musí být doplněna celým spektrem anorganických a organických látek.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 anorganických látek to bývá hlavně dusík (většinou ve formě </a:t>
            </a:r>
            <a:r>
              <a:rPr lang="cs-CZ" dirty="0" smtClean="0">
                <a:solidFill>
                  <a:srgbClr val="FF9900"/>
                </a:solidFill>
              </a:rPr>
              <a:t>amonných solí</a:t>
            </a:r>
            <a:r>
              <a:rPr lang="cs-CZ" dirty="0" smtClean="0"/>
              <a:t>, ale může to být často i dusík </a:t>
            </a:r>
            <a:r>
              <a:rPr lang="cs-CZ" dirty="0" smtClean="0">
                <a:solidFill>
                  <a:srgbClr val="FF9900"/>
                </a:solidFill>
              </a:rPr>
              <a:t>aminokyselin, amidů, bílkovin </a:t>
            </a:r>
            <a:r>
              <a:rPr lang="cs-CZ" dirty="0" smtClean="0"/>
              <a:t>aj.), fosfor (většinou jako </a:t>
            </a:r>
            <a:r>
              <a:rPr lang="cs-CZ" dirty="0" smtClean="0">
                <a:solidFill>
                  <a:srgbClr val="FF9900"/>
                </a:solidFill>
              </a:rPr>
              <a:t>fosfát</a:t>
            </a:r>
            <a:r>
              <a:rPr lang="cs-CZ" dirty="0" smtClean="0"/>
              <a:t>), </a:t>
            </a:r>
            <a:r>
              <a:rPr lang="cs-CZ" dirty="0" smtClean="0">
                <a:solidFill>
                  <a:srgbClr val="FF9900"/>
                </a:solidFill>
              </a:rPr>
              <a:t>draslík, hořčík, síra </a:t>
            </a:r>
            <a:r>
              <a:rPr lang="cs-CZ" dirty="0" smtClean="0"/>
              <a:t>a další prvky, které označujeme jako </a:t>
            </a:r>
            <a:r>
              <a:rPr lang="cs-CZ" dirty="0" smtClean="0">
                <a:solidFill>
                  <a:srgbClr val="FF9900"/>
                </a:solidFill>
              </a:rPr>
              <a:t>stopové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 růstových faktorů se nejčastěji přidává biotin (vitamin H).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Čiré médium (ředění - melasa : voda = 1:1,5) je připraveno v přítokových nádržích pro dávkování do jednotlivých provozních stupňů (včetně propagace).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Použití roztoku </a:t>
            </a:r>
            <a:r>
              <a:rPr lang="cs-CZ" dirty="0" smtClean="0">
                <a:solidFill>
                  <a:srgbClr val="FF00FF"/>
                </a:solidFill>
              </a:rPr>
              <a:t>melasy</a:t>
            </a:r>
            <a:r>
              <a:rPr lang="cs-CZ" dirty="0" smtClean="0"/>
              <a:t> jako média poskytuje tu výhodu, </a:t>
            </a:r>
            <a:r>
              <a:rPr lang="cs-CZ" dirty="0" smtClean="0">
                <a:solidFill>
                  <a:srgbClr val="FF00FF"/>
                </a:solidFill>
              </a:rPr>
              <a:t>že velkou většinu látek již tato surovina obsahuje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 připraveného média vyloučené kaly se oddělují </a:t>
            </a:r>
            <a:r>
              <a:rPr lang="cs-CZ" dirty="0" smtClean="0">
                <a:solidFill>
                  <a:srgbClr val="FFC000"/>
                </a:solidFill>
              </a:rPr>
              <a:t>sedimentací, filtrací nebo odstřeďováním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Mezi jednotlivými generacemi je vždy zařazeno </a:t>
            </a:r>
            <a:r>
              <a:rPr lang="cs-CZ" dirty="0" smtClean="0">
                <a:solidFill>
                  <a:srgbClr val="FFC000"/>
                </a:solidFill>
              </a:rPr>
              <a:t>odstřeďování a propírání </a:t>
            </a:r>
            <a:r>
              <a:rPr lang="cs-CZ" dirty="0" smtClean="0"/>
              <a:t>čistou vodou. Výsledkem je </a:t>
            </a:r>
            <a:r>
              <a:rPr lang="cs-CZ" dirty="0" smtClean="0">
                <a:solidFill>
                  <a:srgbClr val="FF9900"/>
                </a:solidFill>
              </a:rPr>
              <a:t>kvasničné mléko.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Kvasinky se v podobě </a:t>
            </a:r>
            <a:r>
              <a:rPr lang="cs-CZ" dirty="0" smtClean="0">
                <a:solidFill>
                  <a:srgbClr val="FF00FF"/>
                </a:solidFill>
              </a:rPr>
              <a:t>kvasničného mléka </a:t>
            </a:r>
            <a:r>
              <a:rPr lang="cs-CZ" dirty="0" smtClean="0"/>
              <a:t>skladují i několik dní při teplotě 4 °C. 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Kultivace kvasinek v jednotlivých stádiích probíhá za větrání zředěných melasových zápar. 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FF9900"/>
                </a:solidFill>
              </a:rPr>
              <a:t>Teplota kultivace</a:t>
            </a:r>
            <a:r>
              <a:rPr lang="cs-CZ" dirty="0" smtClean="0"/>
              <a:t> bývá kolem </a:t>
            </a:r>
            <a:r>
              <a:rPr lang="cs-CZ" dirty="0" smtClean="0">
                <a:solidFill>
                  <a:srgbClr val="FF9900"/>
                </a:solidFill>
              </a:rPr>
              <a:t>30-34 °C</a:t>
            </a:r>
            <a:r>
              <a:rPr lang="cs-CZ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cs-CZ" dirty="0" smtClean="0">
                <a:solidFill>
                  <a:srgbClr val="FF9900"/>
                </a:solidFill>
              </a:rPr>
              <a:t>Doba fermentace </a:t>
            </a:r>
            <a:r>
              <a:rPr lang="cs-CZ" dirty="0" smtClean="0"/>
              <a:t>je ovlivněna koncentrací melasy a pohybuje se </a:t>
            </a:r>
            <a:r>
              <a:rPr lang="cs-CZ" dirty="0" smtClean="0">
                <a:solidFill>
                  <a:srgbClr val="FF9900"/>
                </a:solidFill>
              </a:rPr>
              <a:t>od 10 do 18 hodin</a:t>
            </a:r>
            <a:r>
              <a:rPr lang="cs-CZ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Poslední 1-2 hodiny kultivace expedičního droždí se nepřidává již žádný přítok melasy.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 skončení kultivace se musí kvasinky rychle oddělit od zápary, což se děje </a:t>
            </a:r>
            <a:r>
              <a:rPr lang="cs-CZ" dirty="0" smtClean="0">
                <a:solidFill>
                  <a:srgbClr val="FF9900"/>
                </a:solidFill>
              </a:rPr>
              <a:t>odstředěním na kontinuálních odstředivkách.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Kvasničné mléko se několikrát propírá vodou, aby se z produktu vytěsnila co nejvíce melasa.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Její přítomnost </a:t>
            </a:r>
            <a:r>
              <a:rPr lang="cs-CZ" dirty="0" smtClean="0">
                <a:solidFill>
                  <a:srgbClr val="FF0000"/>
                </a:solidFill>
              </a:rPr>
              <a:t>snižuje významně trvanlivost droždí.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Koncentrace kvasničného mléka je </a:t>
            </a:r>
            <a:r>
              <a:rPr lang="cs-CZ" dirty="0" smtClean="0">
                <a:solidFill>
                  <a:srgbClr val="FF9900"/>
                </a:solidFill>
              </a:rPr>
              <a:t>kolem 15% hm. sušiny.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Filtrací kvasničného mléka se získá biomasa o koncentraci kolem </a:t>
            </a:r>
            <a:r>
              <a:rPr lang="cs-CZ" dirty="0" smtClean="0">
                <a:solidFill>
                  <a:srgbClr val="FF9900"/>
                </a:solidFill>
              </a:rPr>
              <a:t>26-30 % hm. sušiny.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Při konečné operaci se upravuje koncentrace vody a na liberkovacím stroji vznikají kvádry o určité hmotnosti.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rozdi.cz/uploads/media/56372d0b1e18f_drozdi-postu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963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4500" b="1" dirty="0" smtClean="0"/>
              <a:t>Pekařství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 průběhu běžného kynutí těsta připraveného z vody, mouky, soli a droždí, rozlišujeme dvě fáze: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Nejprve probíhá fermentace </a:t>
            </a:r>
            <a:r>
              <a:rPr lang="cs-CZ" b="1" dirty="0" smtClean="0">
                <a:solidFill>
                  <a:srgbClr val="FF9900"/>
                </a:solidFill>
              </a:rPr>
              <a:t>přirozených cukrů </a:t>
            </a:r>
            <a:r>
              <a:rPr lang="cs-CZ" dirty="0" smtClean="0"/>
              <a:t>přítomných v mouce (asi 1,5% její hmotnosti) a asimilovaných droždím.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Druhá fáze představuje </a:t>
            </a:r>
            <a:r>
              <a:rPr lang="cs-CZ" b="1" dirty="0" smtClean="0">
                <a:solidFill>
                  <a:srgbClr val="FF9900"/>
                </a:solidFill>
              </a:rPr>
              <a:t>fermentaci maltózy</a:t>
            </a:r>
            <a:r>
              <a:rPr lang="cs-CZ" dirty="0" smtClean="0"/>
              <a:t>, což je sladový cukr obsažený v mouce. Maltóza vzniká působením určitých enzymů – </a:t>
            </a:r>
            <a:r>
              <a:rPr lang="cs-CZ" b="1" dirty="0" smtClean="0">
                <a:solidFill>
                  <a:srgbClr val="00B050"/>
                </a:solidFill>
              </a:rPr>
              <a:t>amyláz</a:t>
            </a:r>
            <a:r>
              <a:rPr lang="cs-CZ" dirty="0" smtClean="0"/>
              <a:t> - na moučný škrob poškozený při mletí obilí.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Pokud se do těsta přidá cukr, sacharóza nebo glukóza, fermentuje tento cukr ještě před maltózou. To znamená, že v pečivu, jako je například brioška, spotřebovávají kvasinky zejména sacharózu.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4500" b="1" dirty="0" smtClean="0"/>
              <a:t>Pekařství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Zbytek sacharózy, která není v průběhu kynutí spotřebována kvasinkami, dodá pečivu sladkou chuť.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Účinek amyláz mouky doplňuje svým působením </a:t>
            </a:r>
            <a:r>
              <a:rPr lang="cs-CZ" b="1" dirty="0" smtClean="0">
                <a:solidFill>
                  <a:srgbClr val="00B050"/>
                </a:solidFill>
              </a:rPr>
              <a:t>maltáza</a:t>
            </a:r>
            <a:r>
              <a:rPr lang="cs-CZ" dirty="0" smtClean="0"/>
              <a:t>. Jde </a:t>
            </a:r>
            <a:r>
              <a:rPr lang="cs-CZ" b="1" dirty="0" smtClean="0">
                <a:solidFill>
                  <a:srgbClr val="00B050"/>
                </a:solidFill>
              </a:rPr>
              <a:t>o enzym droždí</a:t>
            </a:r>
            <a:r>
              <a:rPr lang="cs-CZ" dirty="0" smtClean="0"/>
              <a:t>, který štěpí maltózu na jednoduchý cukr, glukózu.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Droždí transformuje glukózu na oxid uhličitý (díky kterému pečivo nabývá na objemu a střídka získává pórovitý vzhled) a na alkohol (který se v průběhu pečení odpaří).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cs-CZ" dirty="0" smtClean="0"/>
              <a:t>Droždí rovněž vytváří aromatické sloučeniny, které přispívají k utváření </a:t>
            </a:r>
            <a:r>
              <a:rPr lang="cs-CZ" b="1" dirty="0" smtClean="0">
                <a:solidFill>
                  <a:srgbClr val="FFC000"/>
                </a:solidFill>
              </a:rPr>
              <a:t>charakteristické vůně a chuti pečiva.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Vinařství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Jednou z etap při kvašení vína je přeměna hroznového cukru na alkohol. </a:t>
            </a:r>
            <a:r>
              <a:rPr lang="cs-CZ" dirty="0" smtClean="0"/>
              <a:t> A </a:t>
            </a:r>
            <a:r>
              <a:rPr lang="cs-CZ" dirty="0" smtClean="0"/>
              <a:t>právě v této fázi výroby vína hrají významnou roli kvasinky.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Divoké kvasinky jsou přirozeně přítomny na slupkách bobulí hroznů vinné révy, ale k samotné fermentaci neboli kvašení samy nestačí.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Proto byly vyšlechtěny </a:t>
            </a:r>
            <a:r>
              <a:rPr lang="cs-CZ" dirty="0" smtClean="0">
                <a:solidFill>
                  <a:srgbClr val="FF0000"/>
                </a:solidFill>
              </a:rPr>
              <a:t>speciální odrůdy kvasinek pro vinařský průmysl.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Tyto čisté odrůdy jsou pro ekonomickou a především jakostní výrobu vín podstatně jistější.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 smtClean="0"/>
              <a:t>Vinařství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Oceňujeme mimo jiné jejich schopnost dodávat vínu </a:t>
            </a:r>
            <a:r>
              <a:rPr lang="cs-CZ" b="1" dirty="0" smtClean="0">
                <a:solidFill>
                  <a:srgbClr val="FF0000"/>
                </a:solidFill>
              </a:rPr>
              <a:t>specifické aroma</a:t>
            </a:r>
            <a:r>
              <a:rPr lang="cs-CZ" dirty="0" smtClean="0"/>
              <a:t>, například banánové, které je obzvlášť vyhledáváno třeba u </a:t>
            </a:r>
            <a:r>
              <a:rPr lang="cs-CZ" dirty="0" err="1" smtClean="0"/>
              <a:t>Beaujolais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Rovněž </a:t>
            </a:r>
            <a:r>
              <a:rPr lang="cs-CZ" dirty="0" err="1" smtClean="0"/>
              <a:t>dokáží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zdůraznit odrůdový charakter vína </a:t>
            </a:r>
            <a:r>
              <a:rPr lang="cs-CZ" dirty="0" smtClean="0"/>
              <a:t>(jako u vín bílých </a:t>
            </a:r>
            <a:r>
              <a:rPr lang="cs-CZ" dirty="0" err="1" smtClean="0">
                <a:solidFill>
                  <a:srgbClr val="FFFF00"/>
                </a:solidFill>
              </a:rPr>
              <a:t>Sauvignon</a:t>
            </a:r>
            <a:r>
              <a:rPr lang="cs-CZ" dirty="0" smtClean="0"/>
              <a:t> nebo </a:t>
            </a:r>
            <a:r>
              <a:rPr lang="cs-CZ" dirty="0" err="1" smtClean="0">
                <a:solidFill>
                  <a:srgbClr val="FFFF00"/>
                </a:solidFill>
              </a:rPr>
              <a:t>Chardonnay</a:t>
            </a:r>
            <a:r>
              <a:rPr lang="cs-CZ" dirty="0" smtClean="0"/>
              <a:t>),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mají vliv na </a:t>
            </a:r>
            <a:r>
              <a:rPr lang="cs-CZ" b="1" dirty="0" smtClean="0">
                <a:solidFill>
                  <a:srgbClr val="FFC000"/>
                </a:solidFill>
              </a:rPr>
              <a:t>tvorbu pěny, přispívají k dokvašování nápoje přímo v láhvi</a:t>
            </a:r>
            <a:r>
              <a:rPr lang="cs-CZ" dirty="0" smtClean="0"/>
              <a:t> (důležitý faktor při výrobě šampaňského),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jsou </a:t>
            </a:r>
            <a:r>
              <a:rPr lang="cs-CZ" dirty="0" smtClean="0">
                <a:solidFill>
                  <a:srgbClr val="FF0000"/>
                </a:solidFill>
              </a:rPr>
              <a:t>odolnější vůči vyšším koncentracím alkoholu </a:t>
            </a:r>
            <a:r>
              <a:rPr lang="cs-CZ" dirty="0" smtClean="0"/>
              <a:t>a konečně jsou také schopny </a:t>
            </a:r>
            <a:r>
              <a:rPr lang="cs-CZ" dirty="0" smtClean="0">
                <a:solidFill>
                  <a:srgbClr val="FF0000"/>
                </a:solidFill>
              </a:rPr>
              <a:t>přizpůsobit se různým způsobům přípravy vína.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cs-CZ" b="1" dirty="0" smtClean="0"/>
              <a:t>Droždí (pekařské droždí, pivní kvasinka, </a:t>
            </a:r>
            <a:r>
              <a:rPr lang="cs-CZ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Saccharomyces</a:t>
            </a:r>
            <a:r>
              <a:rPr lang="cs-CZ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cerevisiae</a:t>
            </a:r>
            <a:r>
              <a:rPr lang="cs-CZ" b="1" dirty="0" smtClean="0"/>
              <a:t>) je druh kvasinky z oddělení </a:t>
            </a:r>
            <a:r>
              <a:rPr lang="cs-CZ" b="1" dirty="0" smtClean="0">
                <a:solidFill>
                  <a:srgbClr val="92D050"/>
                </a:solidFill>
              </a:rPr>
              <a:t>vřeckovýtrusných hub</a:t>
            </a:r>
            <a:r>
              <a:rPr lang="cs-CZ" b="1" dirty="0" smtClean="0"/>
              <a:t>, která se již od antiky používá při kvasných procesech v </a:t>
            </a:r>
            <a:r>
              <a:rPr lang="cs-CZ" b="1" dirty="0" smtClean="0">
                <a:solidFill>
                  <a:srgbClr val="FFFF00"/>
                </a:solidFill>
              </a:rPr>
              <a:t>pekařství a pivovarnictví</a:t>
            </a:r>
            <a:r>
              <a:rPr lang="cs-CZ" b="1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Existují dvě základní životní formy buněk kvasinky, </a:t>
            </a:r>
            <a:r>
              <a:rPr lang="cs-CZ" b="1" dirty="0" smtClean="0">
                <a:solidFill>
                  <a:srgbClr val="CC3300"/>
                </a:solidFill>
              </a:rPr>
              <a:t>haploidní a diploidní.</a:t>
            </a:r>
            <a:r>
              <a:rPr lang="cs-CZ" b="1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00B050"/>
                </a:solidFill>
              </a:rPr>
              <a:t>Haploidní buňky </a:t>
            </a:r>
            <a:r>
              <a:rPr lang="cs-CZ" b="1" dirty="0" smtClean="0"/>
              <a:t>prochází prostým životním cyklem </a:t>
            </a:r>
            <a:r>
              <a:rPr lang="cs-CZ" b="1" dirty="0" smtClean="0">
                <a:solidFill>
                  <a:srgbClr val="00B050"/>
                </a:solidFill>
              </a:rPr>
              <a:t>(mitóza, růst, smrt). </a:t>
            </a: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rgbClr val="FF00FF"/>
                </a:solidFill>
              </a:rPr>
              <a:t>Diploidní buňky </a:t>
            </a:r>
            <a:r>
              <a:rPr lang="cs-CZ" b="1" dirty="0" smtClean="0"/>
              <a:t>(typická pro kvasinky) procházejí podobným životním cyklem, ale </a:t>
            </a:r>
            <a:r>
              <a:rPr lang="cs-CZ" b="1" dirty="0" smtClean="0">
                <a:solidFill>
                  <a:srgbClr val="FFFF00"/>
                </a:solidFill>
              </a:rPr>
              <a:t>v zhoršených životních podmínkách (stres) </a:t>
            </a:r>
            <a:r>
              <a:rPr lang="cs-CZ" b="1" dirty="0" smtClean="0"/>
              <a:t>začnou </a:t>
            </a:r>
            <a:r>
              <a:rPr lang="cs-CZ" b="1" dirty="0" err="1" smtClean="0"/>
              <a:t>sporulovat</a:t>
            </a:r>
            <a:r>
              <a:rPr lang="cs-CZ" b="1" dirty="0" smtClean="0"/>
              <a:t> - vytvářet </a:t>
            </a:r>
            <a:r>
              <a:rPr lang="cs-CZ" b="1" dirty="0" smtClean="0">
                <a:solidFill>
                  <a:srgbClr val="FF00FF"/>
                </a:solidFill>
              </a:rPr>
              <a:t>haploidní spory.</a:t>
            </a:r>
            <a:endParaRPr lang="cs-CZ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500" b="1" dirty="0" smtClean="0"/>
              <a:t>Zdravá výživa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Droždí obsahuje mnohé </a:t>
            </a:r>
            <a:r>
              <a:rPr lang="cs-CZ" dirty="0" smtClean="0">
                <a:solidFill>
                  <a:srgbClr val="FF0000"/>
                </a:solidFill>
              </a:rPr>
              <a:t>esenciální aminokyseliny</a:t>
            </a:r>
            <a:r>
              <a:rPr lang="cs-CZ" dirty="0" smtClean="0"/>
              <a:t>, které jsou tolik potřebné pro správné fungování lidského organismu.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Jsou bohaté na </a:t>
            </a:r>
            <a:r>
              <a:rPr lang="cs-CZ" dirty="0" smtClean="0">
                <a:solidFill>
                  <a:srgbClr val="FF0000"/>
                </a:solidFill>
              </a:rPr>
              <a:t>proteiny, uhlohydráty, lipidy, vitaminy skupiny B.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Představují i významný zdroj </a:t>
            </a:r>
            <a:r>
              <a:rPr lang="cs-CZ" dirty="0" smtClean="0">
                <a:solidFill>
                  <a:srgbClr val="FF0000"/>
                </a:solidFill>
              </a:rPr>
              <a:t>minerálních solí </a:t>
            </a:r>
            <a:r>
              <a:rPr lang="cs-CZ" dirty="0" smtClean="0"/>
              <a:t>a </a:t>
            </a:r>
            <a:r>
              <a:rPr lang="cs-CZ" dirty="0" err="1" smtClean="0"/>
              <a:t>oligo</a:t>
            </a:r>
            <a:r>
              <a:rPr lang="cs-CZ" dirty="0" smtClean="0"/>
              <a:t>-elementů, které se v nich přirozeně hromadí.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Mimoto jsou schopny vytvářet </a:t>
            </a:r>
            <a:r>
              <a:rPr lang="cs-CZ" dirty="0" smtClean="0">
                <a:solidFill>
                  <a:srgbClr val="FF0000"/>
                </a:solidFill>
              </a:rPr>
              <a:t>Omega 3 nenasycené mastné kyseliny.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500" b="1" dirty="0" smtClean="0"/>
              <a:t>Živočišná výroba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Živé kvasinky používané jako </a:t>
            </a:r>
            <a:r>
              <a:rPr lang="cs-CZ" dirty="0" smtClean="0">
                <a:solidFill>
                  <a:srgbClr val="FFC000"/>
                </a:solidFill>
              </a:rPr>
              <a:t>krmné aditivum </a:t>
            </a:r>
            <a:r>
              <a:rPr lang="cs-CZ" dirty="0" smtClean="0"/>
              <a:t>pro zvířata řadíme do kategorie tzv. </a:t>
            </a:r>
            <a:r>
              <a:rPr lang="cs-CZ" dirty="0" err="1" smtClean="0">
                <a:solidFill>
                  <a:srgbClr val="FFC000"/>
                </a:solidFill>
              </a:rPr>
              <a:t>probiotik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„</a:t>
            </a:r>
            <a:r>
              <a:rPr lang="cs-CZ" dirty="0" err="1" smtClean="0"/>
              <a:t>Probiotikum</a:t>
            </a:r>
            <a:r>
              <a:rPr lang="cs-CZ" dirty="0" smtClean="0"/>
              <a:t>“, opak slova „antibiotikum“, je výraz řeckého původu a znamená „pro život“.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 množství mnoha miliónů živých buněk obsažených v jednom gramu jsou kvasinky dodávané do krmiv přírodními aditivy, které zlepšují celkový stav zvířat (pokles rizika vzniku acidóz, redukce stresu, lepší tělesný stav ...),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zvyšují ukazatel žravosti, a mají tedy významný vliv na hospodářské výsledky chovu dobytka.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500" b="1" dirty="0" smtClean="0"/>
              <a:t>Potravinové aditivum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Potravinářským droždím“ nazýváme neaktivní kvasinky, které jsou pro své chuťové a nutriční vlastnosti přidávány do potravinářských výrobků za účelem </a:t>
            </a:r>
            <a:r>
              <a:rPr lang="cs-CZ" b="1" dirty="0" smtClean="0">
                <a:solidFill>
                  <a:srgbClr val="FFC000"/>
                </a:solidFill>
              </a:rPr>
              <a:t>zvýraznění jejich chuti nebo vůně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Používají se také ke zlepšení struktury výrobků s nižším obsahem tuku nebo </a:t>
            </a:r>
            <a:r>
              <a:rPr lang="cs-CZ" b="1" dirty="0" smtClean="0">
                <a:solidFill>
                  <a:srgbClr val="FFC000"/>
                </a:solidFill>
              </a:rPr>
              <a:t>ke snížení kyselosti či hořkosti.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Toto droždí nachází své uplatnění třeba i při výrobě sýrů nebo masa, kde pomáhá </a:t>
            </a:r>
            <a:r>
              <a:rPr lang="cs-CZ" b="1" dirty="0" smtClean="0">
                <a:solidFill>
                  <a:srgbClr val="FFC000"/>
                </a:solidFill>
              </a:rPr>
              <a:t>zdůraznit různorodost chutí.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Využití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500" b="1" dirty="0" smtClean="0"/>
              <a:t>Potravinové aditivum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Použitím droždí jako „zvýrazňovače chuti“ je také možné dosáhnout </a:t>
            </a:r>
            <a:r>
              <a:rPr lang="cs-CZ" dirty="0" smtClean="0">
                <a:solidFill>
                  <a:srgbClr val="FFC000"/>
                </a:solidFill>
              </a:rPr>
              <a:t>snížení dávek soli v potravinářských výrobcích a hotových jídlech</a:t>
            </a:r>
            <a:r>
              <a:rPr lang="cs-CZ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Jsou běžně užívány při přípravě </a:t>
            </a:r>
            <a:r>
              <a:rPr lang="cs-CZ" b="1" dirty="0" smtClean="0">
                <a:solidFill>
                  <a:srgbClr val="FFC000"/>
                </a:solidFill>
              </a:rPr>
              <a:t>vývarů, polévek, omáček a dalších pokrmů.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éma buňky v drožd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416824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Cílem výrobců droždí je produkce velkého množství </a:t>
            </a:r>
            <a:r>
              <a:rPr lang="cs-CZ" dirty="0" smtClean="0">
                <a:solidFill>
                  <a:srgbClr val="FF0000"/>
                </a:solidFill>
              </a:rPr>
              <a:t>živých buněk</a:t>
            </a:r>
            <a:r>
              <a:rPr lang="cs-CZ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Kvalitního droždí přizpůsobeného požadavkům zákazníků dosahují výrobci propojením přísného výběru násadních buněk a specifické výrobní technologie.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Pekařské droždí se vyrábí dvou formách: </a:t>
            </a:r>
            <a:r>
              <a:rPr lang="cs-CZ" dirty="0" smtClean="0">
                <a:solidFill>
                  <a:srgbClr val="FFC000"/>
                </a:solidFill>
              </a:rPr>
              <a:t>lisovaného droždí a aktivního sušeného droždí</a:t>
            </a:r>
            <a:r>
              <a:rPr lang="cs-CZ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 jeho výrobě se u nás používá výlučně </a:t>
            </a:r>
            <a:r>
              <a:rPr lang="cs-CZ" dirty="0" smtClean="0">
                <a:solidFill>
                  <a:srgbClr val="FF00FF"/>
                </a:solidFill>
              </a:rPr>
              <a:t>řepná melasa.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nalecvin.cz/files/2009/03/saccharomyces_cerevisiae_scanning_electron_micrograph_sem_of_saccharomyces_cerevisiae_yeast_fu_BA43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Melasa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b="1" dirty="0" smtClean="0"/>
              <a:t>Melasa</a:t>
            </a:r>
            <a:r>
              <a:rPr lang="cs-CZ" dirty="0" smtClean="0"/>
              <a:t> je </a:t>
            </a:r>
            <a:r>
              <a:rPr lang="cs-CZ" dirty="0" smtClean="0">
                <a:solidFill>
                  <a:srgbClr val="FF9900"/>
                </a:solidFill>
              </a:rPr>
              <a:t>zbytek po vycukernění cukrové řepy či cukrové třtiny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užívá se v likérnictví, na výrobu </a:t>
            </a:r>
            <a:r>
              <a:rPr lang="cs-CZ" dirty="0" smtClean="0">
                <a:solidFill>
                  <a:srgbClr val="FF9900"/>
                </a:solidFill>
              </a:rPr>
              <a:t>lihu, kyseliny citrónové, droždí, nebo na zkrmení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Obsahuje asi 50 % cukru, který však již není schopen pro velký obsah příměsí vykrystalizovat.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Melasa se skladuje v </a:t>
            </a:r>
            <a:r>
              <a:rPr lang="cs-CZ" dirty="0" err="1" smtClean="0"/>
              <a:t>melasnicích</a:t>
            </a:r>
            <a:r>
              <a:rPr lang="cs-CZ" dirty="0" smtClean="0"/>
              <a:t>, ze kterých je přečerpávána do nádrží, kde se připravuje melasová zápara.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 tomu se používá varná káď, ve které se melasa při určitém pH (většinou kolem 3-4) povařuje s částí živin.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dfman.de/typo3temp/pics/05045298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Melasa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Dochází k tzv. čeření melasy (vysrážení nežádoucích koloidních látek, které by zhoršovaly růst kvasinek).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Vzhledem k tomu, že melasa má nedostatek dusíku a fosforu, musí se oba prvky dodávat, a to většinou ve formě amoniaku a fosforečné kyseliny. </a:t>
            </a:r>
            <a:endParaRPr lang="cs-CZ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Výroba droždí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Kvasinky se </a:t>
            </a:r>
            <a:r>
              <a:rPr lang="cs-CZ" dirty="0" smtClean="0">
                <a:solidFill>
                  <a:srgbClr val="FF9900"/>
                </a:solidFill>
              </a:rPr>
              <a:t>kultivují z čistých kultur (kmenů) v laboratoři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CC3300"/>
                </a:solidFill>
              </a:rPr>
              <a:t>laboratorní propagace</a:t>
            </a:r>
            <a:r>
              <a:rPr lang="cs-CZ" dirty="0" smtClean="0"/>
              <a:t>) v několika stupních od tzv. očkovacího množství až do objemu několika litrů.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Odtud se asepticky převedou do prvního stupně </a:t>
            </a:r>
            <a:r>
              <a:rPr lang="cs-CZ" dirty="0" smtClean="0">
                <a:solidFill>
                  <a:srgbClr val="CC3300"/>
                </a:solidFill>
              </a:rPr>
              <a:t>provozní propagace</a:t>
            </a:r>
            <a:r>
              <a:rPr lang="cs-CZ" dirty="0" smtClean="0"/>
              <a:t>. Laboratorní propagace je anaerobní, v provozní propagaci se již občas slabě větrá.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Kvasinky se postupně adaptují na vyšší větrání a nižší obsah živin. 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V provozních podmínkách se provádí kultivace tzv. násadních (generačních) kvasinek. Dalším důvodem pro přípravu jednotlivých generací je příprava neustále většího množství zákvasu pro další stupeň. </a:t>
            </a:r>
          </a:p>
          <a:p>
            <a:pPr>
              <a:buBlip>
                <a:blip r:embed="rId2"/>
              </a:buBlip>
            </a:pPr>
            <a:endParaRPr lang="cs-CZ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387</TotalTime>
  <Words>764</Words>
  <Application>Microsoft Office PowerPoint</Application>
  <PresentationFormat>Předvádění na obrazovce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Technický</vt:lpstr>
      <vt:lpstr>Technologie výroby droždí</vt:lpstr>
      <vt:lpstr>Droždí</vt:lpstr>
      <vt:lpstr>Snímek 3</vt:lpstr>
      <vt:lpstr>Výroba droždí</vt:lpstr>
      <vt:lpstr>Snímek 5</vt:lpstr>
      <vt:lpstr>Melasa</vt:lpstr>
      <vt:lpstr>Snímek 7</vt:lpstr>
      <vt:lpstr>Melasa</vt:lpstr>
      <vt:lpstr>Výroba droždí</vt:lpstr>
      <vt:lpstr>Snímek 10</vt:lpstr>
      <vt:lpstr>Výroba droždí</vt:lpstr>
      <vt:lpstr>Výroba droždí</vt:lpstr>
      <vt:lpstr>Výroba droždí</vt:lpstr>
      <vt:lpstr>Výroba droždí</vt:lpstr>
      <vt:lpstr>Snímek 15</vt:lpstr>
      <vt:lpstr>Využití droždí</vt:lpstr>
      <vt:lpstr>Využití droždí</vt:lpstr>
      <vt:lpstr>Využití droždí</vt:lpstr>
      <vt:lpstr>Využití droždí</vt:lpstr>
      <vt:lpstr>Využití droždí</vt:lpstr>
      <vt:lpstr>Využití droždí</vt:lpstr>
      <vt:lpstr>Využití droždí</vt:lpstr>
      <vt:lpstr>Využití droždí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výroby droždí</dc:title>
  <dc:creator>Ptacek</dc:creator>
  <cp:lastModifiedBy>Ptacek</cp:lastModifiedBy>
  <cp:revision>13</cp:revision>
  <dcterms:created xsi:type="dcterms:W3CDTF">2016-05-12T08:41:47Z</dcterms:created>
  <dcterms:modified xsi:type="dcterms:W3CDTF">2016-05-14T05:34:04Z</dcterms:modified>
</cp:coreProperties>
</file>