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57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1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6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4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9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4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51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64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97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50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61E7-7FE6-4E6E-85EF-8C96869D3DE5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A99BF-6CF8-48DB-BFDC-56CE1E73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45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b-portal.cz/stavebnictvi/stavebni-technika/bezpecna-prace-na-leseni" TargetMode="External"/><Relationship Id="rId2" Type="http://schemas.openxmlformats.org/officeDocument/2006/relationships/hyperlink" Target="https://www.asb-portal.cz/stavebnictvi/konstrukce-a-prvky/ocelove-konstrukce/druhy-leseni-a-jejich-pouzi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vebnictvi3000.cz/clanky/historicky-pohled-na-leseni/" TargetMode="External"/><Relationship Id="rId5" Type="http://schemas.openxmlformats.org/officeDocument/2006/relationships/hyperlink" Target="http://www.soustop.cz/dumy/Rozdel/" TargetMode="External"/><Relationship Id="rId4" Type="http://schemas.openxmlformats.org/officeDocument/2006/relationships/hyperlink" Target="http://www.stavebnictvi3000.cz/clanky/nejcastejsi-chyby-pri-realizaci-lesen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Lešení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02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Spojovací prvky</a:t>
            </a:r>
          </a:p>
          <a:p>
            <a:pPr marL="685800" lvl="1"/>
            <a:r>
              <a:rPr lang="cs-CZ" dirty="0"/>
              <a:t>spojovací prvky stavebních dílů lešení jsou </a:t>
            </a:r>
            <a:r>
              <a:rPr lang="cs-CZ" i="1" dirty="0"/>
              <a:t>čepy</a:t>
            </a:r>
            <a:r>
              <a:rPr lang="cs-CZ" dirty="0"/>
              <a:t>, </a:t>
            </a:r>
            <a:r>
              <a:rPr lang="cs-CZ" i="1" dirty="0"/>
              <a:t>spojky</a:t>
            </a:r>
            <a:r>
              <a:rPr lang="cs-CZ" dirty="0"/>
              <a:t> a </a:t>
            </a:r>
            <a:r>
              <a:rPr lang="cs-CZ" i="1" dirty="0" smtClean="0"/>
              <a:t>konzoly</a:t>
            </a:r>
            <a:endParaRPr lang="cs-CZ" i="1" dirty="0"/>
          </a:p>
          <a:p>
            <a:pPr marL="685800" lvl="1"/>
            <a:r>
              <a:rPr lang="cs-CZ" dirty="0"/>
              <a:t>pomocí těchto prvků lze pole lešení prodlužovat a pevně spojovat</a:t>
            </a:r>
          </a:p>
          <a:p>
            <a:pPr marL="685800" lvl="1"/>
            <a:r>
              <a:rPr lang="cs-CZ" dirty="0"/>
              <a:t>podélné úhlopříčné ztužení se napojuje na uzlech na svislé a vodorovné nosné prvky</a:t>
            </a:r>
          </a:p>
          <a:p>
            <a:pPr lvl="1"/>
            <a:endParaRPr lang="cs-CZ" dirty="0"/>
          </a:p>
        </p:txBody>
      </p:sp>
      <p:pic>
        <p:nvPicPr>
          <p:cNvPr id="7172" name="Picture 4" descr="Výsledek obrázku pro lešení spoj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18774"/>
            <a:ext cx="3384375" cy="25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18774"/>
            <a:ext cx="30211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4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Osoby, které lešení montují, přestavují a demontují, musí mít k dispozici návod na montáž včetně doplňujících nákresů a dokumentů.</a:t>
            </a:r>
          </a:p>
          <a:p>
            <a:r>
              <a:rPr lang="cs-CZ" dirty="0" smtClean="0"/>
              <a:t>Pouze osoby vyškolené, jejichž znalosti a dovednosti byly ověřeny</a:t>
            </a:r>
          </a:p>
          <a:p>
            <a:r>
              <a:rPr lang="cs-CZ" dirty="0" smtClean="0"/>
              <a:t>Při montáži, přestavbě a demontáži lešení musí být zamezeno vstupu na konstrukci vhodnými zábranami a označením bezpečnostními značkami</a:t>
            </a:r>
          </a:p>
          <a:p>
            <a:r>
              <a:rPr lang="cs-CZ" dirty="0" smtClean="0"/>
              <a:t>Lešení musí být podrobováno odborným prohlídkám v intervalech dle dokumentace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43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hlinkClick r:id="rId2"/>
              </a:rPr>
              <a:t>https://www.asb-portal.cz/stavebnictvi/konstrukce-a-prvky/ocelove-konstrukce/druhy-leseni-a-jejich-pouziti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https://www.asb-portal.cz/stavebnictvi/stavebni-technika/bezpecna-prace-na-leseni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http://www.stavebnictvi3000.cz/clanky/nejcastejsi-chyby-pri-realizaci-leseni/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http://www.soustop.cz/dumy/Rozdel/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http://www.stavebnictvi3000.cz/clanky/nejcastejsi-chyby-pri-realizaci-leseni/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</a:t>
            </a:r>
            <a:r>
              <a:rPr lang="cs-CZ" smtClean="0">
                <a:hlinkClick r:id="rId6"/>
              </a:rPr>
              <a:t>www.stavebnictvi3000.cz/clanky/historicky-pohled-na-leseni/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2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lešení?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Lešení je dočasná stavební konstrukce, která se zřizuje na staveništích pro pomoc při práci ve výškách vně i uvnitř budovy.</a:t>
            </a:r>
          </a:p>
          <a:p>
            <a:r>
              <a:rPr lang="cs-CZ" dirty="0" smtClean="0"/>
              <a:t>První záznamy o použití lešení můžeme najít už ve starém </a:t>
            </a:r>
            <a:r>
              <a:rPr lang="cs-CZ" dirty="0"/>
              <a:t>E</a:t>
            </a:r>
            <a:r>
              <a:rPr lang="cs-CZ" dirty="0" smtClean="0"/>
              <a:t>gyptě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http://www.stavebnictvi3000.cz/obr/clanky2/2008/04_leseni-histori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81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6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lešení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089412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Lešení můžeme dělit podle mnoha kritérií</a:t>
            </a:r>
          </a:p>
          <a:p>
            <a:r>
              <a:rPr lang="cs-CZ" dirty="0" smtClean="0"/>
              <a:t>Podle způsobu použití: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racovní plošiny – výkon stavebních prací, odkládání materiálu i nástrojů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odpěrné konstrukce – podpírání konstrukčních prvků během výstavby a montáže</a:t>
            </a:r>
          </a:p>
          <a:p>
            <a:pPr lvl="1"/>
            <a:r>
              <a:rPr lang="cs-CZ" dirty="0" smtClean="0"/>
              <a:t>Ochranná lešení – jsou vyžadována při pracích nad dopravními plochami, jako např. nad chodníky, vstupy a vjezdy do budov nebo nad pracovními plochami a výtahy. Jsou tvořena krytem a boční stěnou.</a:t>
            </a:r>
          </a:p>
          <a:p>
            <a:pPr lvl="1"/>
            <a:endParaRPr lang="cs-CZ" dirty="0"/>
          </a:p>
        </p:txBody>
      </p:sp>
      <p:pic>
        <p:nvPicPr>
          <p:cNvPr id="1026" name="Picture 2" descr="https://static.asb-portal.cz/buxus/images/cache/article-detail-main-image/ilustracne/druhy_leseni_a_jejich_pouz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143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3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33670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Podle zatížení pracovních podlah (hodnota rovnoměrného rozloženého provozního zatížení na pracovní plochu lešení):</a:t>
            </a:r>
          </a:p>
          <a:p>
            <a:pPr lvl="1"/>
            <a:r>
              <a:rPr lang="cs-CZ" dirty="0" smtClean="0"/>
              <a:t>Lehká – do 2 </a:t>
            </a:r>
            <a:r>
              <a:rPr lang="cs-CZ" dirty="0" err="1" smtClean="0"/>
              <a:t>kN</a:t>
            </a:r>
            <a:r>
              <a:rPr lang="cs-CZ" dirty="0" smtClean="0"/>
              <a:t> . m</a:t>
            </a:r>
            <a:r>
              <a:rPr lang="cs-CZ" baseline="30000" dirty="0" smtClean="0"/>
              <a:t>-</a:t>
            </a:r>
            <a:r>
              <a:rPr lang="cs-CZ" dirty="0" smtClean="0"/>
              <a:t>², šířka podlahy minimálně 600 mm - pro fasádní práce, lehké údržbářské práce, vnitřní zdění.</a:t>
            </a:r>
          </a:p>
          <a:p>
            <a:pPr lvl="1"/>
            <a:r>
              <a:rPr lang="cs-CZ" dirty="0" smtClean="0"/>
              <a:t>Těžká – nad 2 </a:t>
            </a:r>
            <a:r>
              <a:rPr lang="cs-CZ" dirty="0" err="1" smtClean="0"/>
              <a:t>kN</a:t>
            </a:r>
            <a:r>
              <a:rPr lang="cs-CZ" dirty="0" smtClean="0"/>
              <a:t> . m</a:t>
            </a:r>
            <a:r>
              <a:rPr lang="cs-CZ" baseline="30000" dirty="0" smtClean="0"/>
              <a:t>-</a:t>
            </a:r>
            <a:r>
              <a:rPr lang="cs-CZ" dirty="0" smtClean="0"/>
              <a:t>², šířka podlahy minimálně 800 mm – vnější zdění, uložení materiálu, těžší montážní práce</a:t>
            </a:r>
          </a:p>
          <a:p>
            <a:r>
              <a:rPr lang="cs-CZ" dirty="0" smtClean="0"/>
              <a:t>Podle materiálu:</a:t>
            </a:r>
          </a:p>
          <a:p>
            <a:pPr lvl="1"/>
            <a:r>
              <a:rPr lang="cs-CZ" dirty="0" smtClean="0"/>
              <a:t>Dřevěná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celová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liníková</a:t>
            </a:r>
          </a:p>
          <a:p>
            <a:pPr lvl="1"/>
            <a:r>
              <a:rPr lang="cs-CZ" dirty="0" smtClean="0"/>
              <a:t>Sklolaminátová</a:t>
            </a:r>
          </a:p>
          <a:p>
            <a:r>
              <a:rPr lang="cs-CZ" dirty="0" smtClean="0"/>
              <a:t>Podle konstrukce a tvaru: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rubková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ystémová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Výsledek obrázku pro d&amp;rcaron;ev&amp;ecaron;né leš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59098"/>
            <a:ext cx="1671102" cy="29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hliníkové leš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59098"/>
            <a:ext cx="2880320" cy="26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4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Trubková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Lze použít ve výškově i půdorysově komplikovaných prostorech</a:t>
            </a:r>
          </a:p>
          <a:p>
            <a:r>
              <a:rPr lang="cs-CZ" dirty="0" smtClean="0"/>
              <a:t>Zhotoveno z ocelových trubek – min průměr 48,3 mm, tloušťka trubky min 3 mm</a:t>
            </a:r>
          </a:p>
          <a:p>
            <a:r>
              <a:rPr lang="cs-CZ" dirty="0" smtClean="0"/>
              <a:t>Nosnost se mění změnou hustoty stojek a dalších částí konstrukce lešení</a:t>
            </a:r>
          </a:p>
          <a:p>
            <a:r>
              <a:rPr lang="cs-CZ" dirty="0" smtClean="0"/>
              <a:t>Náročná montáž a demontáž</a:t>
            </a:r>
          </a:p>
          <a:p>
            <a:r>
              <a:rPr lang="cs-CZ" dirty="0" smtClean="0"/>
              <a:t>Hlavně jako pracovní lešení u komplikovaných prostorových staveb</a:t>
            </a:r>
            <a:endParaRPr lang="cs-CZ" dirty="0"/>
          </a:p>
        </p:txBody>
      </p:sp>
      <p:pic>
        <p:nvPicPr>
          <p:cNvPr id="3074" name="Picture 2" descr="Výsledek obrázku pro trubkové lešen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93269" cy="32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8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Dnes používaná častěji než trubková</a:t>
            </a:r>
          </a:p>
          <a:p>
            <a:r>
              <a:rPr lang="cs-CZ" dirty="0" smtClean="0"/>
              <a:t>Snadná montáž a demontáž</a:t>
            </a:r>
          </a:p>
          <a:p>
            <a:r>
              <a:rPr lang="cs-CZ" dirty="0" smtClean="0"/>
              <a:t>Stavebnicové prvky, které se skládají do sebe</a:t>
            </a:r>
          </a:p>
          <a:p>
            <a:r>
              <a:rPr lang="cs-CZ" dirty="0" smtClean="0"/>
              <a:t>Omezení dány fixními rozměry jednotlivých prvků</a:t>
            </a:r>
          </a:p>
          <a:p>
            <a:r>
              <a:rPr lang="cs-CZ" dirty="0" smtClean="0"/>
              <a:t>Např. HAKI lešení.</a:t>
            </a:r>
          </a:p>
          <a:p>
            <a:r>
              <a:rPr lang="cs-CZ" dirty="0" smtClean="0"/>
              <a:t>Systémová a trubková lešení lze kombinovat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54201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42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části lešení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Nosná konstrukce</a:t>
            </a:r>
          </a:p>
          <a:p>
            <a:pPr marL="685800" lvl="1"/>
            <a:r>
              <a:rPr lang="cs-CZ" dirty="0"/>
              <a:t>svislé stojící stavební díly se nazývají sloupky</a:t>
            </a:r>
          </a:p>
          <a:p>
            <a:pPr marL="685800" lvl="1"/>
            <a:r>
              <a:rPr lang="cs-CZ" dirty="0"/>
              <a:t>vodorovné stavební díly se nazývají příčníky a podélníky</a:t>
            </a:r>
          </a:p>
          <a:p>
            <a:pPr marL="685800" lvl="1"/>
            <a:r>
              <a:rPr lang="cs-CZ" dirty="0"/>
              <a:t>ke ztužení složí podélné a příčné </a:t>
            </a:r>
            <a:r>
              <a:rPr lang="cs-CZ" dirty="0" smtClean="0"/>
              <a:t>rozpěry</a:t>
            </a:r>
          </a:p>
          <a:p>
            <a:pPr marL="285750"/>
            <a:r>
              <a:rPr lang="cs-CZ" i="1" dirty="0" smtClean="0"/>
              <a:t>Úhlopříčná ztužidla, kotvení, vzepření</a:t>
            </a:r>
          </a:p>
          <a:p>
            <a:pPr marL="685800" lvl="1"/>
            <a:r>
              <a:rPr lang="cs-CZ" dirty="0" smtClean="0"/>
              <a:t>Úhlopříčná ztužidla -  musí být navržena a provedena tak, aby tvořila prostorově tuhý celek zajištěný proti lokálnímu i celkovému vybočení, proti překlopení a proti posunutí.</a:t>
            </a:r>
          </a:p>
          <a:p>
            <a:pPr marL="685800" lvl="1"/>
            <a:r>
              <a:rPr lang="cs-CZ" dirty="0" smtClean="0"/>
              <a:t>Kotvení – zajišťuje lešení před překlopením, zvyšuje příčnou tuhost a tím i únosnost lešení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6146" name="Picture 2" descr="Výsledek obrázku pro lešení kotv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4194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5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285750"/>
            <a:r>
              <a:rPr lang="cs-CZ" dirty="0" smtClean="0"/>
              <a:t>Pracovní podlaha</a:t>
            </a:r>
          </a:p>
          <a:p>
            <a:pPr lvl="1"/>
            <a:r>
              <a:rPr lang="cs-CZ" dirty="0" smtClean="0"/>
              <a:t>může být z fošen masívního dřeva (minimální tloušťka 24 mm), oceli, komorových nosníků, hliníku nebo z ocelových vodorovných rámů4</a:t>
            </a:r>
          </a:p>
          <a:p>
            <a:pPr marL="685800" lvl="1"/>
            <a:r>
              <a:rPr lang="cs-CZ" dirty="0" smtClean="0"/>
              <a:t>pádu předmětů, materiálů nebo uklouznutí osob z podlahy u lešení vyššího než 1,5 m zabraňuje </a:t>
            </a:r>
            <a:r>
              <a:rPr lang="cs-CZ" i="1" dirty="0" smtClean="0"/>
              <a:t>zarážka</a:t>
            </a:r>
            <a:r>
              <a:rPr lang="cs-CZ" dirty="0" smtClean="0"/>
              <a:t> (zpravidla upravené prkno) o výšce nejméně 150 mm</a:t>
            </a:r>
          </a:p>
          <a:p>
            <a:pPr marL="685800" lvl="1"/>
            <a:r>
              <a:rPr lang="cs-CZ" dirty="0" smtClean="0"/>
              <a:t>volná mezera mezi vnitřním okrajem podlahy a konstrukcí (zdí) nesmí být větší než 250 mm</a:t>
            </a:r>
            <a:endParaRPr lang="cs-CZ" dirty="0"/>
          </a:p>
          <a:p>
            <a:pPr marL="1085850" lvl="2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54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4834880" cy="5721499"/>
          </a:xfrm>
        </p:spPr>
        <p:txBody>
          <a:bodyPr>
            <a:normAutofit fontScale="70000" lnSpcReduction="20000"/>
          </a:bodyPr>
          <a:lstStyle/>
          <a:p>
            <a:pPr marL="285750"/>
            <a:r>
              <a:rPr lang="cs-CZ" dirty="0" smtClean="0"/>
              <a:t>Bezpečnostní prvky</a:t>
            </a:r>
          </a:p>
          <a:p>
            <a:pPr marL="685800" lvl="1"/>
            <a:r>
              <a:rPr lang="cs-CZ" dirty="0" smtClean="0"/>
              <a:t>Zábradlí</a:t>
            </a:r>
          </a:p>
          <a:p>
            <a:pPr marL="1085850" lvl="2"/>
            <a:r>
              <a:rPr lang="cs-CZ" dirty="0" smtClean="0"/>
              <a:t>u lešení o výšce pracovní podlahy od 1,5 do 2,0 metrů je nutno zřizovat jednotyčové zábradlí</a:t>
            </a:r>
          </a:p>
          <a:p>
            <a:pPr marL="1085850" lvl="2"/>
            <a:r>
              <a:rPr lang="cs-CZ" dirty="0" smtClean="0"/>
              <a:t>při větší výšce musí být již zábradlí dvoutyčové nebo jednotyčové, doplněné sítí</a:t>
            </a:r>
          </a:p>
          <a:p>
            <a:pPr marL="1085850" lvl="2"/>
            <a:r>
              <a:rPr lang="cs-CZ" dirty="0" smtClean="0"/>
              <a:t>madlo zábradlí je umístěno minimálně 1,1 metrů nad podlahou</a:t>
            </a:r>
          </a:p>
          <a:p>
            <a:pPr marL="685800" lvl="1"/>
            <a:r>
              <a:rPr lang="cs-CZ" dirty="0" smtClean="0"/>
              <a:t>Žebříky</a:t>
            </a:r>
          </a:p>
          <a:p>
            <a:pPr marL="1085850" lvl="2"/>
            <a:r>
              <a:rPr lang="cs-CZ" dirty="0" smtClean="0"/>
              <a:t>žebříky musí nejméně 1,1 metrů nad podlahou přesahovat a musí být dole zajištěny proti uklouznutí  nebo sesmyknutí</a:t>
            </a:r>
          </a:p>
          <a:p>
            <a:pPr marL="1085850" lvl="2"/>
            <a:r>
              <a:rPr lang="cs-CZ" dirty="0" smtClean="0"/>
              <a:t>otvory pro žebříky nesmí být umístěny nad sebou - musí být prostřídány</a:t>
            </a:r>
          </a:p>
          <a:p>
            <a:pPr marL="1085850" lvl="2"/>
            <a:r>
              <a:rPr lang="cs-CZ" dirty="0" smtClean="0"/>
              <a:t>otvory pro výstup a sestup mají mít nejmenší rozměry 500 x 600 mm</a:t>
            </a:r>
          </a:p>
          <a:p>
            <a:pPr marL="1085850" lvl="2"/>
            <a:r>
              <a:rPr lang="cs-CZ" dirty="0" smtClean="0"/>
              <a:t>u systémových lešení dosahují žebříky jen k následující podlaze - otvory musí být opatřeny sklápěcími kryty</a:t>
            </a:r>
          </a:p>
          <a:p>
            <a:pPr marL="1085850" lvl="2"/>
            <a:r>
              <a:rPr lang="cs-CZ" dirty="0" smtClean="0"/>
              <a:t>sklon žebříků je 65° až 75°</a:t>
            </a:r>
          </a:p>
          <a:p>
            <a:endParaRPr lang="cs-CZ" dirty="0"/>
          </a:p>
        </p:txBody>
      </p:sp>
      <p:pic>
        <p:nvPicPr>
          <p:cNvPr id="4" name="Picture 2" descr="F:\Lešení kostel\2012-08-01 1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399162" cy="40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84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584</Words>
  <Application>Microsoft Office PowerPoint</Application>
  <PresentationFormat>Předvádění na obrazovce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Lešení</vt:lpstr>
      <vt:lpstr>Co je lešení?</vt:lpstr>
      <vt:lpstr>Druhy lešení</vt:lpstr>
      <vt:lpstr>Prezentace aplikace PowerPoint</vt:lpstr>
      <vt:lpstr>Trubková</vt:lpstr>
      <vt:lpstr>Systémová</vt:lpstr>
      <vt:lpstr>Hlavní části lešení</vt:lpstr>
      <vt:lpstr>Prezentace aplikace PowerPoint</vt:lpstr>
      <vt:lpstr>Prezentace aplikace PowerPoint</vt:lpstr>
      <vt:lpstr>Prezentace aplikace PowerPoint</vt:lpstr>
      <vt:lpstr>Bezpečnost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Lešení</dc:title>
  <dc:creator>zdenek</dc:creator>
  <cp:lastModifiedBy>zdenek</cp:lastModifiedBy>
  <cp:revision>12</cp:revision>
  <dcterms:created xsi:type="dcterms:W3CDTF">2017-03-14T06:21:27Z</dcterms:created>
  <dcterms:modified xsi:type="dcterms:W3CDTF">2017-03-14T08:41:28Z</dcterms:modified>
</cp:coreProperties>
</file>