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94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slides/slide90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s/slide79.xml" ContentType="application/vnd.openxmlformats-officedocument.presentationml.slide+xml"/>
  <Override PartName="/ppt/slides/slide99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slides/slide9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s/slide95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slides/slide93.xml" ContentType="application/vnd.openxmlformats-officedocument.presentationml.slide+xml"/>
  <Override PartName="/ppt/slides/slide101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s/slide82.xml" ContentType="application/vnd.openxmlformats-officedocument.presentationml.slide+xml"/>
  <Override PartName="/ppt/slides/slide9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9.xml" ContentType="application/vnd.openxmlformats-officedocument.presentationml.slide+xml"/>
  <Override PartName="/ppt/slides/slide98.xml" ContentType="application/vnd.openxmlformats-officedocument.presentationml.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slides/slide87.xml" ContentType="application/vnd.openxmlformats-officedocument.presentationml.slide+xml"/>
  <Override PartName="/ppt/slides/slide96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s/slide92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Override PartName="/ppt/slides/slide100.xml" ContentType="application/vnd.openxmlformats-officedocument.presentationml.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3"/>
  </p:notesMasterIdLst>
  <p:sldIdLst>
    <p:sldId id="256" r:id="rId2"/>
    <p:sldId id="287" r:id="rId3"/>
    <p:sldId id="288" r:id="rId4"/>
    <p:sldId id="289" r:id="rId5"/>
    <p:sldId id="290" r:id="rId6"/>
    <p:sldId id="291" r:id="rId7"/>
    <p:sldId id="257" r:id="rId8"/>
    <p:sldId id="284" r:id="rId9"/>
    <p:sldId id="285" r:id="rId10"/>
    <p:sldId id="286" r:id="rId11"/>
    <p:sldId id="363" r:id="rId12"/>
    <p:sldId id="258" r:id="rId13"/>
    <p:sldId id="292" r:id="rId14"/>
    <p:sldId id="364" r:id="rId15"/>
    <p:sldId id="365" r:id="rId16"/>
    <p:sldId id="366" r:id="rId17"/>
    <p:sldId id="367" r:id="rId18"/>
    <p:sldId id="368" r:id="rId19"/>
    <p:sldId id="369" r:id="rId20"/>
    <p:sldId id="370" r:id="rId21"/>
    <p:sldId id="371" r:id="rId22"/>
    <p:sldId id="372" r:id="rId23"/>
    <p:sldId id="373" r:id="rId24"/>
    <p:sldId id="374" r:id="rId25"/>
    <p:sldId id="376" r:id="rId26"/>
    <p:sldId id="375" r:id="rId27"/>
    <p:sldId id="379" r:id="rId28"/>
    <p:sldId id="380" r:id="rId29"/>
    <p:sldId id="377" r:id="rId30"/>
    <p:sldId id="378" r:id="rId31"/>
    <p:sldId id="381" r:id="rId32"/>
    <p:sldId id="382" r:id="rId33"/>
    <p:sldId id="383" r:id="rId34"/>
    <p:sldId id="384" r:id="rId35"/>
    <p:sldId id="259" r:id="rId36"/>
    <p:sldId id="260" r:id="rId37"/>
    <p:sldId id="261" r:id="rId38"/>
    <p:sldId id="264" r:id="rId39"/>
    <p:sldId id="265" r:id="rId40"/>
    <p:sldId id="266" r:id="rId41"/>
    <p:sldId id="267" r:id="rId42"/>
    <p:sldId id="268" r:id="rId43"/>
    <p:sldId id="269" r:id="rId44"/>
    <p:sldId id="270" r:id="rId45"/>
    <p:sldId id="271" r:id="rId46"/>
    <p:sldId id="272" r:id="rId47"/>
    <p:sldId id="273" r:id="rId48"/>
    <p:sldId id="274" r:id="rId49"/>
    <p:sldId id="275" r:id="rId50"/>
    <p:sldId id="276" r:id="rId51"/>
    <p:sldId id="385" r:id="rId52"/>
    <p:sldId id="386" r:id="rId53"/>
    <p:sldId id="387" r:id="rId54"/>
    <p:sldId id="389" r:id="rId55"/>
    <p:sldId id="390" r:id="rId56"/>
    <p:sldId id="391" r:id="rId57"/>
    <p:sldId id="392" r:id="rId58"/>
    <p:sldId id="393" r:id="rId59"/>
    <p:sldId id="394" r:id="rId60"/>
    <p:sldId id="395" r:id="rId61"/>
    <p:sldId id="293" r:id="rId62"/>
    <p:sldId id="296" r:id="rId63"/>
    <p:sldId id="294" r:id="rId64"/>
    <p:sldId id="295" r:id="rId65"/>
    <p:sldId id="297" r:id="rId66"/>
    <p:sldId id="298" r:id="rId67"/>
    <p:sldId id="299" r:id="rId68"/>
    <p:sldId id="316" r:id="rId69"/>
    <p:sldId id="319" r:id="rId70"/>
    <p:sldId id="320" r:id="rId71"/>
    <p:sldId id="396" r:id="rId72"/>
    <p:sldId id="321" r:id="rId73"/>
    <p:sldId id="322" r:id="rId74"/>
    <p:sldId id="397" r:id="rId75"/>
    <p:sldId id="323" r:id="rId76"/>
    <p:sldId id="324" r:id="rId77"/>
    <p:sldId id="331" r:id="rId78"/>
    <p:sldId id="332" r:id="rId79"/>
    <p:sldId id="333" r:id="rId80"/>
    <p:sldId id="325" r:id="rId81"/>
    <p:sldId id="399" r:id="rId82"/>
    <p:sldId id="403" r:id="rId83"/>
    <p:sldId id="398" r:id="rId84"/>
    <p:sldId id="404" r:id="rId85"/>
    <p:sldId id="326" r:id="rId86"/>
    <p:sldId id="348" r:id="rId87"/>
    <p:sldId id="405" r:id="rId88"/>
    <p:sldId id="335" r:id="rId89"/>
    <p:sldId id="336" r:id="rId90"/>
    <p:sldId id="400" r:id="rId91"/>
    <p:sldId id="407" r:id="rId92"/>
    <p:sldId id="408" r:id="rId93"/>
    <p:sldId id="337" r:id="rId94"/>
    <p:sldId id="338" r:id="rId95"/>
    <p:sldId id="339" r:id="rId96"/>
    <p:sldId id="341" r:id="rId97"/>
    <p:sldId id="342" r:id="rId98"/>
    <p:sldId id="343" r:id="rId99"/>
    <p:sldId id="344" r:id="rId100"/>
    <p:sldId id="345" r:id="rId101"/>
    <p:sldId id="346" r:id="rId10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20" autoAdjust="0"/>
    <p:restoredTop sz="94660"/>
  </p:normalViewPr>
  <p:slideViewPr>
    <p:cSldViewPr>
      <p:cViewPr varScale="1">
        <p:scale>
          <a:sx n="111" d="100"/>
          <a:sy n="111" d="100"/>
        </p:scale>
        <p:origin x="-96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07" Type="http://schemas.openxmlformats.org/officeDocument/2006/relationships/tableStyles" Target="tableStyles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935259-4321-4B60-9227-CE26337BE6F5}" type="datetimeFigureOut">
              <a:rPr lang="cs-CZ" smtClean="0"/>
              <a:pPr/>
              <a:t>25.2.2017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DB8B2E-1C29-4B80-9635-694F02AE311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6C89A-510A-4587-9585-E3729C877076}" type="datetimeFigureOut">
              <a:rPr lang="cs-CZ" smtClean="0"/>
              <a:pPr/>
              <a:t>25.2.2017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CC4DF-3198-42CB-95D6-3EAEEC9649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6C89A-510A-4587-9585-E3729C877076}" type="datetimeFigureOut">
              <a:rPr lang="cs-CZ" smtClean="0"/>
              <a:pPr/>
              <a:t>25.2.2017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CC4DF-3198-42CB-95D6-3EAEEC9649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6C89A-510A-4587-9585-E3729C877076}" type="datetimeFigureOut">
              <a:rPr lang="cs-CZ" smtClean="0"/>
              <a:pPr/>
              <a:t>25.2.2017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CC4DF-3198-42CB-95D6-3EAEEC9649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6C89A-510A-4587-9585-E3729C877076}" type="datetimeFigureOut">
              <a:rPr lang="cs-CZ" smtClean="0"/>
              <a:pPr/>
              <a:t>25.2.2017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CC4DF-3198-42CB-95D6-3EAEEC9649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6C89A-510A-4587-9585-E3729C877076}" type="datetimeFigureOut">
              <a:rPr lang="cs-CZ" smtClean="0"/>
              <a:pPr/>
              <a:t>25.2.2017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CC4DF-3198-42CB-95D6-3EAEEC9649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6C89A-510A-4587-9585-E3729C877076}" type="datetimeFigureOut">
              <a:rPr lang="cs-CZ" smtClean="0"/>
              <a:pPr/>
              <a:t>25.2.2017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CC4DF-3198-42CB-95D6-3EAEEC9649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6C89A-510A-4587-9585-E3729C877076}" type="datetimeFigureOut">
              <a:rPr lang="cs-CZ" smtClean="0"/>
              <a:pPr/>
              <a:t>25.2.2017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CC4DF-3198-42CB-95D6-3EAEEC9649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6C89A-510A-4587-9585-E3729C877076}" type="datetimeFigureOut">
              <a:rPr lang="cs-CZ" smtClean="0"/>
              <a:pPr/>
              <a:t>25.2.2017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CC4DF-3198-42CB-95D6-3EAEEC9649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6C89A-510A-4587-9585-E3729C877076}" type="datetimeFigureOut">
              <a:rPr lang="cs-CZ" smtClean="0"/>
              <a:pPr/>
              <a:t>25.2.2017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CC4DF-3198-42CB-95D6-3EAEEC9649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6C89A-510A-4587-9585-E3729C877076}" type="datetimeFigureOut">
              <a:rPr lang="cs-CZ" smtClean="0"/>
              <a:pPr/>
              <a:t>25.2.2017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CC4DF-3198-42CB-95D6-3EAEEC9649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6C89A-510A-4587-9585-E3729C877076}" type="datetimeFigureOut">
              <a:rPr lang="cs-CZ" smtClean="0"/>
              <a:pPr/>
              <a:t>25.2.2017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CC4DF-3198-42CB-95D6-3EAEEC9649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66C89A-510A-4587-9585-E3729C877076}" type="datetimeFigureOut">
              <a:rPr lang="cs-CZ" smtClean="0"/>
              <a:pPr/>
              <a:t>25.2.2017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ACC4DF-3198-42CB-95D6-3EAEEC96499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smtClean="0"/>
              <a:t>Lidská práva</a:t>
            </a:r>
            <a:endParaRPr lang="cs-CZ" b="1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smtClean="0"/>
              <a:t>Rozhodli jsme se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smtClean="0"/>
              <a:t>sdružit své úsilí, abychom těchto cílů dosáhli.</a:t>
            </a:r>
          </a:p>
          <a:p>
            <a:r>
              <a:rPr lang="cs-CZ" smtClean="0"/>
              <a:t>Proto se naše vlády prostřednictvím svých zástupců, kteří se shromáždili v městě San </a:t>
            </a:r>
            <a:r>
              <a:rPr lang="cs-CZ" err="1" smtClean="0"/>
              <a:t>Franciscu</a:t>
            </a:r>
            <a:r>
              <a:rPr lang="cs-CZ" smtClean="0"/>
              <a:t> a předložili své plné moci, jež byly shledány v dobré a náležité formě, dohodly na této Chartě Spojených národů a zřizují tímto mezinárodní organizaci zvanou Spojené národy.</a:t>
            </a:r>
            <a:endParaRPr lang="cs-CZ"/>
          </a:p>
        </p:txBody>
      </p:sp>
    </p:spTree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UNHCR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Úřad Vysokého komisaře OSN pro uprchlíky</a:t>
            </a:r>
          </a:p>
          <a:p>
            <a:r>
              <a:rPr lang="cs-CZ" smtClean="0"/>
              <a:t>Organizace byla založena Valným shromážděním OSN 14.12. 1950</a:t>
            </a:r>
          </a:p>
          <a:p>
            <a:r>
              <a:rPr lang="cs-CZ" smtClean="0"/>
              <a:t>Organizace pomohla více než 50 milionům uprchlíků ve světě</a:t>
            </a:r>
          </a:p>
          <a:p>
            <a:r>
              <a:rPr lang="cs-CZ" smtClean="0"/>
              <a:t>Obdržela v letech 1950 a 1981 Nobelovu cenu míru</a:t>
            </a:r>
          </a:p>
          <a:p>
            <a:endParaRPr lang="cs-CZ"/>
          </a:p>
        </p:txBody>
      </p:sp>
    </p:spTree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UNR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Program dobrovolníků OSN </a:t>
            </a:r>
          </a:p>
          <a:p>
            <a:r>
              <a:rPr lang="cs-CZ" smtClean="0"/>
              <a:t>Působí v téměř 150 zemích světa</a:t>
            </a:r>
          </a:p>
          <a:p>
            <a:r>
              <a:rPr lang="cs-CZ" smtClean="0"/>
              <a:t>Vznikl v roce 1970</a:t>
            </a:r>
          </a:p>
          <a:p>
            <a:r>
              <a:rPr lang="cs-CZ" smtClean="0"/>
              <a:t>Základním předpokladem práce v UNV je odborná kvalifikace a několikaletá praxe</a:t>
            </a:r>
            <a:endParaRPr lang="cs-CZ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Všeobecná deklarace lidských práv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Schválena VS OSN 10. 12. 1948</a:t>
            </a:r>
          </a:p>
          <a:p>
            <a:r>
              <a:rPr lang="cs-CZ" smtClean="0"/>
              <a:t>Nezávazný dokument</a:t>
            </a:r>
          </a:p>
          <a:p>
            <a:r>
              <a:rPr lang="cs-CZ" smtClean="0"/>
              <a:t>Nejznámější dokument o lidských právech</a:t>
            </a:r>
          </a:p>
          <a:p>
            <a:r>
              <a:rPr lang="cs-CZ" smtClean="0"/>
              <a:t>Hlasování se zdrželo i tehdejší Československo, dále Sovětský Svaz, Ukrajina, Bělorusko, Polsko, Jugoslávie, Jihoafrická unie, Saudská Arábie</a:t>
            </a:r>
            <a:endParaRPr lang="cs-CZ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Všeobecná deklarace lidských práv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52596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smtClean="0"/>
              <a:t>U vědomí toho, </a:t>
            </a:r>
          </a:p>
          <a:p>
            <a:r>
              <a:rPr lang="cs-CZ" smtClean="0"/>
              <a:t>že uznání přirozené důstojnosti a rovných a nezcizitelných práv členů lidské rodiny je základem svobody, spravedlnosti a míru ve světě </a:t>
            </a:r>
          </a:p>
          <a:p>
            <a:r>
              <a:rPr lang="cs-CZ" smtClean="0"/>
              <a:t>že zneuznání lidských práv a pohrdání jimi vedlo k barbarským činům, urážejícím svědomí lidstva, a že vybudování světa, ve kterém lidé, zbavení strachu a nouze, se budou těšit svobodě projevu a přesvědčení, bylo prohlášeno za nejvyšší cíl lidu</a:t>
            </a:r>
          </a:p>
          <a:p>
            <a:r>
              <a:rPr lang="cs-CZ" smtClean="0"/>
              <a:t>že je nutné, aby lidská práva byla chráněna zákonem, nemá -li být člověk donucen uchylovat se, když vše ostatní selhalo, k odboji proti tyranii a útlaku</a:t>
            </a:r>
          </a:p>
          <a:p>
            <a:r>
              <a:rPr lang="cs-CZ" smtClean="0"/>
              <a:t>že je nutné podporovat rozvoj přátelských vztahů mezi národy</a:t>
            </a:r>
            <a:endParaRPr lang="cs-CZ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Lid Spojených národů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smtClean="0"/>
              <a:t>Že lid Spojených národů zdůraznil v Chartě znovu svou víru v základní lidská práva, v důstojnost a hodnotu lidské osobnosti, v rovná práva mužů i žen a že se rozhodl podporovat sociální pokrok a vytvořit lepší životní podmínky ve větší svobodě, </a:t>
            </a:r>
          </a:p>
          <a:p>
            <a:r>
              <a:rPr lang="cs-CZ" smtClean="0"/>
              <a:t>že členské státy převzaly závazek zajistit ve spolupráci s Organizací spojených národů všeobecné uznávání a zachovávání lidských práv a základních svobod a </a:t>
            </a:r>
          </a:p>
          <a:p>
            <a:r>
              <a:rPr lang="cs-CZ" smtClean="0"/>
              <a:t>že stejné chápání těchto práv a svobod má nesmírný význam pro dokonalé splnění tohoto závazku, </a:t>
            </a:r>
            <a:r>
              <a:rPr lang="cs-CZ" b="1" smtClean="0"/>
              <a:t>Valné shromáždění  </a:t>
            </a:r>
            <a:r>
              <a:rPr lang="cs-CZ" smtClean="0"/>
              <a:t>vyhlašuje tuto </a:t>
            </a:r>
            <a:r>
              <a:rPr lang="cs-CZ" b="1" smtClean="0"/>
              <a:t>Všeobecnou deklaraci lidských práv</a:t>
            </a:r>
          </a:p>
          <a:p>
            <a:endParaRPr lang="cs-CZ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Struktura OSN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mtClean="0"/>
              <a:t>Členské státy</a:t>
            </a:r>
          </a:p>
          <a:p>
            <a:r>
              <a:rPr lang="cs-CZ" smtClean="0"/>
              <a:t>Pozorovatelé</a:t>
            </a:r>
          </a:p>
          <a:p>
            <a:r>
              <a:rPr lang="cs-CZ" smtClean="0"/>
              <a:t>Valné shromáždění</a:t>
            </a:r>
          </a:p>
          <a:p>
            <a:r>
              <a:rPr lang="cs-CZ" smtClean="0"/>
              <a:t>Rada bezpečnosti</a:t>
            </a:r>
          </a:p>
          <a:p>
            <a:r>
              <a:rPr lang="cs-CZ" smtClean="0"/>
              <a:t>Ekonomická a sociální rada</a:t>
            </a:r>
          </a:p>
          <a:p>
            <a:r>
              <a:rPr lang="cs-CZ" smtClean="0"/>
              <a:t>Generální tajemník</a:t>
            </a:r>
          </a:p>
          <a:p>
            <a:r>
              <a:rPr lang="cs-CZ" err="1" smtClean="0"/>
              <a:t>Poručenská</a:t>
            </a:r>
            <a:r>
              <a:rPr lang="cs-CZ" smtClean="0"/>
              <a:t> rada</a:t>
            </a:r>
          </a:p>
          <a:p>
            <a:r>
              <a:rPr lang="cs-CZ" smtClean="0"/>
              <a:t>Mezinárodní soudní dvůr</a:t>
            </a:r>
            <a:endParaRPr lang="cs-CZ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Členské státy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Od roku 2011 193 států</a:t>
            </a:r>
          </a:p>
          <a:p>
            <a:r>
              <a:rPr lang="cs-CZ" smtClean="0"/>
              <a:t>Seznam – </a:t>
            </a:r>
            <a:r>
              <a:rPr lang="cs-CZ" err="1" smtClean="0"/>
              <a:t>wikipedie</a:t>
            </a:r>
            <a:endParaRPr lang="cs-CZ" smtClean="0"/>
          </a:p>
          <a:p>
            <a:r>
              <a:rPr lang="cs-CZ" smtClean="0"/>
              <a:t>Březen 2016 - 193</a:t>
            </a:r>
            <a:endParaRPr lang="cs-CZ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smtClean="0"/>
              <a:t>Pozorovatelé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mtClean="0"/>
              <a:t>Organizace, entity a jeden suverénní stát</a:t>
            </a:r>
          </a:p>
          <a:p>
            <a:r>
              <a:rPr lang="cs-CZ" smtClean="0"/>
              <a:t>Mají právo mluvit na zasedání VS</a:t>
            </a:r>
          </a:p>
          <a:p>
            <a:r>
              <a:rPr lang="cs-CZ" smtClean="0"/>
              <a:t>Účastnit se procedurálního hlasování</a:t>
            </a:r>
          </a:p>
          <a:p>
            <a:r>
              <a:rPr lang="cs-CZ" smtClean="0"/>
              <a:t>Podepisovat a podporovat petice</a:t>
            </a:r>
          </a:p>
          <a:p>
            <a:r>
              <a:rPr lang="cs-CZ" smtClean="0"/>
              <a:t>Stát Vatikán</a:t>
            </a:r>
          </a:p>
          <a:p>
            <a:r>
              <a:rPr lang="cs-CZ" smtClean="0"/>
              <a:t>Ostatní např. Evropská unie, Rada Evropy, Sdružení karibských států, Mezinárodní olympijský výbor, Mezinárodní správa mořského dna…</a:t>
            </a:r>
            <a:endParaRPr lang="cs-CZ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Valné shromáždění OSN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mtClean="0"/>
              <a:t>Nejvyšší orgán OSN</a:t>
            </a:r>
          </a:p>
          <a:p>
            <a:r>
              <a:rPr lang="cs-CZ" smtClean="0"/>
              <a:t>Všechny členské státy</a:t>
            </a:r>
          </a:p>
          <a:p>
            <a:r>
              <a:rPr lang="cs-CZ" smtClean="0"/>
              <a:t>V čele předseda</a:t>
            </a:r>
          </a:p>
          <a:p>
            <a:r>
              <a:rPr lang="cs-CZ" smtClean="0"/>
              <a:t>Zasedání začíná každoročně v září</a:t>
            </a:r>
          </a:p>
          <a:p>
            <a:r>
              <a:rPr lang="cs-CZ" smtClean="0"/>
              <a:t>Předsedou 57. zasedání v roce 2002/2003 byl Jan Kavan</a:t>
            </a:r>
          </a:p>
          <a:p>
            <a:r>
              <a:rPr lang="cs-CZ" smtClean="0"/>
              <a:t>Projednává otázky, které jsou spojené s Chartou OSN, zprávy výborů, volí jejich členy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Všeobecný výbor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Předseda VS</a:t>
            </a:r>
          </a:p>
          <a:p>
            <a:r>
              <a:rPr lang="cs-CZ" smtClean="0"/>
              <a:t>místopředsedové VS </a:t>
            </a:r>
          </a:p>
          <a:p>
            <a:r>
              <a:rPr lang="cs-CZ" smtClean="0"/>
              <a:t>předsedové výborů</a:t>
            </a:r>
            <a:endParaRPr lang="cs-CZ" b="1" smtClean="0"/>
          </a:p>
          <a:p>
            <a:endParaRPr lang="cs-CZ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6 hlavních výborů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smtClean="0"/>
              <a:t>První výbor – politický a bezpečnostní, na jehož práci se podílí i tzv. zvláštní politický výbor</a:t>
            </a:r>
          </a:p>
          <a:p>
            <a:r>
              <a:rPr lang="cs-CZ" smtClean="0"/>
              <a:t>Druhý výbor – hospodářský a finanční</a:t>
            </a:r>
          </a:p>
          <a:p>
            <a:r>
              <a:rPr lang="cs-CZ" smtClean="0"/>
              <a:t>Třetí výbor – sociální, humanitní a kulturní</a:t>
            </a:r>
          </a:p>
          <a:p>
            <a:r>
              <a:rPr lang="cs-CZ" smtClean="0"/>
              <a:t>Čtvrtý výbor – speciálně-politický a dekolonizační</a:t>
            </a:r>
          </a:p>
          <a:p>
            <a:r>
              <a:rPr lang="cs-CZ" smtClean="0"/>
              <a:t>Pátý výbor – administrativní a rozpočtový</a:t>
            </a:r>
          </a:p>
          <a:p>
            <a:r>
              <a:rPr lang="cs-CZ" smtClean="0"/>
              <a:t>Šestý výbor – právní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OSN – historie vzniku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Název Spojené národy navrhl americký prezident </a:t>
            </a:r>
            <a:r>
              <a:rPr lang="cs-CZ" err="1" smtClean="0"/>
              <a:t>Franklin</a:t>
            </a:r>
            <a:r>
              <a:rPr lang="cs-CZ" smtClean="0"/>
              <a:t> D. Roosevelt a poprvé byl použit za druhé světové války v Deklaraci Spojených národů z 1. ledna 1942, v níž se zástupci 26 států jménem svých vlád zavázali pokračovat ve společném boji proti mocnostem Osy.</a:t>
            </a:r>
          </a:p>
          <a:p>
            <a:endParaRPr lang="cs-CZ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Hlasování ve VS OSN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smtClean="0"/>
              <a:t>Běžné otázky - nadpoloviční většina přítomných hlasujících</a:t>
            </a:r>
          </a:p>
          <a:p>
            <a:r>
              <a:rPr lang="cs-CZ" smtClean="0"/>
              <a:t>Podstatné věci např. přijímání nových členů - dvoutřetinová většina z přítomných a hlasujících</a:t>
            </a:r>
          </a:p>
          <a:p>
            <a:r>
              <a:rPr lang="cs-CZ" smtClean="0"/>
              <a:t>Při volbě soudců Mezinárodního soudního dvora - nadpoloviční většina ze všech členů</a:t>
            </a:r>
          </a:p>
          <a:p>
            <a:r>
              <a:rPr lang="cs-CZ" smtClean="0"/>
              <a:t>Při revizi Charty - dvoutřetinová většina všech členů</a:t>
            </a:r>
          </a:p>
          <a:p>
            <a:r>
              <a:rPr lang="cs-CZ" smtClean="0"/>
              <a:t>V politických otázkách se rozhodnutí přijímají </a:t>
            </a:r>
            <a:r>
              <a:rPr lang="cs-CZ" b="1" smtClean="0"/>
              <a:t>konsenzem</a:t>
            </a:r>
            <a:r>
              <a:rPr lang="cs-CZ" smtClean="0"/>
              <a:t> všech členských států (konsenzus znamená všeobecný souhlas). Pokud někdo vznáší připomínku, dále se rokuje, když ji nevznáší, považuje se věc za schválenou a dále se o ní nerokuje.</a:t>
            </a:r>
          </a:p>
          <a:p>
            <a:r>
              <a:rPr lang="cs-CZ" smtClean="0"/>
              <a:t>Při hlasováních má každý členský stát jeden hlas. Přítomní hlasující jsou ti, kteří jsou fyzicky přítomni.</a:t>
            </a:r>
          </a:p>
          <a:p>
            <a:endParaRPr lang="cs-CZ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Rada bezpečnosti OSN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Kompetence</a:t>
            </a:r>
          </a:p>
          <a:p>
            <a:r>
              <a:rPr lang="cs-CZ" smtClean="0"/>
              <a:t>Stálí členové</a:t>
            </a:r>
          </a:p>
          <a:p>
            <a:r>
              <a:rPr lang="cs-CZ" smtClean="0"/>
              <a:t>Nestálí členové</a:t>
            </a:r>
          </a:p>
          <a:p>
            <a:r>
              <a:rPr lang="cs-CZ" smtClean="0"/>
              <a:t>Pozorovatelé</a:t>
            </a:r>
          </a:p>
          <a:p>
            <a:pPr>
              <a:buNone/>
            </a:pPr>
            <a:endParaRPr lang="cs-CZ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Kompetence RB OSN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mtClean="0"/>
              <a:t>Zachování míru ve světě</a:t>
            </a:r>
          </a:p>
          <a:p>
            <a:r>
              <a:rPr lang="cs-CZ" smtClean="0"/>
              <a:t>Řešení sporů</a:t>
            </a:r>
          </a:p>
          <a:p>
            <a:r>
              <a:rPr lang="cs-CZ" smtClean="0"/>
              <a:t>Úprava zbrojení</a:t>
            </a:r>
          </a:p>
          <a:p>
            <a:r>
              <a:rPr lang="cs-CZ" smtClean="0"/>
              <a:t>Používání sankcí vůči narušiteli</a:t>
            </a:r>
          </a:p>
          <a:p>
            <a:r>
              <a:rPr lang="cs-CZ" smtClean="0"/>
              <a:t>Podnikání vojenských akcí proti agresoru</a:t>
            </a:r>
          </a:p>
          <a:p>
            <a:r>
              <a:rPr lang="cs-CZ" smtClean="0"/>
              <a:t>Navrhuje kandidáta na generálního tajemníka</a:t>
            </a:r>
          </a:p>
          <a:p>
            <a:r>
              <a:rPr lang="cs-CZ" smtClean="0"/>
              <a:t>Spolu s Valným shromážděním volí soudce mezinárodního soudního dvora</a:t>
            </a:r>
          </a:p>
          <a:p>
            <a:r>
              <a:rPr lang="cs-CZ" smtClean="0"/>
              <a:t>Předkládá zprávy o svojí činnosti valnému shromáždění</a:t>
            </a:r>
          </a:p>
          <a:p>
            <a:pPr>
              <a:buNone/>
            </a:pPr>
            <a:endParaRPr lang="cs-CZ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Původní stálí členové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USA</a:t>
            </a:r>
          </a:p>
          <a:p>
            <a:r>
              <a:rPr lang="cs-CZ" smtClean="0"/>
              <a:t>Spojené království</a:t>
            </a:r>
          </a:p>
          <a:p>
            <a:r>
              <a:rPr lang="cs-CZ" smtClean="0"/>
              <a:t>Čínská lidová republika</a:t>
            </a:r>
          </a:p>
          <a:p>
            <a:r>
              <a:rPr lang="cs-CZ" smtClean="0"/>
              <a:t>Francie</a:t>
            </a:r>
          </a:p>
          <a:p>
            <a:r>
              <a:rPr lang="cs-CZ" smtClean="0"/>
              <a:t>Sovětský svaz</a:t>
            </a:r>
          </a:p>
          <a:p>
            <a:endParaRPr lang="cs-CZ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smtClean="0"/>
              <a:t>Aktuální stálí členové Rady bezpečnosti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USA</a:t>
            </a:r>
          </a:p>
          <a:p>
            <a:r>
              <a:rPr lang="cs-CZ" smtClean="0"/>
              <a:t>Spojené království</a:t>
            </a:r>
          </a:p>
          <a:p>
            <a:r>
              <a:rPr lang="cs-CZ" smtClean="0"/>
              <a:t>Čínská lidová republika</a:t>
            </a:r>
          </a:p>
          <a:p>
            <a:r>
              <a:rPr lang="cs-CZ" smtClean="0"/>
              <a:t>Francie</a:t>
            </a:r>
          </a:p>
          <a:p>
            <a:r>
              <a:rPr lang="cs-CZ" smtClean="0"/>
              <a:t>Rusko</a:t>
            </a:r>
          </a:p>
          <a:p>
            <a:endParaRPr lang="cs-CZ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Nestálí členové RB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smtClean="0"/>
              <a:t>Nestálé členy RB volí VS na svém každoročním podzimním zasedání a zvolení členové nastupují do rady k 1. lednu nadcházejícího roku. </a:t>
            </a:r>
          </a:p>
          <a:p>
            <a:r>
              <a:rPr lang="cs-CZ" smtClean="0"/>
              <a:t>Jsou stanoveny regionální skupiny zemí, které navrhují ze svého středu jednu nebo několik kandidátských zemí</a:t>
            </a:r>
          </a:p>
          <a:p>
            <a:r>
              <a:rPr lang="cs-CZ" i="1" smtClean="0"/>
              <a:t>Afrika</a:t>
            </a:r>
            <a:r>
              <a:rPr lang="cs-CZ" smtClean="0"/>
              <a:t>  - 3</a:t>
            </a:r>
          </a:p>
          <a:p>
            <a:r>
              <a:rPr lang="cs-CZ" i="1" smtClean="0"/>
              <a:t>Asie</a:t>
            </a:r>
            <a:r>
              <a:rPr lang="cs-CZ" smtClean="0"/>
              <a:t>, </a:t>
            </a:r>
            <a:r>
              <a:rPr lang="cs-CZ" i="1" smtClean="0"/>
              <a:t>Latinská Amerika</a:t>
            </a:r>
            <a:r>
              <a:rPr lang="cs-CZ" smtClean="0"/>
              <a:t> a </a:t>
            </a:r>
            <a:r>
              <a:rPr lang="cs-CZ" i="1" smtClean="0"/>
              <a:t>západní Evropa- 2</a:t>
            </a:r>
            <a:r>
              <a:rPr lang="cs-CZ" smtClean="0"/>
              <a:t>  </a:t>
            </a:r>
          </a:p>
          <a:p>
            <a:r>
              <a:rPr lang="cs-CZ" i="1" smtClean="0"/>
              <a:t>východní Evropa</a:t>
            </a:r>
            <a:r>
              <a:rPr lang="cs-CZ" smtClean="0"/>
              <a:t>(kam spadá ČR) - 1 </a:t>
            </a:r>
          </a:p>
          <a:p>
            <a:r>
              <a:rPr lang="cs-CZ" smtClean="0"/>
              <a:t>Jedním ze zástupců musí být </a:t>
            </a:r>
            <a:r>
              <a:rPr lang="cs-CZ" i="1" smtClean="0"/>
              <a:t>arabská země</a:t>
            </a:r>
            <a:r>
              <a:rPr lang="cs-CZ" smtClean="0"/>
              <a:t> spadající střídavě pod Afriku nebo Asii </a:t>
            </a:r>
          </a:p>
          <a:p>
            <a:r>
              <a:rPr lang="cs-CZ" smtClean="0"/>
              <a:t>Žádná země nemůže být zvolena do Rady bezpečnosti dvakrát bezprostředně po sobě, vždy musí následovat alespoň jednoletá přestávka</a:t>
            </a:r>
            <a:endParaRPr lang="cs-CZ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Aktuální nestálí členové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smtClean="0"/>
              <a:t>Angola (2016)</a:t>
            </a:r>
          </a:p>
          <a:p>
            <a:pPr>
              <a:buNone/>
            </a:pPr>
            <a:r>
              <a:rPr lang="cs-CZ" smtClean="0"/>
              <a:t>Egypt (2017)</a:t>
            </a:r>
          </a:p>
          <a:p>
            <a:pPr>
              <a:buNone/>
            </a:pPr>
            <a:r>
              <a:rPr lang="cs-CZ" smtClean="0"/>
              <a:t>Japonsko (2017)</a:t>
            </a:r>
          </a:p>
          <a:p>
            <a:pPr>
              <a:buNone/>
            </a:pPr>
            <a:r>
              <a:rPr lang="cs-CZ" smtClean="0"/>
              <a:t>Malajsie (2016)</a:t>
            </a:r>
          </a:p>
          <a:p>
            <a:pPr>
              <a:buNone/>
            </a:pPr>
            <a:r>
              <a:rPr lang="cs-CZ" smtClean="0"/>
              <a:t>Nový Zéland (2016)</a:t>
            </a:r>
          </a:p>
          <a:p>
            <a:pPr>
              <a:buNone/>
            </a:pPr>
            <a:r>
              <a:rPr lang="cs-CZ" smtClean="0"/>
              <a:t>Senegal (2017)</a:t>
            </a:r>
          </a:p>
          <a:p>
            <a:pPr>
              <a:buNone/>
            </a:pPr>
            <a:r>
              <a:rPr lang="cs-CZ" smtClean="0"/>
              <a:t>Španělsko (2016)</a:t>
            </a:r>
          </a:p>
          <a:p>
            <a:pPr>
              <a:buNone/>
            </a:pPr>
            <a:r>
              <a:rPr lang="cs-CZ" smtClean="0"/>
              <a:t>Ukrajina (2017)</a:t>
            </a:r>
          </a:p>
          <a:p>
            <a:pPr>
              <a:buNone/>
            </a:pPr>
            <a:r>
              <a:rPr lang="cs-CZ" err="1" smtClean="0"/>
              <a:t>Uruqaui</a:t>
            </a:r>
            <a:r>
              <a:rPr lang="cs-CZ" smtClean="0"/>
              <a:t> (2017)</a:t>
            </a:r>
          </a:p>
          <a:p>
            <a:pPr>
              <a:buNone/>
            </a:pPr>
            <a:r>
              <a:rPr lang="cs-CZ" smtClean="0"/>
              <a:t>Venezuela (2016)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Ohrožení míru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smtClean="0"/>
              <a:t>Bezpečnostní rada jako jediný orgán může nařídit použití síly při řešení ohrožení míru</a:t>
            </a:r>
            <a:endParaRPr lang="cs-CZ" b="1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Právo veta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Nejvýznamnější zvláštní pravomocí stálých členů RB OSN je </a:t>
            </a:r>
            <a:r>
              <a:rPr lang="cs-CZ" b="1" smtClean="0"/>
              <a:t>neomezené právo veta</a:t>
            </a:r>
            <a:r>
              <a:rPr lang="cs-CZ" smtClean="0"/>
              <a:t>, kdy kterýkoliv z nich může zablokovat jakékoliv rozhodnutí RB OSN. Toto veto nelze žádným způsobem obejít.</a:t>
            </a:r>
            <a:endParaRPr lang="cs-CZ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Ekonomická a sociální rada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smtClean="0"/>
              <a:t>Otázky spojené s ekonomickým, sociálním, kulturním a zdravotním rozvojem</a:t>
            </a:r>
          </a:p>
          <a:p>
            <a:r>
              <a:rPr lang="cs-CZ" smtClean="0"/>
              <a:t>Podpora dodržování lidských práv</a:t>
            </a:r>
          </a:p>
          <a:p>
            <a:r>
              <a:rPr lang="cs-CZ" smtClean="0"/>
              <a:t>Dojednávání spolupráce s přidruženými odbornými mezinárodními organizacemi – Světová zdravotnická organizace, </a:t>
            </a:r>
            <a:r>
              <a:rPr lang="cs-CZ" err="1" smtClean="0"/>
              <a:t>Organizace</a:t>
            </a:r>
            <a:r>
              <a:rPr lang="cs-CZ" smtClean="0"/>
              <a:t> pro výživu a zemědělství, Světová banka apod.</a:t>
            </a:r>
          </a:p>
          <a:p>
            <a:r>
              <a:rPr lang="cs-CZ" smtClean="0"/>
              <a:t>Vytváří si pomocné orgány, kterými jsou komise nebo výbory – Komise pro lidská práva, Výbor pro národnostní menšiny apod.</a:t>
            </a:r>
          </a:p>
          <a:p>
            <a:r>
              <a:rPr lang="cs-CZ" smtClean="0"/>
              <a:t>Pod </a:t>
            </a:r>
            <a:r>
              <a:rPr lang="cs-CZ" b="1" smtClean="0"/>
              <a:t>ECOSOC</a:t>
            </a:r>
            <a:r>
              <a:rPr lang="cs-CZ" smtClean="0"/>
              <a:t> spadá 5 regionálních komisí, jejichž úkolem je iniciovat opatření na podporu ekonomického rozvoje příslušného regionu a posílit ekonomické vztahy mezi zeměmi</a:t>
            </a:r>
          </a:p>
          <a:p>
            <a:r>
              <a:rPr lang="cs-CZ" smtClean="0"/>
              <a:t>Ekonomická a sociální rada zasedá dvakrát ročně, a to jednou v New Yorku a jednou v Ženevě</a:t>
            </a:r>
          </a:p>
          <a:p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Společnost národů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mtClean="0"/>
              <a:t>Organizace koncipovaná v průběhu první světové války a ustavená v roce 1919 v rámci Versailleské smlouvy „na podporu mezinárodní spolupráce a dosažení míru a bezpečnosti“.</a:t>
            </a:r>
          </a:p>
          <a:p>
            <a:r>
              <a:rPr lang="cs-CZ" smtClean="0"/>
              <a:t>V rámci Versailleské smlouvy vznikla i Mezinárodní organizace práce jako přidružená organizace Společnosti národů. </a:t>
            </a:r>
          </a:p>
          <a:p>
            <a:r>
              <a:rPr lang="cs-CZ" smtClean="0"/>
              <a:t>Společnost národů ukončila činnost poté, co se jí nepodařilo zabránit vypuknutí druhé světové války</a:t>
            </a:r>
          </a:p>
          <a:p>
            <a:endParaRPr lang="cs-CZ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Generální tajemník OSN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smtClean="0"/>
              <a:t>Řídí  Sekretariát OSN</a:t>
            </a:r>
          </a:p>
          <a:p>
            <a:r>
              <a:rPr lang="cs-CZ" smtClean="0"/>
              <a:t>De facto je hlavou a osobou komunikující navenek OSN</a:t>
            </a:r>
          </a:p>
          <a:p>
            <a:r>
              <a:rPr lang="cs-CZ" smtClean="0"/>
              <a:t>Je jmenován na pětileté období VS na návrh RB</a:t>
            </a:r>
          </a:p>
          <a:p>
            <a:r>
              <a:rPr lang="cs-CZ" smtClean="0"/>
              <a:t>Mezi pravomoci generálního tajemníka patří správa majetku OSN a právo zúčastnit se jednání všech orgánů OSN.</a:t>
            </a:r>
          </a:p>
          <a:p>
            <a:r>
              <a:rPr lang="cs-CZ" smtClean="0"/>
              <a:t>Sekretariát zabezpečuje chod všech orgánů</a:t>
            </a:r>
          </a:p>
          <a:p>
            <a:r>
              <a:rPr lang="cs-CZ" smtClean="0"/>
              <a:t>7. generální tajemník </a:t>
            </a:r>
            <a:r>
              <a:rPr lang="cs-CZ" err="1" smtClean="0"/>
              <a:t>Kofi</a:t>
            </a:r>
            <a:r>
              <a:rPr lang="cs-CZ" smtClean="0"/>
              <a:t> </a:t>
            </a:r>
            <a:r>
              <a:rPr lang="cs-CZ" err="1" smtClean="0"/>
              <a:t>Annan</a:t>
            </a:r>
            <a:r>
              <a:rPr lang="cs-CZ" smtClean="0"/>
              <a:t> a OSN obdrželi v roce 2001 Nobelovu cenu míru za „práci za lépe organizovaný a mírovější svět“. </a:t>
            </a:r>
          </a:p>
          <a:p>
            <a:r>
              <a:rPr lang="cs-CZ" smtClean="0"/>
              <a:t>Od 1.1. 2017 </a:t>
            </a:r>
            <a:r>
              <a:rPr lang="cs-CZ" b="1" smtClean="0"/>
              <a:t>Antonio </a:t>
            </a:r>
            <a:r>
              <a:rPr lang="cs-CZ" b="1" err="1" smtClean="0"/>
              <a:t>Guteres</a:t>
            </a:r>
            <a:r>
              <a:rPr lang="cs-CZ" b="1" smtClean="0"/>
              <a:t> </a:t>
            </a:r>
            <a:r>
              <a:rPr lang="cs-CZ" smtClean="0"/>
              <a:t>(Portugalsko)</a:t>
            </a:r>
          </a:p>
          <a:p>
            <a:endParaRPr lang="cs-CZ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err="1" smtClean="0"/>
              <a:t>Poručenská</a:t>
            </a:r>
            <a:r>
              <a:rPr lang="cs-CZ" b="1" smtClean="0"/>
              <a:t> rada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U</a:t>
            </a:r>
            <a:r>
              <a:rPr lang="pt-BR" smtClean="0"/>
              <a:t>stavena Chartou OSN v roce 1945</a:t>
            </a:r>
            <a:endParaRPr lang="cs-CZ" smtClean="0"/>
          </a:p>
          <a:p>
            <a:r>
              <a:rPr lang="cs-CZ" smtClean="0"/>
              <a:t>Pod správu patřila bývalá </a:t>
            </a:r>
            <a:r>
              <a:rPr lang="cs-CZ" b="1" smtClean="0"/>
              <a:t>mandátní území </a:t>
            </a:r>
            <a:r>
              <a:rPr lang="cs-CZ" smtClean="0"/>
              <a:t>Společnosti národů; území, jež byla odňata poraženým mocnostem po druhé světové válce - Itálii, Japonsku</a:t>
            </a:r>
          </a:p>
          <a:p>
            <a:r>
              <a:rPr lang="cs-CZ" smtClean="0"/>
              <a:t>Do roku 1994 dosáhla všechna svěřenecká území OSN samosprávy či nezávislost</a:t>
            </a:r>
          </a:p>
          <a:p>
            <a:r>
              <a:rPr lang="cs-CZ" smtClean="0"/>
              <a:t>Splnila svůj účel, nyní nepracuje, tzv. </a:t>
            </a:r>
            <a:r>
              <a:rPr lang="cs-CZ" b="1" smtClean="0"/>
              <a:t>spočívá</a:t>
            </a:r>
            <a:endParaRPr lang="cs-CZ" b="1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Mezinárodní soudní dvůr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V Haagu</a:t>
            </a:r>
          </a:p>
          <a:p>
            <a:r>
              <a:rPr lang="pl-PL" smtClean="0"/>
              <a:t>Zřízen roku 1945 na základě Charty OSN</a:t>
            </a:r>
          </a:p>
          <a:p>
            <a:r>
              <a:rPr lang="cs-CZ" smtClean="0"/>
              <a:t>Řeší spory mezi státy</a:t>
            </a:r>
          </a:p>
          <a:p>
            <a:r>
              <a:rPr lang="cs-CZ" smtClean="0"/>
              <a:t>Podává posudky o právních otázkách na žádost oprávněných orgánů</a:t>
            </a:r>
            <a:endParaRPr lang="cs-CZ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MSD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Patnáct soudců volených VS OSN a RB </a:t>
            </a:r>
          </a:p>
          <a:p>
            <a:r>
              <a:rPr lang="cs-CZ" smtClean="0"/>
              <a:t>Voleni na devět let a mohou být </a:t>
            </a:r>
            <a:r>
              <a:rPr lang="cs-CZ" err="1" smtClean="0"/>
              <a:t>znovuzvoleni</a:t>
            </a:r>
            <a:endParaRPr lang="cs-CZ" smtClean="0"/>
          </a:p>
          <a:p>
            <a:r>
              <a:rPr lang="cs-CZ" smtClean="0"/>
              <a:t>Každé tři roky se ve volbě obnovuje jedna třetina soudců</a:t>
            </a:r>
          </a:p>
          <a:p>
            <a:r>
              <a:rPr lang="cs-CZ" smtClean="0"/>
              <a:t>Členy soudu nemohou být zároveň dva příslušníci stejného státu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Senáty MSD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mtClean="0"/>
              <a:t>Soudci se usnáší prostou většinou hlasů a v případě rovnosti je rozhodující hlas předsedy</a:t>
            </a:r>
          </a:p>
          <a:p>
            <a:r>
              <a:rPr lang="cs-CZ" smtClean="0"/>
              <a:t>Ve většině případů zasedá Dvůr v plném počtu</a:t>
            </a:r>
          </a:p>
          <a:p>
            <a:r>
              <a:rPr lang="cs-CZ" err="1" smtClean="0"/>
              <a:t>Kvórum</a:t>
            </a:r>
            <a:r>
              <a:rPr lang="cs-CZ" smtClean="0"/>
              <a:t> je devět soudců</a:t>
            </a:r>
          </a:p>
          <a:p>
            <a:r>
              <a:rPr lang="cs-CZ" smtClean="0"/>
              <a:t>Může však pro určité druhy sporů utvořit menší senáty při minimálním počtu tří soudců.</a:t>
            </a:r>
          </a:p>
          <a:p>
            <a:r>
              <a:rPr lang="cs-CZ" smtClean="0"/>
              <a:t>Každý rok také tvoří pětičlenný senát, který pak na žádost stran rozhoduje ve zkráceném řízení</a:t>
            </a:r>
            <a:endParaRPr lang="cs-CZ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smtClean="0"/>
              <a:t>Vysoký komisař OSN pro lidská práva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smtClean="0"/>
              <a:t>Nese hlavní odpovědnost za činnost OSN na poli lidských práv </a:t>
            </a:r>
          </a:p>
          <a:p>
            <a:r>
              <a:rPr lang="cs-CZ" smtClean="0"/>
              <a:t>Jmenován na čtyřleté období </a:t>
            </a:r>
          </a:p>
          <a:p>
            <a:r>
              <a:rPr lang="cs-CZ" smtClean="0"/>
              <a:t>Podpora a ochrana efektivního uplatňování lidských práv pro všechny lidi bez rozdílu</a:t>
            </a:r>
          </a:p>
          <a:p>
            <a:r>
              <a:rPr lang="cs-CZ" smtClean="0"/>
              <a:t>Podněcování mezinárodní spolupráce v oblasti lidských práv </a:t>
            </a:r>
          </a:p>
          <a:p>
            <a:r>
              <a:rPr lang="cs-CZ" smtClean="0"/>
              <a:t>Podpora a koordinace činnosti na podporu lidských práv v rámci OSN</a:t>
            </a:r>
          </a:p>
          <a:p>
            <a:r>
              <a:rPr lang="cs-CZ" smtClean="0"/>
              <a:t>Účast na formulování nových norem pro lidská práva a podpora ratifikace dohod o lidských právech</a:t>
            </a:r>
          </a:p>
          <a:p>
            <a:r>
              <a:rPr lang="cs-CZ" smtClean="0"/>
              <a:t>Pověřen reagovat na vážná porušování lidských práv a podnikat preventivní akce</a:t>
            </a:r>
          </a:p>
          <a:p>
            <a:r>
              <a:rPr lang="cs-CZ" smtClean="0"/>
              <a:t>Od září 2014 je to Jordánec </a:t>
            </a:r>
            <a:r>
              <a:rPr lang="cs-CZ" err="1" smtClean="0"/>
              <a:t>Zaíd</a:t>
            </a:r>
            <a:r>
              <a:rPr lang="cs-CZ" smtClean="0"/>
              <a:t> </a:t>
            </a:r>
            <a:r>
              <a:rPr lang="cs-CZ" err="1" smtClean="0"/>
              <a:t>Raád</a:t>
            </a:r>
            <a:r>
              <a:rPr lang="cs-CZ" smtClean="0"/>
              <a:t> </a:t>
            </a:r>
            <a:r>
              <a:rPr lang="cs-CZ" err="1" smtClean="0"/>
              <a:t>Zaíd</a:t>
            </a:r>
            <a:r>
              <a:rPr lang="cs-CZ" smtClean="0"/>
              <a:t> Husajn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smtClean="0"/>
              <a:t>Úřad vysokého komisaře pro lidská práva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mtClean="0"/>
              <a:t>Ústřední orgán OSN pro problematiku lidských práv</a:t>
            </a:r>
          </a:p>
          <a:p>
            <a:r>
              <a:rPr lang="cs-CZ" smtClean="0"/>
              <a:t>Slouží jako sekretariát Komise pro lidská práva, smluvních orgánů (expertních skupin dohlížejících na plnění dohod) a dalších orgánů OSN pro lidská práva</a:t>
            </a:r>
          </a:p>
          <a:p>
            <a:r>
              <a:rPr lang="cs-CZ" smtClean="0"/>
              <a:t>Působí i přímo v terénu a poskytuje poradní služby a technickou pomoc</a:t>
            </a:r>
            <a:endParaRPr lang="cs-CZ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smtClean="0"/>
              <a:t>Další orgány OSN zapojené do ochrany LP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mtClean="0"/>
              <a:t>Dětský fond OSN (UNICEF) </a:t>
            </a:r>
          </a:p>
          <a:p>
            <a:r>
              <a:rPr lang="cs-CZ" smtClean="0"/>
              <a:t>Organizace OSN pro výchovu, vědu a kulturu (UNESCO) </a:t>
            </a:r>
          </a:p>
          <a:p>
            <a:r>
              <a:rPr lang="cs-CZ" smtClean="0"/>
              <a:t>Rozvojový program OSN (UNDP)</a:t>
            </a:r>
          </a:p>
          <a:p>
            <a:r>
              <a:rPr lang="cs-CZ" smtClean="0"/>
              <a:t>Úřad vysokého komisaře OSN pro uprchlíky (UNHCR) </a:t>
            </a:r>
          </a:p>
          <a:p>
            <a:r>
              <a:rPr lang="cs-CZ" smtClean="0"/>
              <a:t>Dobrovolnický program OSN (UNV)</a:t>
            </a:r>
          </a:p>
          <a:p>
            <a:r>
              <a:rPr lang="cs-CZ" smtClean="0"/>
              <a:t>Stálý meziresortní výbor, který je zodpovědný za koordinaci mezinárodní reakce na humanitární krize</a:t>
            </a:r>
            <a:endParaRPr lang="cs-CZ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Liga lidských práv ČR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err="1" smtClean="0"/>
              <a:t>Lidskoprávní</a:t>
            </a:r>
            <a:r>
              <a:rPr lang="en-US" smtClean="0"/>
              <a:t> </a:t>
            </a:r>
            <a:r>
              <a:rPr lang="en-US" err="1" smtClean="0"/>
              <a:t>problémy</a:t>
            </a:r>
            <a:r>
              <a:rPr lang="en-US" smtClean="0"/>
              <a:t> </a:t>
            </a:r>
            <a:r>
              <a:rPr lang="en-US" err="1" smtClean="0"/>
              <a:t>soudnictví</a:t>
            </a:r>
            <a:endParaRPr lang="cs-CZ" smtClean="0"/>
          </a:p>
          <a:p>
            <a:r>
              <a:rPr lang="en-US" err="1" smtClean="0"/>
              <a:t>Zneužití</a:t>
            </a:r>
            <a:r>
              <a:rPr lang="en-US" smtClean="0"/>
              <a:t> </a:t>
            </a:r>
            <a:r>
              <a:rPr lang="en-US" err="1" smtClean="0"/>
              <a:t>moci</a:t>
            </a:r>
            <a:r>
              <a:rPr lang="en-US" smtClean="0"/>
              <a:t> </a:t>
            </a:r>
            <a:r>
              <a:rPr lang="en-US" err="1" smtClean="0"/>
              <a:t>policie</a:t>
            </a:r>
            <a:endParaRPr lang="cs-CZ" smtClean="0"/>
          </a:p>
          <a:p>
            <a:r>
              <a:rPr lang="en-US" err="1" smtClean="0"/>
              <a:t>Práva</a:t>
            </a:r>
            <a:r>
              <a:rPr lang="en-US" smtClean="0"/>
              <a:t> </a:t>
            </a:r>
            <a:r>
              <a:rPr lang="en-US" err="1" smtClean="0"/>
              <a:t>lidí</a:t>
            </a:r>
            <a:r>
              <a:rPr lang="en-US" smtClean="0"/>
              <a:t> s </a:t>
            </a:r>
            <a:r>
              <a:rPr lang="en-US" err="1" smtClean="0"/>
              <a:t>postižením</a:t>
            </a:r>
            <a:endParaRPr lang="cs-CZ" smtClean="0"/>
          </a:p>
          <a:p>
            <a:r>
              <a:rPr lang="cs-CZ" smtClean="0"/>
              <a:t>Práva dětí</a:t>
            </a:r>
            <a:endParaRPr lang="cs-CZ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Práva lidí s postižením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err="1" smtClean="0"/>
              <a:t>Sna</a:t>
            </a:r>
            <a:r>
              <a:rPr lang="cs-CZ" smtClean="0"/>
              <a:t>ha </a:t>
            </a:r>
            <a:r>
              <a:rPr lang="en-US" smtClean="0"/>
              <a:t>o </a:t>
            </a:r>
            <a:r>
              <a:rPr lang="en-US" b="1" err="1" smtClean="0"/>
              <a:t>efektivní</a:t>
            </a:r>
            <a:r>
              <a:rPr lang="en-US" b="1" smtClean="0"/>
              <a:t> a </a:t>
            </a:r>
            <a:r>
              <a:rPr lang="en-US" b="1" err="1" smtClean="0"/>
              <a:t>úplnou</a:t>
            </a:r>
            <a:r>
              <a:rPr lang="en-US" b="1" smtClean="0"/>
              <a:t> </a:t>
            </a:r>
            <a:r>
              <a:rPr lang="en-US" b="1" err="1" smtClean="0"/>
              <a:t>implementaci</a:t>
            </a:r>
            <a:r>
              <a:rPr lang="en-US" smtClean="0"/>
              <a:t> </a:t>
            </a:r>
            <a:r>
              <a:rPr lang="en-US" err="1" smtClean="0"/>
              <a:t>Úmluvy</a:t>
            </a:r>
            <a:r>
              <a:rPr lang="en-US" smtClean="0"/>
              <a:t> OSN o </a:t>
            </a:r>
            <a:r>
              <a:rPr lang="en-US" err="1" smtClean="0"/>
              <a:t>práv</a:t>
            </a:r>
            <a:r>
              <a:rPr lang="cs-CZ" smtClean="0"/>
              <a:t>ech</a:t>
            </a:r>
            <a:r>
              <a:rPr lang="en-US" smtClean="0"/>
              <a:t> </a:t>
            </a:r>
            <a:r>
              <a:rPr lang="en-US" err="1" smtClean="0"/>
              <a:t>osob</a:t>
            </a:r>
            <a:r>
              <a:rPr lang="en-US" smtClean="0"/>
              <a:t> se </a:t>
            </a:r>
            <a:r>
              <a:rPr lang="en-US" err="1" smtClean="0"/>
              <a:t>zdravotním</a:t>
            </a:r>
            <a:r>
              <a:rPr lang="en-US" smtClean="0"/>
              <a:t> </a:t>
            </a:r>
            <a:r>
              <a:rPr lang="en-US" err="1" smtClean="0"/>
              <a:t>postižením</a:t>
            </a:r>
            <a:r>
              <a:rPr lang="en-US" smtClean="0"/>
              <a:t>. </a:t>
            </a:r>
            <a:endParaRPr lang="cs-CZ" smtClean="0"/>
          </a:p>
          <a:p>
            <a:pPr>
              <a:buNone/>
            </a:pPr>
            <a:r>
              <a:rPr lang="cs-CZ" smtClean="0"/>
              <a:t>Problematika:</a:t>
            </a:r>
          </a:p>
          <a:p>
            <a:r>
              <a:rPr lang="cs-CZ" smtClean="0"/>
              <a:t> </a:t>
            </a:r>
            <a:r>
              <a:rPr lang="en-US" smtClean="0"/>
              <a:t> </a:t>
            </a:r>
            <a:r>
              <a:rPr lang="cs-CZ" smtClean="0"/>
              <a:t>S</a:t>
            </a:r>
            <a:r>
              <a:rPr lang="en-US" err="1" smtClean="0"/>
              <a:t>ystém</a:t>
            </a:r>
            <a:r>
              <a:rPr lang="en-US" smtClean="0"/>
              <a:t> </a:t>
            </a:r>
            <a:r>
              <a:rPr lang="en-US" err="1" smtClean="0"/>
              <a:t>zbavování</a:t>
            </a:r>
            <a:r>
              <a:rPr lang="en-US" smtClean="0"/>
              <a:t> a </a:t>
            </a:r>
            <a:r>
              <a:rPr lang="en-US" err="1" smtClean="0"/>
              <a:t>omezování</a:t>
            </a:r>
            <a:r>
              <a:rPr lang="en-US" smtClean="0"/>
              <a:t> </a:t>
            </a:r>
            <a:r>
              <a:rPr lang="en-US" err="1" smtClean="0"/>
              <a:t>způsobilosti</a:t>
            </a:r>
            <a:r>
              <a:rPr lang="en-US" smtClean="0"/>
              <a:t> k </a:t>
            </a:r>
            <a:r>
              <a:rPr lang="en-US" err="1" smtClean="0"/>
              <a:t>právním</a:t>
            </a:r>
            <a:r>
              <a:rPr lang="en-US" smtClean="0"/>
              <a:t> </a:t>
            </a:r>
            <a:r>
              <a:rPr lang="en-US" err="1" smtClean="0"/>
              <a:t>úkonům</a:t>
            </a:r>
            <a:endParaRPr lang="cs-CZ" smtClean="0"/>
          </a:p>
          <a:p>
            <a:r>
              <a:rPr lang="cs-CZ" smtClean="0"/>
              <a:t>Zbytečné umísťování </a:t>
            </a:r>
            <a:r>
              <a:rPr lang="en-US" smtClean="0"/>
              <a:t> </a:t>
            </a:r>
            <a:r>
              <a:rPr lang="en-US" err="1" smtClean="0"/>
              <a:t>osob</a:t>
            </a:r>
            <a:r>
              <a:rPr lang="en-US" smtClean="0"/>
              <a:t> s </a:t>
            </a:r>
            <a:r>
              <a:rPr lang="en-US" err="1" smtClean="0"/>
              <a:t>duševním</a:t>
            </a:r>
            <a:r>
              <a:rPr lang="en-US" smtClean="0"/>
              <a:t> </a:t>
            </a:r>
            <a:r>
              <a:rPr lang="en-US" err="1" smtClean="0"/>
              <a:t>postižením</a:t>
            </a:r>
            <a:r>
              <a:rPr lang="en-US" smtClean="0"/>
              <a:t> v </a:t>
            </a:r>
            <a:r>
              <a:rPr lang="en-US" err="1" smtClean="0"/>
              <a:t>ústavech</a:t>
            </a:r>
            <a:r>
              <a:rPr lang="en-US" smtClean="0"/>
              <a:t> </a:t>
            </a:r>
            <a:r>
              <a:rPr lang="en-US" err="1" smtClean="0"/>
              <a:t>sociální</a:t>
            </a:r>
            <a:r>
              <a:rPr lang="en-US" smtClean="0"/>
              <a:t> </a:t>
            </a:r>
            <a:r>
              <a:rPr lang="en-US" err="1" smtClean="0"/>
              <a:t>péče</a:t>
            </a:r>
            <a:r>
              <a:rPr lang="en-US" smtClean="0"/>
              <a:t> a </a:t>
            </a:r>
            <a:r>
              <a:rPr lang="en-US" err="1" smtClean="0"/>
              <a:t>psychiatrických</a:t>
            </a:r>
            <a:r>
              <a:rPr lang="en-US" smtClean="0"/>
              <a:t> </a:t>
            </a:r>
            <a:r>
              <a:rPr lang="en-US" err="1" smtClean="0"/>
              <a:t>léčebnách</a:t>
            </a:r>
            <a:endParaRPr lang="cs-CZ" smtClean="0"/>
          </a:p>
          <a:p>
            <a:r>
              <a:rPr lang="cs-CZ" smtClean="0"/>
              <a:t>S</a:t>
            </a:r>
            <a:r>
              <a:rPr lang="en-US" err="1" smtClean="0"/>
              <a:t>egregac</a:t>
            </a:r>
            <a:r>
              <a:rPr lang="cs-CZ" smtClean="0"/>
              <a:t>e</a:t>
            </a:r>
            <a:r>
              <a:rPr lang="en-US" smtClean="0"/>
              <a:t> </a:t>
            </a:r>
            <a:r>
              <a:rPr lang="en-US" err="1" smtClean="0"/>
              <a:t>ve</a:t>
            </a:r>
            <a:r>
              <a:rPr lang="en-US" smtClean="0"/>
              <a:t> </a:t>
            </a:r>
            <a:r>
              <a:rPr lang="en-US" err="1" smtClean="0"/>
              <a:t>vzdělávání</a:t>
            </a:r>
            <a:r>
              <a:rPr lang="en-US" smtClean="0"/>
              <a:t> </a:t>
            </a:r>
            <a:endParaRPr lang="cs-CZ" smtClean="0"/>
          </a:p>
          <a:p>
            <a:r>
              <a:rPr lang="cs-CZ" err="1" smtClean="0"/>
              <a:t>P</a:t>
            </a:r>
            <a:r>
              <a:rPr lang="en-US" err="1" smtClean="0"/>
              <a:t>orušování</a:t>
            </a:r>
            <a:r>
              <a:rPr lang="en-US" smtClean="0"/>
              <a:t> </a:t>
            </a:r>
            <a:r>
              <a:rPr lang="en-US" err="1" smtClean="0"/>
              <a:t>práva</a:t>
            </a:r>
            <a:r>
              <a:rPr lang="en-US" smtClean="0"/>
              <a:t> </a:t>
            </a:r>
            <a:r>
              <a:rPr lang="en-US" err="1" smtClean="0"/>
              <a:t>na</a:t>
            </a:r>
            <a:r>
              <a:rPr lang="en-US" smtClean="0"/>
              <a:t> </a:t>
            </a:r>
            <a:r>
              <a:rPr lang="en-US" err="1" smtClean="0"/>
              <a:t>osobní</a:t>
            </a:r>
            <a:r>
              <a:rPr lang="en-US" smtClean="0"/>
              <a:t> </a:t>
            </a:r>
            <a:r>
              <a:rPr lang="en-US" err="1" smtClean="0"/>
              <a:t>svobodu</a:t>
            </a:r>
            <a:r>
              <a:rPr lang="en-US" smtClean="0"/>
              <a:t> a </a:t>
            </a:r>
            <a:r>
              <a:rPr lang="en-US" err="1" smtClean="0"/>
              <a:t>ponižujícímu</a:t>
            </a:r>
            <a:r>
              <a:rPr lang="en-US" smtClean="0"/>
              <a:t> </a:t>
            </a:r>
            <a:r>
              <a:rPr lang="en-US" err="1" smtClean="0"/>
              <a:t>zacházení</a:t>
            </a:r>
            <a:r>
              <a:rPr lang="en-US" smtClean="0"/>
              <a:t> v </a:t>
            </a:r>
            <a:r>
              <a:rPr lang="en-US" err="1" smtClean="0"/>
              <a:t>zařízeních</a:t>
            </a:r>
            <a:r>
              <a:rPr lang="en-US" smtClean="0"/>
              <a:t>, </a:t>
            </a:r>
            <a:r>
              <a:rPr lang="en-US" err="1" smtClean="0"/>
              <a:t>kde</a:t>
            </a:r>
            <a:r>
              <a:rPr lang="en-US" smtClean="0"/>
              <a:t> </a:t>
            </a:r>
            <a:r>
              <a:rPr lang="en-US" err="1" smtClean="0"/>
              <a:t>dochází</a:t>
            </a:r>
            <a:r>
              <a:rPr lang="en-US" smtClean="0"/>
              <a:t> k </a:t>
            </a:r>
            <a:r>
              <a:rPr lang="en-US" err="1" smtClean="0"/>
              <a:t>zbavení</a:t>
            </a:r>
            <a:r>
              <a:rPr lang="en-US" smtClean="0"/>
              <a:t> </a:t>
            </a:r>
            <a:r>
              <a:rPr lang="en-US" err="1" smtClean="0"/>
              <a:t>osobní</a:t>
            </a:r>
            <a:r>
              <a:rPr lang="en-US" smtClean="0"/>
              <a:t> </a:t>
            </a:r>
            <a:r>
              <a:rPr lang="en-US" err="1" smtClean="0"/>
              <a:t>svobody</a:t>
            </a:r>
            <a:endParaRPr lang="cs-CZ" smtClean="0"/>
          </a:p>
          <a:p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San Francisko 1945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mtClean="0"/>
              <a:t>Zástupci 50 zemí se sešli na Konferenci Spojených národů o mezinárodním uspořádání a vypracovali Chartu OSN. </a:t>
            </a:r>
          </a:p>
          <a:p>
            <a:r>
              <a:rPr lang="cs-CZ" smtClean="0"/>
              <a:t>Chartu podepsalo 26. června 1945 celkem 50 zemí. Polsko sice nebylo na konferenci zastoupeno a svůj podpis připojilo později, je ale považováno za jednu z 51 zakládajících členských zemí OSN.</a:t>
            </a:r>
          </a:p>
          <a:p>
            <a:endParaRPr lang="cs-CZ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Metody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Spolupr</a:t>
            </a:r>
            <a:r>
              <a:rPr lang="cs-CZ" err="1" smtClean="0"/>
              <a:t>áce</a:t>
            </a:r>
            <a:r>
              <a:rPr lang="cs-CZ" smtClean="0"/>
              <a:t> </a:t>
            </a:r>
            <a:r>
              <a:rPr lang="en-US" smtClean="0"/>
              <a:t>s </a:t>
            </a:r>
            <a:r>
              <a:rPr lang="cs-CZ" b="1" smtClean="0"/>
              <a:t>Centrem advokacie duševně postižených</a:t>
            </a:r>
          </a:p>
          <a:p>
            <a:r>
              <a:rPr lang="en-US" b="1" err="1" smtClean="0"/>
              <a:t>Škol</a:t>
            </a:r>
            <a:r>
              <a:rPr lang="cs-CZ" b="1" err="1" smtClean="0"/>
              <a:t>ení</a:t>
            </a:r>
            <a:r>
              <a:rPr lang="cs-CZ" b="1" smtClean="0"/>
              <a:t> </a:t>
            </a:r>
            <a:r>
              <a:rPr lang="cs-CZ" smtClean="0"/>
              <a:t>pro</a:t>
            </a:r>
            <a:r>
              <a:rPr lang="en-US" smtClean="0"/>
              <a:t> </a:t>
            </a:r>
            <a:r>
              <a:rPr lang="en-US" err="1" smtClean="0"/>
              <a:t>zástupce</a:t>
            </a:r>
            <a:r>
              <a:rPr lang="en-US" smtClean="0"/>
              <a:t> </a:t>
            </a:r>
            <a:r>
              <a:rPr lang="en-US" err="1" smtClean="0"/>
              <a:t>veřejné</a:t>
            </a:r>
            <a:r>
              <a:rPr lang="en-US" smtClean="0"/>
              <a:t> </a:t>
            </a:r>
            <a:r>
              <a:rPr lang="en-US" err="1" smtClean="0"/>
              <a:t>správy</a:t>
            </a:r>
            <a:r>
              <a:rPr lang="en-US" smtClean="0"/>
              <a:t>, </a:t>
            </a:r>
            <a:r>
              <a:rPr lang="en-US" err="1" smtClean="0"/>
              <a:t>sociální</a:t>
            </a:r>
            <a:r>
              <a:rPr lang="en-US" smtClean="0"/>
              <a:t> </a:t>
            </a:r>
            <a:r>
              <a:rPr lang="en-US" err="1" smtClean="0"/>
              <a:t>pracovníky</a:t>
            </a:r>
            <a:r>
              <a:rPr lang="en-US" smtClean="0"/>
              <a:t> a</a:t>
            </a:r>
            <a:r>
              <a:rPr lang="cs-CZ" smtClean="0"/>
              <a:t>pod.</a:t>
            </a:r>
          </a:p>
          <a:p>
            <a:pPr lvl="0"/>
            <a:r>
              <a:rPr lang="en-US" b="1" smtClean="0"/>
              <a:t> </a:t>
            </a:r>
            <a:r>
              <a:rPr lang="en-US" b="1" err="1" smtClean="0"/>
              <a:t>Zastup</a:t>
            </a:r>
            <a:r>
              <a:rPr lang="cs-CZ" b="1" smtClean="0"/>
              <a:t>ování</a:t>
            </a:r>
            <a:r>
              <a:rPr lang="en-US" b="1" smtClean="0"/>
              <a:t> </a:t>
            </a:r>
            <a:r>
              <a:rPr lang="en-US" b="1" err="1" smtClean="0"/>
              <a:t>osob</a:t>
            </a:r>
            <a:r>
              <a:rPr lang="en-US" smtClean="0"/>
              <a:t> s </a:t>
            </a:r>
            <a:r>
              <a:rPr lang="en-US" err="1" smtClean="0"/>
              <a:t>postižením</a:t>
            </a:r>
            <a:r>
              <a:rPr lang="en-US" smtClean="0"/>
              <a:t> </a:t>
            </a:r>
            <a:r>
              <a:rPr lang="en-US" err="1" smtClean="0"/>
              <a:t>před</a:t>
            </a:r>
            <a:r>
              <a:rPr lang="en-US" smtClean="0"/>
              <a:t> </a:t>
            </a:r>
            <a:r>
              <a:rPr lang="en-US" err="1" smtClean="0"/>
              <a:t>českými</a:t>
            </a:r>
            <a:r>
              <a:rPr lang="en-US" smtClean="0"/>
              <a:t> </a:t>
            </a:r>
            <a:r>
              <a:rPr lang="en-US" err="1" smtClean="0"/>
              <a:t>i</a:t>
            </a:r>
            <a:r>
              <a:rPr lang="en-US" smtClean="0"/>
              <a:t> </a:t>
            </a:r>
            <a:r>
              <a:rPr lang="en-US" err="1" smtClean="0"/>
              <a:t>mezinárodním</a:t>
            </a:r>
            <a:r>
              <a:rPr lang="en-US" smtClean="0"/>
              <a:t> </a:t>
            </a:r>
            <a:r>
              <a:rPr lang="en-US" err="1" smtClean="0"/>
              <a:t>soudy</a:t>
            </a:r>
            <a:r>
              <a:rPr lang="en-US" smtClean="0"/>
              <a:t> v </a:t>
            </a:r>
            <a:r>
              <a:rPr lang="en-US" err="1" smtClean="0"/>
              <a:t>zásadních</a:t>
            </a:r>
            <a:r>
              <a:rPr lang="en-US" smtClean="0"/>
              <a:t> </a:t>
            </a:r>
            <a:r>
              <a:rPr lang="en-US" err="1" smtClean="0"/>
              <a:t>případech</a:t>
            </a:r>
            <a:r>
              <a:rPr lang="en-US" smtClean="0"/>
              <a:t>.</a:t>
            </a:r>
            <a:r>
              <a:rPr lang="en-US" b="1" smtClean="0"/>
              <a:t> </a:t>
            </a:r>
            <a:endParaRPr lang="cs-CZ" b="1" smtClean="0"/>
          </a:p>
          <a:p>
            <a:pPr lvl="0"/>
            <a:r>
              <a:rPr lang="en-US" b="1" err="1" smtClean="0"/>
              <a:t>Spolupr</a:t>
            </a:r>
            <a:r>
              <a:rPr lang="cs-CZ" b="1" err="1" smtClean="0"/>
              <a:t>áce</a:t>
            </a:r>
            <a:r>
              <a:rPr lang="en-US" smtClean="0"/>
              <a:t> </a:t>
            </a:r>
            <a:r>
              <a:rPr lang="en-US" b="1" err="1" smtClean="0"/>
              <a:t>na</a:t>
            </a:r>
            <a:r>
              <a:rPr lang="en-US" b="1" smtClean="0"/>
              <a:t> </a:t>
            </a:r>
            <a:r>
              <a:rPr lang="en-US" b="1" err="1" smtClean="0"/>
              <a:t>reformách</a:t>
            </a:r>
            <a:r>
              <a:rPr lang="en-US" smtClean="0"/>
              <a:t> s </a:t>
            </a:r>
            <a:r>
              <a:rPr lang="en-US" err="1" smtClean="0"/>
              <a:t>ústředními</a:t>
            </a:r>
            <a:r>
              <a:rPr lang="en-US" smtClean="0"/>
              <a:t> </a:t>
            </a:r>
            <a:r>
              <a:rPr lang="en-US" err="1" smtClean="0"/>
              <a:t>orgány</a:t>
            </a:r>
            <a:r>
              <a:rPr lang="en-US" smtClean="0"/>
              <a:t> </a:t>
            </a:r>
            <a:r>
              <a:rPr lang="en-US" err="1" smtClean="0"/>
              <a:t>státní</a:t>
            </a:r>
            <a:r>
              <a:rPr lang="en-US" smtClean="0"/>
              <a:t> </a:t>
            </a:r>
            <a:r>
              <a:rPr lang="en-US" err="1" smtClean="0"/>
              <a:t>správy</a:t>
            </a:r>
            <a:r>
              <a:rPr lang="en-US" smtClean="0"/>
              <a:t>.</a:t>
            </a:r>
            <a:endParaRPr lang="cs-CZ" smtClean="0"/>
          </a:p>
          <a:p>
            <a:endParaRPr lang="cs-CZ" smtClean="0"/>
          </a:p>
          <a:p>
            <a:endParaRPr lang="cs-CZ" smtClean="0"/>
          </a:p>
          <a:p>
            <a:pPr lvl="0"/>
            <a:endParaRPr lang="cs-CZ" smtClean="0"/>
          </a:p>
          <a:p>
            <a:pPr lvl="0"/>
            <a:endParaRPr lang="cs-CZ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Metody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err="1" smtClean="0"/>
              <a:t>Připomínk</a:t>
            </a:r>
            <a:r>
              <a:rPr lang="cs-CZ" b="1" smtClean="0"/>
              <a:t>ování zákonů,</a:t>
            </a:r>
            <a:r>
              <a:rPr lang="en-US" err="1" smtClean="0"/>
              <a:t>které</a:t>
            </a:r>
            <a:r>
              <a:rPr lang="en-US" smtClean="0"/>
              <a:t> se </a:t>
            </a:r>
            <a:r>
              <a:rPr lang="en-US" err="1" smtClean="0"/>
              <a:t>týkají</a:t>
            </a:r>
            <a:r>
              <a:rPr lang="en-US" smtClean="0"/>
              <a:t> </a:t>
            </a:r>
            <a:r>
              <a:rPr lang="en-US" err="1" smtClean="0"/>
              <a:t>lidí</a:t>
            </a:r>
            <a:r>
              <a:rPr lang="en-US" smtClean="0"/>
              <a:t> se </a:t>
            </a:r>
            <a:r>
              <a:rPr lang="en-US" err="1" smtClean="0"/>
              <a:t>zdravotním</a:t>
            </a:r>
            <a:r>
              <a:rPr lang="en-US" smtClean="0"/>
              <a:t> </a:t>
            </a:r>
            <a:r>
              <a:rPr lang="en-US" err="1" smtClean="0"/>
              <a:t>postižením</a:t>
            </a:r>
            <a:r>
              <a:rPr lang="en-US" smtClean="0"/>
              <a:t>.</a:t>
            </a:r>
            <a:endParaRPr lang="cs-CZ" smtClean="0"/>
          </a:p>
          <a:p>
            <a:r>
              <a:rPr lang="en-US" b="1" err="1" smtClean="0"/>
              <a:t>Publik</a:t>
            </a:r>
            <a:r>
              <a:rPr lang="cs-CZ" b="1" err="1" smtClean="0"/>
              <a:t>ace</a:t>
            </a:r>
            <a:r>
              <a:rPr lang="cs-CZ" b="1" smtClean="0"/>
              <a:t> </a:t>
            </a:r>
            <a:r>
              <a:rPr lang="en-US" b="1" err="1" smtClean="0"/>
              <a:t>odborn</a:t>
            </a:r>
            <a:r>
              <a:rPr lang="cs-CZ" b="1" err="1" smtClean="0"/>
              <a:t>ých</a:t>
            </a:r>
            <a:r>
              <a:rPr lang="en-US" b="1" smtClean="0"/>
              <a:t> </a:t>
            </a:r>
            <a:r>
              <a:rPr lang="en-US" b="1" err="1" smtClean="0"/>
              <a:t>analýz</a:t>
            </a:r>
            <a:r>
              <a:rPr lang="cs-CZ" b="1" smtClean="0"/>
              <a:t>, </a:t>
            </a:r>
            <a:r>
              <a:rPr lang="en-US" smtClean="0"/>
              <a:t> </a:t>
            </a:r>
            <a:r>
              <a:rPr lang="en-US" err="1" smtClean="0"/>
              <a:t>systémová</a:t>
            </a:r>
            <a:r>
              <a:rPr lang="en-US" smtClean="0"/>
              <a:t> </a:t>
            </a:r>
            <a:r>
              <a:rPr lang="en-US" err="1" smtClean="0"/>
              <a:t>doporučení</a:t>
            </a:r>
            <a:r>
              <a:rPr lang="en-US" smtClean="0"/>
              <a:t>, </a:t>
            </a:r>
            <a:r>
              <a:rPr lang="en-US" err="1" smtClean="0"/>
              <a:t>manuály</a:t>
            </a:r>
            <a:r>
              <a:rPr lang="en-US" smtClean="0"/>
              <a:t> pro </a:t>
            </a:r>
            <a:r>
              <a:rPr lang="en-US" err="1" smtClean="0"/>
              <a:t>veřejnost</a:t>
            </a:r>
            <a:r>
              <a:rPr lang="en-US" smtClean="0"/>
              <a:t> </a:t>
            </a:r>
            <a:endParaRPr lang="cs-CZ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Zneužití moci policie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err="1" smtClean="0"/>
              <a:t>P</a:t>
            </a:r>
            <a:r>
              <a:rPr lang="en-US" b="1" err="1" smtClean="0"/>
              <a:t>rosaz</a:t>
            </a:r>
            <a:r>
              <a:rPr lang="cs-CZ" b="1" smtClean="0"/>
              <a:t>ování</a:t>
            </a:r>
            <a:r>
              <a:rPr lang="en-US" b="1" smtClean="0"/>
              <a:t> </a:t>
            </a:r>
            <a:r>
              <a:rPr lang="en-US" b="1" err="1" smtClean="0"/>
              <a:t>vznik</a:t>
            </a:r>
            <a:r>
              <a:rPr lang="cs-CZ" b="1" smtClean="0"/>
              <a:t>u</a:t>
            </a:r>
            <a:r>
              <a:rPr lang="en-US" b="1" smtClean="0"/>
              <a:t> </a:t>
            </a:r>
            <a:r>
              <a:rPr lang="en-US" b="1" err="1" smtClean="0"/>
              <a:t>nezávislého</a:t>
            </a:r>
            <a:r>
              <a:rPr lang="en-US" b="1" smtClean="0"/>
              <a:t> </a:t>
            </a:r>
            <a:r>
              <a:rPr lang="en-US" b="1" err="1" smtClean="0"/>
              <a:t>kontrolního</a:t>
            </a:r>
            <a:r>
              <a:rPr lang="en-US" b="1" smtClean="0"/>
              <a:t> </a:t>
            </a:r>
            <a:r>
              <a:rPr lang="en-US" b="1" err="1" smtClean="0"/>
              <a:t>orgánu</a:t>
            </a:r>
            <a:r>
              <a:rPr lang="en-US" smtClean="0"/>
              <a:t>, </a:t>
            </a:r>
            <a:r>
              <a:rPr lang="en-US" err="1" smtClean="0"/>
              <a:t>jenž</a:t>
            </a:r>
            <a:r>
              <a:rPr lang="en-US" smtClean="0"/>
              <a:t> by </a:t>
            </a:r>
            <a:r>
              <a:rPr lang="en-US" err="1" smtClean="0"/>
              <a:t>prošetřoval</a:t>
            </a:r>
            <a:r>
              <a:rPr lang="en-US" smtClean="0"/>
              <a:t> </a:t>
            </a:r>
            <a:r>
              <a:rPr lang="en-US" err="1" smtClean="0"/>
              <a:t>stížnosti</a:t>
            </a:r>
            <a:r>
              <a:rPr lang="en-US" smtClean="0"/>
              <a:t> a </a:t>
            </a:r>
            <a:r>
              <a:rPr lang="en-US" err="1" smtClean="0"/>
              <a:t>trestní</a:t>
            </a:r>
            <a:r>
              <a:rPr lang="en-US" smtClean="0"/>
              <a:t> </a:t>
            </a:r>
            <a:r>
              <a:rPr lang="en-US" err="1" smtClean="0"/>
              <a:t>oznámení</a:t>
            </a:r>
            <a:r>
              <a:rPr lang="en-US" smtClean="0"/>
              <a:t> </a:t>
            </a:r>
            <a:r>
              <a:rPr lang="en-US" err="1" smtClean="0"/>
              <a:t>na</a:t>
            </a:r>
            <a:r>
              <a:rPr lang="en-US" smtClean="0"/>
              <a:t> </a:t>
            </a:r>
            <a:r>
              <a:rPr lang="en-US" err="1" smtClean="0"/>
              <a:t>práci</a:t>
            </a:r>
            <a:r>
              <a:rPr lang="en-US" smtClean="0"/>
              <a:t> </a:t>
            </a:r>
            <a:r>
              <a:rPr lang="en-US" err="1" smtClean="0"/>
              <a:t>policistů</a:t>
            </a:r>
            <a:r>
              <a:rPr lang="en-US" smtClean="0"/>
              <a:t> a </a:t>
            </a:r>
            <a:r>
              <a:rPr lang="en-US" err="1" smtClean="0"/>
              <a:t>strážníků</a:t>
            </a:r>
            <a:r>
              <a:rPr lang="en-US" smtClean="0"/>
              <a:t>.</a:t>
            </a:r>
            <a:endParaRPr lang="cs-CZ" smtClean="0"/>
          </a:p>
          <a:p>
            <a:r>
              <a:rPr lang="en-US" err="1" smtClean="0"/>
              <a:t>Řeší</a:t>
            </a:r>
            <a:r>
              <a:rPr lang="en-US" smtClean="0"/>
              <a:t> </a:t>
            </a:r>
            <a:r>
              <a:rPr lang="en-US" err="1" smtClean="0"/>
              <a:t>případy</a:t>
            </a:r>
            <a:r>
              <a:rPr lang="en-US" smtClean="0"/>
              <a:t> </a:t>
            </a:r>
            <a:r>
              <a:rPr lang="en-US" b="1" err="1" smtClean="0"/>
              <a:t>policejního</a:t>
            </a:r>
            <a:r>
              <a:rPr lang="en-US" b="1" smtClean="0"/>
              <a:t> </a:t>
            </a:r>
            <a:r>
              <a:rPr lang="en-US" b="1" err="1" smtClean="0"/>
              <a:t>násilí</a:t>
            </a:r>
            <a:r>
              <a:rPr lang="en-US" smtClean="0"/>
              <a:t> a </a:t>
            </a:r>
            <a:r>
              <a:rPr lang="en-US" err="1" smtClean="0"/>
              <a:t>zneužívání</a:t>
            </a:r>
            <a:r>
              <a:rPr lang="en-US" smtClean="0"/>
              <a:t> </a:t>
            </a:r>
            <a:r>
              <a:rPr lang="en-US" err="1" smtClean="0"/>
              <a:t>pravomocí</a:t>
            </a:r>
            <a:endParaRPr lang="cs-CZ" smtClean="0"/>
          </a:p>
          <a:p>
            <a:r>
              <a:rPr lang="en-US" err="1" smtClean="0"/>
              <a:t>Ve</a:t>
            </a:r>
            <a:r>
              <a:rPr lang="en-US" smtClean="0"/>
              <a:t> </a:t>
            </a:r>
            <a:r>
              <a:rPr lang="en-US" err="1" smtClean="0"/>
              <a:t>strategických</a:t>
            </a:r>
            <a:r>
              <a:rPr lang="en-US" smtClean="0"/>
              <a:t> </a:t>
            </a:r>
            <a:r>
              <a:rPr lang="en-US" err="1" smtClean="0"/>
              <a:t>případech</a:t>
            </a:r>
            <a:r>
              <a:rPr lang="en-US" smtClean="0"/>
              <a:t> </a:t>
            </a:r>
            <a:r>
              <a:rPr lang="en-US" err="1" smtClean="0"/>
              <a:t>bojuj</a:t>
            </a:r>
            <a:r>
              <a:rPr lang="cs-CZ" smtClean="0"/>
              <a:t>í </a:t>
            </a:r>
            <a:r>
              <a:rPr lang="en-US" b="1" err="1" smtClean="0"/>
              <a:t>proti</a:t>
            </a:r>
            <a:r>
              <a:rPr lang="en-US" b="1" smtClean="0"/>
              <a:t> </a:t>
            </a:r>
            <a:r>
              <a:rPr lang="en-US" b="1" err="1" smtClean="0"/>
              <a:t>porušování</a:t>
            </a:r>
            <a:r>
              <a:rPr lang="en-US" b="1" smtClean="0"/>
              <a:t> </a:t>
            </a:r>
            <a:r>
              <a:rPr lang="en-US" b="1" err="1" smtClean="0"/>
              <a:t>práva</a:t>
            </a:r>
            <a:r>
              <a:rPr lang="en-US" b="1" smtClean="0"/>
              <a:t> </a:t>
            </a:r>
            <a:r>
              <a:rPr lang="en-US" b="1" err="1" smtClean="0"/>
              <a:t>na</a:t>
            </a:r>
            <a:r>
              <a:rPr lang="en-US" b="1" smtClean="0"/>
              <a:t> </a:t>
            </a:r>
            <a:r>
              <a:rPr lang="en-US" b="1" err="1" smtClean="0"/>
              <a:t>shromažďování</a:t>
            </a:r>
            <a:r>
              <a:rPr lang="en-US" b="1" smtClean="0"/>
              <a:t> a </a:t>
            </a:r>
            <a:r>
              <a:rPr lang="en-US" b="1" err="1" smtClean="0"/>
              <a:t>svobody</a:t>
            </a:r>
            <a:r>
              <a:rPr lang="en-US" b="1" smtClean="0"/>
              <a:t> </a:t>
            </a:r>
            <a:r>
              <a:rPr lang="en-US" b="1" err="1" smtClean="0"/>
              <a:t>projevu</a:t>
            </a:r>
            <a:endParaRPr lang="cs-CZ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err="1" smtClean="0"/>
              <a:t>Lidskoprávní</a:t>
            </a:r>
            <a:r>
              <a:rPr lang="cs-CZ" b="1" smtClean="0"/>
              <a:t> problémy soudnictví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err="1" smtClean="0"/>
              <a:t>P</a:t>
            </a:r>
            <a:r>
              <a:rPr lang="en-US" err="1" smtClean="0"/>
              <a:t>odpo</a:t>
            </a:r>
            <a:r>
              <a:rPr lang="cs-CZ" err="1" smtClean="0"/>
              <a:t>ra</a:t>
            </a:r>
            <a:r>
              <a:rPr lang="cs-CZ" smtClean="0"/>
              <a:t> </a:t>
            </a:r>
            <a:r>
              <a:rPr lang="en-US" smtClean="0"/>
              <a:t> </a:t>
            </a:r>
            <a:r>
              <a:rPr lang="en-US" b="1" err="1" smtClean="0"/>
              <a:t>změn</a:t>
            </a:r>
            <a:r>
              <a:rPr lang="en-US" b="1" smtClean="0"/>
              <a:t>, </a:t>
            </a:r>
            <a:r>
              <a:rPr lang="en-US" b="1" err="1" smtClean="0"/>
              <a:t>které</a:t>
            </a:r>
            <a:r>
              <a:rPr lang="en-US" b="1" smtClean="0"/>
              <a:t> </a:t>
            </a:r>
            <a:r>
              <a:rPr lang="en-US" b="1" err="1" smtClean="0"/>
              <a:t>vedou</a:t>
            </a:r>
            <a:r>
              <a:rPr lang="en-US" b="1" smtClean="0"/>
              <a:t> </a:t>
            </a:r>
            <a:r>
              <a:rPr lang="en-US" b="1" err="1" smtClean="0"/>
              <a:t>ke</a:t>
            </a:r>
            <a:r>
              <a:rPr lang="en-US" b="1" smtClean="0"/>
              <a:t> </a:t>
            </a:r>
            <a:r>
              <a:rPr lang="en-US" b="1" err="1" smtClean="0"/>
              <a:t>kvalitnějšímu</a:t>
            </a:r>
            <a:r>
              <a:rPr lang="en-US" b="1" smtClean="0"/>
              <a:t> </a:t>
            </a:r>
            <a:r>
              <a:rPr lang="en-US" b="1" err="1" smtClean="0"/>
              <a:t>chodu</a:t>
            </a:r>
            <a:r>
              <a:rPr lang="en-US" b="1" smtClean="0"/>
              <a:t> justice</a:t>
            </a:r>
            <a:endParaRPr lang="cs-CZ" smtClean="0"/>
          </a:p>
          <a:p>
            <a:r>
              <a:rPr lang="cs-CZ" smtClean="0"/>
              <a:t>Obrana </a:t>
            </a:r>
            <a:r>
              <a:rPr lang="en-US" b="1" err="1" smtClean="0"/>
              <a:t>proti</a:t>
            </a:r>
            <a:r>
              <a:rPr lang="en-US" b="1" smtClean="0"/>
              <a:t> </a:t>
            </a:r>
            <a:r>
              <a:rPr lang="en-US" b="1" err="1" smtClean="0"/>
              <a:t>soudním</a:t>
            </a:r>
            <a:r>
              <a:rPr lang="en-US" b="1" smtClean="0"/>
              <a:t> </a:t>
            </a:r>
            <a:r>
              <a:rPr lang="en-US" b="1" err="1" smtClean="0"/>
              <a:t>průtahům</a:t>
            </a:r>
            <a:endParaRPr lang="cs-CZ" smtClean="0"/>
          </a:p>
          <a:p>
            <a:r>
              <a:rPr lang="cs-CZ" err="1" smtClean="0"/>
              <a:t>P</a:t>
            </a:r>
            <a:r>
              <a:rPr lang="en-US" err="1" smtClean="0"/>
              <a:t>osílení</a:t>
            </a:r>
            <a:r>
              <a:rPr lang="en-US" b="1" smtClean="0"/>
              <a:t> </a:t>
            </a:r>
            <a:r>
              <a:rPr lang="en-US" b="1" err="1" smtClean="0"/>
              <a:t>práv</a:t>
            </a:r>
            <a:r>
              <a:rPr lang="en-US" b="1" smtClean="0"/>
              <a:t> </a:t>
            </a:r>
            <a:r>
              <a:rPr lang="en-US" b="1" err="1" smtClean="0"/>
              <a:t>obětí</a:t>
            </a:r>
            <a:r>
              <a:rPr lang="en-US" b="1" smtClean="0"/>
              <a:t> v </a:t>
            </a:r>
            <a:r>
              <a:rPr lang="en-US" b="1" err="1" smtClean="0"/>
              <a:t>trestním</a:t>
            </a:r>
            <a:r>
              <a:rPr lang="en-US" b="1" smtClean="0"/>
              <a:t> </a:t>
            </a:r>
            <a:r>
              <a:rPr lang="en-US" b="1" err="1" smtClean="0"/>
              <a:t>řízení</a:t>
            </a:r>
            <a:r>
              <a:rPr lang="en-US" b="1" smtClean="0"/>
              <a:t> </a:t>
            </a:r>
            <a:endParaRPr lang="cs-CZ" b="1" smtClean="0"/>
          </a:p>
          <a:p>
            <a:r>
              <a:rPr lang="cs-CZ" err="1" smtClean="0"/>
              <a:t>Z</a:t>
            </a:r>
            <a:r>
              <a:rPr lang="en-US" err="1" smtClean="0"/>
              <a:t>ajištění</a:t>
            </a:r>
            <a:r>
              <a:rPr lang="en-US" b="1" smtClean="0"/>
              <a:t> </a:t>
            </a:r>
            <a:r>
              <a:rPr lang="en-US" b="1" err="1" smtClean="0"/>
              <a:t>bezplatné</a:t>
            </a:r>
            <a:r>
              <a:rPr lang="en-US" b="1" smtClean="0"/>
              <a:t> </a:t>
            </a:r>
            <a:r>
              <a:rPr lang="en-US" b="1" err="1" smtClean="0"/>
              <a:t>právní</a:t>
            </a:r>
            <a:r>
              <a:rPr lang="en-US" b="1" smtClean="0"/>
              <a:t> </a:t>
            </a:r>
            <a:r>
              <a:rPr lang="en-US" b="1" err="1" smtClean="0"/>
              <a:t>pomoci</a:t>
            </a:r>
            <a:endParaRPr lang="cs-CZ" smtClean="0"/>
          </a:p>
          <a:p>
            <a:endParaRPr lang="cs-CZ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Metody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err="1" smtClean="0"/>
              <a:t>Zastup</a:t>
            </a:r>
            <a:r>
              <a:rPr lang="cs-CZ" b="1" smtClean="0"/>
              <a:t>ování</a:t>
            </a:r>
            <a:r>
              <a:rPr lang="en-US" b="1" smtClean="0"/>
              <a:t> </a:t>
            </a:r>
            <a:r>
              <a:rPr lang="en-US" err="1" smtClean="0"/>
              <a:t>před</a:t>
            </a:r>
            <a:r>
              <a:rPr lang="en-US" smtClean="0"/>
              <a:t> </a:t>
            </a:r>
            <a:r>
              <a:rPr lang="en-US" err="1" smtClean="0"/>
              <a:t>českými</a:t>
            </a:r>
            <a:r>
              <a:rPr lang="en-US" smtClean="0"/>
              <a:t> </a:t>
            </a:r>
            <a:r>
              <a:rPr lang="en-US" err="1" smtClean="0"/>
              <a:t>i</a:t>
            </a:r>
            <a:r>
              <a:rPr lang="en-US" smtClean="0"/>
              <a:t> </a:t>
            </a:r>
            <a:r>
              <a:rPr lang="en-US" err="1" smtClean="0"/>
              <a:t>mezinárodními</a:t>
            </a:r>
            <a:r>
              <a:rPr lang="en-US" smtClean="0"/>
              <a:t> </a:t>
            </a:r>
            <a:r>
              <a:rPr lang="en-US" err="1" smtClean="0"/>
              <a:t>soudy</a:t>
            </a:r>
            <a:endParaRPr lang="cs-CZ" smtClean="0"/>
          </a:p>
          <a:p>
            <a:pPr lvl="0"/>
            <a:r>
              <a:rPr lang="en-US" b="1" err="1" smtClean="0"/>
              <a:t>Připomínk</a:t>
            </a:r>
            <a:r>
              <a:rPr lang="cs-CZ" b="1" smtClean="0"/>
              <a:t>ování </a:t>
            </a:r>
            <a:r>
              <a:rPr lang="en-US" b="1" err="1" smtClean="0"/>
              <a:t>zákon</a:t>
            </a:r>
            <a:r>
              <a:rPr lang="cs-CZ" b="1" smtClean="0"/>
              <a:t>ů, </a:t>
            </a:r>
            <a:r>
              <a:rPr lang="en-US" err="1" smtClean="0"/>
              <a:t>které</a:t>
            </a:r>
            <a:r>
              <a:rPr lang="en-US" smtClean="0"/>
              <a:t> se </a:t>
            </a:r>
            <a:r>
              <a:rPr lang="en-US" err="1" smtClean="0"/>
              <a:t>týkají</a:t>
            </a:r>
            <a:r>
              <a:rPr lang="en-US" smtClean="0"/>
              <a:t> </a:t>
            </a:r>
            <a:r>
              <a:rPr lang="en-US" err="1" smtClean="0"/>
              <a:t>fungování</a:t>
            </a:r>
            <a:r>
              <a:rPr lang="en-US" smtClean="0"/>
              <a:t> </a:t>
            </a:r>
            <a:r>
              <a:rPr lang="en-US" err="1" smtClean="0"/>
              <a:t>soudů</a:t>
            </a:r>
            <a:r>
              <a:rPr lang="en-US" smtClean="0"/>
              <a:t> a </a:t>
            </a:r>
            <a:r>
              <a:rPr lang="en-US" err="1" smtClean="0"/>
              <a:t>činnosti</a:t>
            </a:r>
            <a:r>
              <a:rPr lang="en-US" smtClean="0"/>
              <a:t> </a:t>
            </a:r>
            <a:r>
              <a:rPr lang="en-US" err="1" smtClean="0"/>
              <a:t>soudních</a:t>
            </a:r>
            <a:r>
              <a:rPr lang="en-US" smtClean="0"/>
              <a:t> </a:t>
            </a:r>
            <a:r>
              <a:rPr lang="en-US" err="1" smtClean="0"/>
              <a:t>znalců</a:t>
            </a:r>
            <a:endParaRPr lang="cs-CZ" smtClean="0"/>
          </a:p>
          <a:p>
            <a:pPr lvl="0"/>
            <a:r>
              <a:rPr lang="en-US" b="1" err="1" smtClean="0"/>
              <a:t>Př</a:t>
            </a:r>
            <a:r>
              <a:rPr lang="cs-CZ" b="1" err="1" smtClean="0"/>
              <a:t>íprava</a:t>
            </a:r>
            <a:r>
              <a:rPr lang="en-US" b="1" smtClean="0"/>
              <a:t> </a:t>
            </a:r>
            <a:r>
              <a:rPr lang="en-US" b="1" err="1" smtClean="0"/>
              <a:t>seminář</a:t>
            </a:r>
            <a:r>
              <a:rPr lang="cs-CZ" b="1" smtClean="0"/>
              <a:t>ů</a:t>
            </a:r>
            <a:r>
              <a:rPr lang="en-US" b="1" smtClean="0"/>
              <a:t> </a:t>
            </a:r>
            <a:r>
              <a:rPr lang="en-US" smtClean="0"/>
              <a:t>pro </a:t>
            </a:r>
            <a:r>
              <a:rPr lang="en-US" err="1" smtClean="0"/>
              <a:t>soudce</a:t>
            </a:r>
            <a:endParaRPr lang="cs-CZ" smtClean="0"/>
          </a:p>
          <a:p>
            <a:endParaRPr lang="cs-CZ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Férová škola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err="1" smtClean="0"/>
              <a:t>P</a:t>
            </a:r>
            <a:r>
              <a:rPr lang="en-US" err="1" smtClean="0"/>
              <a:t>rincipy</a:t>
            </a:r>
            <a:r>
              <a:rPr lang="en-US" smtClean="0"/>
              <a:t> </a:t>
            </a:r>
            <a:r>
              <a:rPr lang="en-US" b="1" err="1" smtClean="0"/>
              <a:t>inkluzivního</a:t>
            </a:r>
            <a:r>
              <a:rPr lang="en-US" b="1" smtClean="0"/>
              <a:t> </a:t>
            </a:r>
            <a:r>
              <a:rPr lang="en-US" b="1" err="1" smtClean="0"/>
              <a:t>vzděláv</a:t>
            </a:r>
            <a:r>
              <a:rPr lang="cs-CZ" b="1" err="1" smtClean="0"/>
              <a:t>ání</a:t>
            </a:r>
            <a:endParaRPr lang="cs-CZ" b="1" smtClean="0"/>
          </a:p>
          <a:p>
            <a:r>
              <a:rPr lang="cs-CZ" b="1" err="1" smtClean="0"/>
              <a:t>I</a:t>
            </a:r>
            <a:r>
              <a:rPr lang="en-US" b="1" err="1" smtClean="0"/>
              <a:t>ndividuální</a:t>
            </a:r>
            <a:r>
              <a:rPr lang="en-US" b="1" smtClean="0"/>
              <a:t> </a:t>
            </a:r>
            <a:r>
              <a:rPr lang="en-US" b="1" err="1" smtClean="0"/>
              <a:t>integrac</a:t>
            </a:r>
            <a:r>
              <a:rPr lang="cs-CZ" b="1" smtClean="0"/>
              <a:t>e </a:t>
            </a:r>
            <a:r>
              <a:rPr lang="en-US" b="1" err="1" smtClean="0"/>
              <a:t>žáků</a:t>
            </a:r>
            <a:r>
              <a:rPr lang="en-US" smtClean="0"/>
              <a:t> </a:t>
            </a:r>
            <a:endParaRPr lang="cs-CZ" smtClean="0"/>
          </a:p>
          <a:p>
            <a:r>
              <a:rPr lang="en-US" err="1" smtClean="0"/>
              <a:t>Vytváře</a:t>
            </a:r>
            <a:r>
              <a:rPr lang="cs-CZ" smtClean="0"/>
              <a:t>ní </a:t>
            </a:r>
            <a:r>
              <a:rPr lang="en-US" b="1" err="1" smtClean="0"/>
              <a:t>spravedlivé</a:t>
            </a:r>
            <a:r>
              <a:rPr lang="cs-CZ" b="1" smtClean="0"/>
              <a:t>ho </a:t>
            </a:r>
            <a:r>
              <a:rPr lang="en-US" b="1" err="1" smtClean="0"/>
              <a:t>prostředí</a:t>
            </a:r>
            <a:r>
              <a:rPr lang="en-US" smtClean="0"/>
              <a:t> pro </a:t>
            </a:r>
            <a:r>
              <a:rPr lang="en-US" err="1" smtClean="0"/>
              <a:t>všechny</a:t>
            </a:r>
            <a:r>
              <a:rPr lang="en-US" smtClean="0"/>
              <a:t> </a:t>
            </a:r>
            <a:r>
              <a:rPr lang="en-US" err="1" smtClean="0"/>
              <a:t>děti</a:t>
            </a:r>
            <a:r>
              <a:rPr lang="en-US" smtClean="0"/>
              <a:t> </a:t>
            </a:r>
            <a:endParaRPr lang="cs-CZ" smtClean="0"/>
          </a:p>
          <a:p>
            <a:r>
              <a:rPr lang="cs-CZ" b="1" err="1" smtClean="0"/>
              <a:t>V</a:t>
            </a:r>
            <a:r>
              <a:rPr lang="en-US" b="1" err="1" smtClean="0"/>
              <a:t>yuž</a:t>
            </a:r>
            <a:r>
              <a:rPr lang="cs-CZ" b="1" err="1" smtClean="0"/>
              <a:t>ití</a:t>
            </a:r>
            <a:r>
              <a:rPr lang="en-US" b="1" smtClean="0"/>
              <a:t> </a:t>
            </a:r>
            <a:r>
              <a:rPr lang="en-US" b="1" err="1" smtClean="0"/>
              <a:t>potenciálu</a:t>
            </a:r>
            <a:r>
              <a:rPr lang="en-US" b="1" smtClean="0"/>
              <a:t> </a:t>
            </a:r>
            <a:r>
              <a:rPr lang="en-US" b="1" err="1" smtClean="0"/>
              <a:t>každého</a:t>
            </a:r>
            <a:r>
              <a:rPr lang="en-US" b="1" smtClean="0"/>
              <a:t> </a:t>
            </a:r>
            <a:r>
              <a:rPr lang="en-US" b="1" err="1" smtClean="0"/>
              <a:t>jedince</a:t>
            </a:r>
            <a:endParaRPr lang="cs-CZ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Olympiáda lidských práv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err="1" smtClean="0"/>
              <a:t>Cílem</a:t>
            </a:r>
            <a:r>
              <a:rPr lang="en-US" smtClean="0"/>
              <a:t> je </a:t>
            </a:r>
            <a:r>
              <a:rPr lang="en-US" err="1" smtClean="0"/>
              <a:t>atraktivní</a:t>
            </a:r>
            <a:r>
              <a:rPr lang="en-US" smtClean="0"/>
              <a:t> </a:t>
            </a:r>
            <a:r>
              <a:rPr lang="en-US" err="1" smtClean="0"/>
              <a:t>formou</a:t>
            </a:r>
            <a:r>
              <a:rPr lang="cs-CZ" smtClean="0"/>
              <a:t>:</a:t>
            </a:r>
          </a:p>
          <a:p>
            <a:r>
              <a:rPr lang="en-US" smtClean="0"/>
              <a:t> </a:t>
            </a:r>
            <a:r>
              <a:rPr lang="en-US" err="1" smtClean="0"/>
              <a:t>zvýšit</a:t>
            </a:r>
            <a:r>
              <a:rPr lang="en-US" smtClean="0"/>
              <a:t> </a:t>
            </a:r>
            <a:r>
              <a:rPr lang="en-US" err="1" smtClean="0"/>
              <a:t>informovanost</a:t>
            </a:r>
            <a:r>
              <a:rPr lang="en-US" smtClean="0"/>
              <a:t> </a:t>
            </a:r>
            <a:r>
              <a:rPr lang="en-US" err="1" smtClean="0"/>
              <a:t>studentů</a:t>
            </a:r>
            <a:r>
              <a:rPr lang="en-US" smtClean="0"/>
              <a:t> </a:t>
            </a:r>
            <a:r>
              <a:rPr lang="en-US" err="1" smtClean="0"/>
              <a:t>středních</a:t>
            </a:r>
            <a:r>
              <a:rPr lang="en-US" smtClean="0"/>
              <a:t> </a:t>
            </a:r>
            <a:r>
              <a:rPr lang="en-US" err="1" smtClean="0"/>
              <a:t>škol</a:t>
            </a:r>
            <a:r>
              <a:rPr lang="en-US" smtClean="0"/>
              <a:t> </a:t>
            </a:r>
            <a:endParaRPr lang="cs-CZ" smtClean="0"/>
          </a:p>
          <a:p>
            <a:r>
              <a:rPr lang="en-US" err="1" smtClean="0"/>
              <a:t>podporovat</a:t>
            </a:r>
            <a:r>
              <a:rPr lang="en-US" smtClean="0"/>
              <a:t> </a:t>
            </a:r>
            <a:r>
              <a:rPr lang="en-US" err="1" smtClean="0"/>
              <a:t>zájem</a:t>
            </a:r>
            <a:r>
              <a:rPr lang="en-US" smtClean="0"/>
              <a:t> </a:t>
            </a:r>
            <a:r>
              <a:rPr lang="en-US" err="1" smtClean="0"/>
              <a:t>mladých</a:t>
            </a:r>
            <a:r>
              <a:rPr lang="en-US" smtClean="0"/>
              <a:t> </a:t>
            </a:r>
            <a:r>
              <a:rPr lang="en-US" err="1" smtClean="0"/>
              <a:t>lidí</a:t>
            </a:r>
            <a:r>
              <a:rPr lang="en-US" smtClean="0"/>
              <a:t> </a:t>
            </a:r>
            <a:r>
              <a:rPr lang="en-US" err="1" smtClean="0"/>
              <a:t>poznávat</a:t>
            </a:r>
            <a:r>
              <a:rPr lang="en-US" smtClean="0"/>
              <a:t>, </a:t>
            </a:r>
            <a:r>
              <a:rPr lang="en-US" err="1" smtClean="0"/>
              <a:t>uvědomovat</a:t>
            </a:r>
            <a:r>
              <a:rPr lang="en-US" smtClean="0"/>
              <a:t> </a:t>
            </a:r>
            <a:r>
              <a:rPr lang="en-US" err="1" smtClean="0"/>
              <a:t>si</a:t>
            </a:r>
            <a:r>
              <a:rPr lang="en-US" smtClean="0"/>
              <a:t> a </a:t>
            </a:r>
            <a:r>
              <a:rPr lang="en-US" err="1" smtClean="0"/>
              <a:t>respektovat</a:t>
            </a:r>
            <a:r>
              <a:rPr lang="en-US" smtClean="0"/>
              <a:t> </a:t>
            </a:r>
            <a:r>
              <a:rPr lang="en-US" err="1" smtClean="0"/>
              <a:t>kulturní</a:t>
            </a:r>
            <a:r>
              <a:rPr lang="en-US" smtClean="0"/>
              <a:t> </a:t>
            </a:r>
            <a:r>
              <a:rPr lang="en-US" err="1" smtClean="0"/>
              <a:t>rozmanitost</a:t>
            </a:r>
            <a:r>
              <a:rPr lang="en-US" smtClean="0"/>
              <a:t> </a:t>
            </a:r>
            <a:r>
              <a:rPr lang="en-US" err="1" smtClean="0"/>
              <a:t>lidské</a:t>
            </a:r>
            <a:r>
              <a:rPr lang="en-US" smtClean="0"/>
              <a:t> </a:t>
            </a:r>
            <a:r>
              <a:rPr lang="en-US" err="1" smtClean="0"/>
              <a:t>společnosti</a:t>
            </a:r>
            <a:endParaRPr lang="cs-CZ" smtClean="0"/>
          </a:p>
          <a:p>
            <a:r>
              <a:rPr lang="en-US" err="1" smtClean="0"/>
              <a:t>vysvětlit</a:t>
            </a:r>
            <a:r>
              <a:rPr lang="en-US" smtClean="0"/>
              <a:t>  </a:t>
            </a:r>
            <a:r>
              <a:rPr lang="en-US" err="1" smtClean="0"/>
              <a:t>důležitost</a:t>
            </a:r>
            <a:r>
              <a:rPr lang="en-US" smtClean="0"/>
              <a:t> </a:t>
            </a:r>
            <a:r>
              <a:rPr lang="en-US" err="1" smtClean="0"/>
              <a:t>obhajoby</a:t>
            </a:r>
            <a:r>
              <a:rPr lang="en-US" smtClean="0"/>
              <a:t> </a:t>
            </a:r>
            <a:r>
              <a:rPr lang="en-US" err="1" smtClean="0"/>
              <a:t>lidských</a:t>
            </a:r>
            <a:r>
              <a:rPr lang="en-US" smtClean="0"/>
              <a:t> </a:t>
            </a:r>
            <a:r>
              <a:rPr lang="en-US" err="1" smtClean="0"/>
              <a:t>práv</a:t>
            </a:r>
            <a:r>
              <a:rPr lang="en-US" smtClean="0"/>
              <a:t> pro </a:t>
            </a:r>
            <a:r>
              <a:rPr lang="en-US" err="1" smtClean="0"/>
              <a:t>všechny</a:t>
            </a:r>
            <a:r>
              <a:rPr lang="en-US" smtClean="0"/>
              <a:t> </a:t>
            </a:r>
            <a:r>
              <a:rPr lang="en-US" err="1" smtClean="0"/>
              <a:t>členy</a:t>
            </a:r>
            <a:r>
              <a:rPr lang="en-US" smtClean="0"/>
              <a:t> </a:t>
            </a:r>
            <a:r>
              <a:rPr lang="en-US" err="1" smtClean="0"/>
              <a:t>společnosti</a:t>
            </a:r>
            <a:r>
              <a:rPr lang="en-US" smtClean="0"/>
              <a:t> </a:t>
            </a:r>
            <a:endParaRPr lang="cs-CZ" smtClean="0"/>
          </a:p>
          <a:p>
            <a:r>
              <a:rPr lang="en-US" err="1" smtClean="0"/>
              <a:t>upozornit</a:t>
            </a:r>
            <a:r>
              <a:rPr lang="en-US" smtClean="0"/>
              <a:t> </a:t>
            </a:r>
            <a:r>
              <a:rPr lang="en-US" err="1" smtClean="0"/>
              <a:t>na</a:t>
            </a:r>
            <a:r>
              <a:rPr lang="en-US" smtClean="0"/>
              <a:t> </a:t>
            </a:r>
            <a:r>
              <a:rPr lang="en-US" err="1" smtClean="0"/>
              <a:t>nebezpečí</a:t>
            </a:r>
            <a:r>
              <a:rPr lang="en-US" smtClean="0"/>
              <a:t> </a:t>
            </a:r>
            <a:r>
              <a:rPr lang="en-US" err="1" smtClean="0"/>
              <a:t>různých</a:t>
            </a:r>
            <a:r>
              <a:rPr lang="en-US" smtClean="0"/>
              <a:t> </a:t>
            </a:r>
            <a:r>
              <a:rPr lang="en-US" err="1" smtClean="0"/>
              <a:t>forem</a:t>
            </a:r>
            <a:r>
              <a:rPr lang="en-US" smtClean="0"/>
              <a:t> intolerance, </a:t>
            </a:r>
            <a:r>
              <a:rPr lang="en-US" err="1" smtClean="0"/>
              <a:t>diskriminace</a:t>
            </a:r>
            <a:r>
              <a:rPr lang="en-US" smtClean="0"/>
              <a:t>, </a:t>
            </a:r>
            <a:r>
              <a:rPr lang="en-US" err="1" smtClean="0"/>
              <a:t>extremismu</a:t>
            </a:r>
            <a:r>
              <a:rPr lang="en-US" smtClean="0"/>
              <a:t> a </a:t>
            </a:r>
            <a:r>
              <a:rPr lang="en-US" err="1" smtClean="0"/>
              <a:t>rasismu</a:t>
            </a:r>
            <a:endParaRPr lang="cs-CZ" smtClean="0"/>
          </a:p>
          <a:p>
            <a:endParaRPr lang="cs-CZ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Soutěž svojí formou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M</a:t>
            </a:r>
            <a:r>
              <a:rPr lang="en-US" smtClean="0"/>
              <a:t>otivuje k </a:t>
            </a:r>
            <a:r>
              <a:rPr lang="en-US" err="1" smtClean="0"/>
              <a:t>systematick</a:t>
            </a:r>
            <a:r>
              <a:rPr lang="cs-CZ" smtClean="0"/>
              <a:t>é a </a:t>
            </a:r>
            <a:r>
              <a:rPr lang="en-US" err="1" smtClean="0"/>
              <a:t>modernější</a:t>
            </a:r>
            <a:r>
              <a:rPr lang="en-US" smtClean="0"/>
              <a:t> </a:t>
            </a:r>
            <a:r>
              <a:rPr lang="en-US" err="1" smtClean="0"/>
              <a:t>práci</a:t>
            </a:r>
            <a:r>
              <a:rPr lang="cs-CZ" smtClean="0"/>
              <a:t> </a:t>
            </a:r>
            <a:r>
              <a:rPr lang="en-US" err="1" smtClean="0"/>
              <a:t>vedoucí</a:t>
            </a:r>
            <a:r>
              <a:rPr lang="en-US" smtClean="0"/>
              <a:t> k </a:t>
            </a:r>
            <a:r>
              <a:rPr lang="en-US" err="1" smtClean="0"/>
              <a:t>rozvoji</a:t>
            </a:r>
            <a:r>
              <a:rPr lang="en-US" smtClean="0"/>
              <a:t> </a:t>
            </a:r>
            <a:r>
              <a:rPr lang="en-US" err="1" smtClean="0"/>
              <a:t>osobnosti</a:t>
            </a:r>
            <a:endParaRPr lang="cs-CZ" smtClean="0"/>
          </a:p>
          <a:p>
            <a:r>
              <a:rPr lang="cs-CZ" err="1" smtClean="0"/>
              <a:t>V</a:t>
            </a:r>
            <a:r>
              <a:rPr lang="en-US" smtClean="0"/>
              <a:t>yužívá </a:t>
            </a:r>
            <a:r>
              <a:rPr lang="en-US" err="1" smtClean="0"/>
              <a:t>inovativní</a:t>
            </a:r>
            <a:r>
              <a:rPr lang="en-US" smtClean="0"/>
              <a:t> </a:t>
            </a:r>
            <a:r>
              <a:rPr lang="en-US" err="1" smtClean="0"/>
              <a:t>prvky</a:t>
            </a:r>
            <a:r>
              <a:rPr lang="en-US" smtClean="0"/>
              <a:t> </a:t>
            </a:r>
            <a:r>
              <a:rPr lang="en-US" err="1" smtClean="0"/>
              <a:t>vzdělávání</a:t>
            </a:r>
            <a:r>
              <a:rPr lang="en-US" smtClean="0"/>
              <a:t> — </a:t>
            </a:r>
            <a:r>
              <a:rPr lang="en-US" err="1" smtClean="0"/>
              <a:t>rozvíjí</a:t>
            </a:r>
            <a:r>
              <a:rPr lang="en-US" smtClean="0"/>
              <a:t> </a:t>
            </a:r>
            <a:r>
              <a:rPr lang="en-US" err="1" smtClean="0"/>
              <a:t>kreativitu</a:t>
            </a:r>
            <a:r>
              <a:rPr lang="en-US" smtClean="0"/>
              <a:t>, </a:t>
            </a:r>
            <a:r>
              <a:rPr lang="en-US" err="1" smtClean="0"/>
              <a:t>komunikačně</a:t>
            </a:r>
            <a:r>
              <a:rPr lang="en-US" smtClean="0"/>
              <a:t> – </a:t>
            </a:r>
            <a:r>
              <a:rPr lang="en-US" err="1" smtClean="0"/>
              <a:t>prezentační</a:t>
            </a:r>
            <a:r>
              <a:rPr lang="en-US" smtClean="0"/>
              <a:t> </a:t>
            </a:r>
            <a:r>
              <a:rPr lang="en-US" err="1" smtClean="0"/>
              <a:t>schopnosti</a:t>
            </a:r>
            <a:r>
              <a:rPr lang="en-US" smtClean="0"/>
              <a:t>, </a:t>
            </a:r>
            <a:r>
              <a:rPr lang="en-US" err="1" smtClean="0"/>
              <a:t>argumentační</a:t>
            </a:r>
            <a:r>
              <a:rPr lang="en-US" smtClean="0"/>
              <a:t> </a:t>
            </a:r>
            <a:r>
              <a:rPr lang="en-US" err="1" smtClean="0"/>
              <a:t>techniky</a:t>
            </a:r>
            <a:r>
              <a:rPr lang="en-US" smtClean="0"/>
              <a:t>  </a:t>
            </a:r>
            <a:endParaRPr lang="cs-CZ" smtClean="0"/>
          </a:p>
          <a:p>
            <a:r>
              <a:rPr lang="cs-CZ" err="1" smtClean="0"/>
              <a:t>C</a:t>
            </a:r>
            <a:r>
              <a:rPr lang="en-US" smtClean="0"/>
              <a:t>ílí </a:t>
            </a:r>
            <a:r>
              <a:rPr lang="en-US" err="1" smtClean="0"/>
              <a:t>na</a:t>
            </a:r>
            <a:r>
              <a:rPr lang="en-US" smtClean="0"/>
              <a:t> </a:t>
            </a:r>
            <a:r>
              <a:rPr lang="en-US" err="1" smtClean="0"/>
              <a:t>formování</a:t>
            </a:r>
            <a:r>
              <a:rPr lang="en-US" smtClean="0"/>
              <a:t> </a:t>
            </a:r>
            <a:r>
              <a:rPr lang="en-US" err="1" smtClean="0"/>
              <a:t>vlastních</a:t>
            </a:r>
            <a:r>
              <a:rPr lang="en-US" smtClean="0"/>
              <a:t> </a:t>
            </a:r>
            <a:r>
              <a:rPr lang="en-US" err="1" smtClean="0"/>
              <a:t>názorů</a:t>
            </a:r>
            <a:endParaRPr lang="cs-CZ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Koncepce projektu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 </a:t>
            </a:r>
            <a:r>
              <a:rPr lang="cs-CZ" err="1" smtClean="0"/>
              <a:t>V</a:t>
            </a:r>
            <a:r>
              <a:rPr lang="en-US" smtClean="0"/>
              <a:t>ytváří a </a:t>
            </a:r>
            <a:r>
              <a:rPr lang="en-US" err="1" smtClean="0"/>
              <a:t>posiluje</a:t>
            </a:r>
            <a:r>
              <a:rPr lang="en-US" smtClean="0"/>
              <a:t> </a:t>
            </a:r>
            <a:r>
              <a:rPr lang="en-US" err="1" smtClean="0"/>
              <a:t>spojení</a:t>
            </a:r>
            <a:r>
              <a:rPr lang="en-US" smtClean="0"/>
              <a:t> </a:t>
            </a:r>
            <a:r>
              <a:rPr lang="en-US" err="1" smtClean="0"/>
              <a:t>mezi</a:t>
            </a:r>
            <a:r>
              <a:rPr lang="en-US" smtClean="0"/>
              <a:t> </a:t>
            </a:r>
            <a:r>
              <a:rPr lang="en-US" err="1" smtClean="0"/>
              <a:t>neformálními</a:t>
            </a:r>
            <a:r>
              <a:rPr lang="en-US" smtClean="0"/>
              <a:t> </a:t>
            </a:r>
            <a:r>
              <a:rPr lang="en-US" err="1" smtClean="0"/>
              <a:t>skupinami</a:t>
            </a:r>
            <a:r>
              <a:rPr lang="en-US" smtClean="0"/>
              <a:t> a </a:t>
            </a:r>
            <a:r>
              <a:rPr lang="en-US" err="1" smtClean="0"/>
              <a:t>jednotlivci</a:t>
            </a:r>
            <a:r>
              <a:rPr lang="en-US" smtClean="0"/>
              <a:t> (</a:t>
            </a:r>
            <a:r>
              <a:rPr lang="en-US" err="1" smtClean="0"/>
              <a:t>na</a:t>
            </a:r>
            <a:r>
              <a:rPr lang="en-US" smtClean="0"/>
              <a:t> </a:t>
            </a:r>
            <a:r>
              <a:rPr lang="en-US" err="1" smtClean="0"/>
              <a:t>jednotlivých</a:t>
            </a:r>
            <a:r>
              <a:rPr lang="en-US" smtClean="0"/>
              <a:t> </a:t>
            </a:r>
            <a:r>
              <a:rPr lang="en-US" err="1" smtClean="0"/>
              <a:t>školách</a:t>
            </a:r>
            <a:r>
              <a:rPr lang="en-US" smtClean="0"/>
              <a:t>) “</a:t>
            </a:r>
            <a:r>
              <a:rPr lang="en-US" err="1" smtClean="0"/>
              <a:t>neoficiální</a:t>
            </a:r>
            <a:r>
              <a:rPr lang="en-US" smtClean="0"/>
              <a:t>” </a:t>
            </a:r>
            <a:r>
              <a:rPr lang="en-US" err="1" smtClean="0"/>
              <a:t>cestou</a:t>
            </a:r>
            <a:r>
              <a:rPr lang="en-US" smtClean="0"/>
              <a:t>, </a:t>
            </a:r>
            <a:r>
              <a:rPr lang="en-US" err="1" smtClean="0"/>
              <a:t>která</a:t>
            </a:r>
            <a:r>
              <a:rPr lang="en-US" smtClean="0"/>
              <a:t> je pro </a:t>
            </a:r>
            <a:r>
              <a:rPr lang="en-US" err="1" smtClean="0"/>
              <a:t>studenty</a:t>
            </a:r>
            <a:r>
              <a:rPr lang="en-US" smtClean="0"/>
              <a:t> </a:t>
            </a:r>
            <a:r>
              <a:rPr lang="en-US" err="1" smtClean="0"/>
              <a:t>atraktivnější</a:t>
            </a:r>
            <a:r>
              <a:rPr lang="en-US" smtClean="0"/>
              <a:t> </a:t>
            </a:r>
            <a:r>
              <a:rPr lang="en-US" err="1" smtClean="0"/>
              <a:t>než</a:t>
            </a:r>
            <a:r>
              <a:rPr lang="en-US" smtClean="0"/>
              <a:t> </a:t>
            </a:r>
            <a:r>
              <a:rPr lang="en-US" err="1" smtClean="0"/>
              <a:t>klasické</a:t>
            </a:r>
            <a:r>
              <a:rPr lang="en-US" smtClean="0"/>
              <a:t> </a:t>
            </a:r>
            <a:r>
              <a:rPr lang="en-US" err="1" smtClean="0"/>
              <a:t>školní</a:t>
            </a:r>
            <a:r>
              <a:rPr lang="en-US" smtClean="0"/>
              <a:t> </a:t>
            </a:r>
            <a:r>
              <a:rPr lang="en-US" err="1" smtClean="0"/>
              <a:t>aktivity</a:t>
            </a:r>
            <a:endParaRPr lang="cs-CZ" smtClean="0"/>
          </a:p>
          <a:p>
            <a:endParaRPr lang="cs-CZ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Vláda ČR a lidská práva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err="1" smtClean="0"/>
              <a:t>Petr</a:t>
            </a:r>
            <a:r>
              <a:rPr lang="en-US" smtClean="0"/>
              <a:t> </a:t>
            </a:r>
            <a:r>
              <a:rPr lang="en-US" err="1" smtClean="0"/>
              <a:t>Mareš</a:t>
            </a:r>
            <a:r>
              <a:rPr lang="cs-CZ" smtClean="0"/>
              <a:t> </a:t>
            </a:r>
            <a:r>
              <a:rPr lang="en-US" smtClean="0"/>
              <a:t>US-DEU</a:t>
            </a:r>
            <a:r>
              <a:rPr lang="cs-CZ" smtClean="0"/>
              <a:t> </a:t>
            </a:r>
          </a:p>
          <a:p>
            <a:pPr>
              <a:buNone/>
            </a:pPr>
            <a:r>
              <a:rPr lang="en-US" smtClean="0"/>
              <a:t>15. </a:t>
            </a:r>
            <a:r>
              <a:rPr lang="en-US" err="1" smtClean="0"/>
              <a:t>července</a:t>
            </a:r>
            <a:r>
              <a:rPr lang="cs-CZ" smtClean="0"/>
              <a:t> </a:t>
            </a:r>
            <a:r>
              <a:rPr lang="en-US" smtClean="0"/>
              <a:t>2002 – 4. </a:t>
            </a:r>
            <a:r>
              <a:rPr lang="en-US" err="1" smtClean="0"/>
              <a:t>srpna</a:t>
            </a:r>
            <a:r>
              <a:rPr lang="cs-CZ" smtClean="0"/>
              <a:t> </a:t>
            </a:r>
            <a:r>
              <a:rPr lang="en-US" smtClean="0"/>
              <a:t>2004</a:t>
            </a:r>
            <a:endParaRPr lang="cs-CZ" smtClean="0"/>
          </a:p>
          <a:p>
            <a:pPr>
              <a:buNone/>
            </a:pPr>
            <a:r>
              <a:rPr lang="en-US" err="1" smtClean="0"/>
              <a:t>místopředseda</a:t>
            </a:r>
            <a:r>
              <a:rPr lang="en-US" smtClean="0"/>
              <a:t> </a:t>
            </a:r>
            <a:r>
              <a:rPr lang="en-US" err="1" smtClean="0"/>
              <a:t>vlády</a:t>
            </a:r>
            <a:r>
              <a:rPr lang="en-US" smtClean="0"/>
              <a:t> pro </a:t>
            </a:r>
            <a:r>
              <a:rPr lang="en-US" err="1" smtClean="0"/>
              <a:t>výzkum</a:t>
            </a:r>
            <a:r>
              <a:rPr lang="en-US" smtClean="0"/>
              <a:t> a </a:t>
            </a:r>
            <a:r>
              <a:rPr lang="en-US" err="1" smtClean="0"/>
              <a:t>vývoj</a:t>
            </a:r>
            <a:r>
              <a:rPr lang="en-US" smtClean="0"/>
              <a:t>, </a:t>
            </a:r>
            <a:r>
              <a:rPr lang="en-US" err="1" smtClean="0"/>
              <a:t>lidská</a:t>
            </a:r>
            <a:r>
              <a:rPr lang="en-US" smtClean="0"/>
              <a:t> </a:t>
            </a:r>
            <a:r>
              <a:rPr lang="en-US" err="1" smtClean="0"/>
              <a:t>práva</a:t>
            </a:r>
            <a:r>
              <a:rPr lang="en-US" smtClean="0"/>
              <a:t> a </a:t>
            </a:r>
            <a:r>
              <a:rPr lang="en-US" err="1" smtClean="0"/>
              <a:t>lidské</a:t>
            </a:r>
            <a:r>
              <a:rPr lang="en-US" smtClean="0"/>
              <a:t> </a:t>
            </a:r>
            <a:r>
              <a:rPr lang="en-US" err="1" smtClean="0"/>
              <a:t>zdroje</a:t>
            </a:r>
            <a:endParaRPr lang="cs-CZ" smtClean="0"/>
          </a:p>
          <a:p>
            <a:r>
              <a:rPr lang="cs-CZ" smtClean="0"/>
              <a:t> </a:t>
            </a:r>
            <a:r>
              <a:rPr lang="en-US" err="1" smtClean="0"/>
              <a:t>Džamila</a:t>
            </a:r>
            <a:r>
              <a:rPr lang="en-US" smtClean="0"/>
              <a:t> </a:t>
            </a:r>
            <a:r>
              <a:rPr lang="en-US" err="1" smtClean="0"/>
              <a:t>Stehlíková</a:t>
            </a:r>
            <a:r>
              <a:rPr lang="cs-CZ" smtClean="0"/>
              <a:t> </a:t>
            </a:r>
            <a:r>
              <a:rPr lang="en-US" smtClean="0"/>
              <a:t>S</a:t>
            </a:r>
            <a:r>
              <a:rPr lang="cs-CZ" smtClean="0"/>
              <a:t>Z</a:t>
            </a:r>
          </a:p>
          <a:p>
            <a:pPr>
              <a:buNone/>
            </a:pPr>
            <a:r>
              <a:rPr lang="en-US" smtClean="0"/>
              <a:t>9. </a:t>
            </a:r>
            <a:r>
              <a:rPr lang="en-US" err="1" smtClean="0"/>
              <a:t>ledna</a:t>
            </a:r>
            <a:r>
              <a:rPr lang="cs-CZ" smtClean="0"/>
              <a:t> </a:t>
            </a:r>
            <a:r>
              <a:rPr lang="en-US" smtClean="0"/>
              <a:t>2007 – 23. </a:t>
            </a:r>
            <a:r>
              <a:rPr lang="en-US" err="1" smtClean="0"/>
              <a:t>ledna</a:t>
            </a:r>
            <a:r>
              <a:rPr lang="cs-CZ" smtClean="0"/>
              <a:t> </a:t>
            </a:r>
            <a:r>
              <a:rPr lang="en-US" smtClean="0"/>
              <a:t>2009</a:t>
            </a:r>
            <a:endParaRPr lang="cs-CZ" smtClean="0"/>
          </a:p>
          <a:p>
            <a:pPr>
              <a:buNone/>
            </a:pPr>
            <a:r>
              <a:rPr lang="en-US" err="1" smtClean="0"/>
              <a:t>ministryně</a:t>
            </a:r>
            <a:r>
              <a:rPr lang="en-US" smtClean="0"/>
              <a:t> pro </a:t>
            </a:r>
            <a:r>
              <a:rPr lang="en-US" err="1" smtClean="0"/>
              <a:t>lidská</a:t>
            </a:r>
            <a:r>
              <a:rPr lang="en-US" smtClean="0"/>
              <a:t> </a:t>
            </a:r>
            <a:r>
              <a:rPr lang="en-US" err="1" smtClean="0"/>
              <a:t>práva</a:t>
            </a:r>
            <a:r>
              <a:rPr lang="en-US" smtClean="0"/>
              <a:t> a </a:t>
            </a:r>
            <a:r>
              <a:rPr lang="en-US" err="1" smtClean="0"/>
              <a:t>národnostní</a:t>
            </a:r>
            <a:r>
              <a:rPr lang="en-US" smtClean="0"/>
              <a:t> </a:t>
            </a:r>
            <a:r>
              <a:rPr lang="en-US" err="1" smtClean="0"/>
              <a:t>menšiny</a:t>
            </a:r>
            <a:endParaRPr lang="cs-CZ" smtClean="0"/>
          </a:p>
          <a:p>
            <a:pPr>
              <a:buNone/>
            </a:pPr>
            <a:endParaRPr lang="cs-CZ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Založení OSN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Organizace spojených národů oficiálně vznikla 24. října 1945, kdy byla Charta ratifikována Čínou, Francií, Sovětským svazem, USA, Velkou Británií a většinou ostatních signatářských zemí OSN. </a:t>
            </a:r>
          </a:p>
          <a:p>
            <a:r>
              <a:rPr lang="cs-CZ" smtClean="0"/>
              <a:t>Každoročně se proto 24. říjen slaví jako Den Spojených národů.</a:t>
            </a:r>
          </a:p>
          <a:p>
            <a:endParaRPr lang="cs-CZ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ČR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endParaRPr lang="cs-CZ" smtClean="0"/>
          </a:p>
          <a:p>
            <a:r>
              <a:rPr lang="cs-CZ" smtClean="0"/>
              <a:t>M</a:t>
            </a:r>
            <a:r>
              <a:rPr lang="en-US" err="1" smtClean="0"/>
              <a:t>ichael</a:t>
            </a:r>
            <a:r>
              <a:rPr lang="en-US" smtClean="0"/>
              <a:t> </a:t>
            </a:r>
            <a:r>
              <a:rPr lang="en-US" err="1" smtClean="0"/>
              <a:t>Kocáb</a:t>
            </a:r>
            <a:r>
              <a:rPr lang="cs-CZ" smtClean="0"/>
              <a:t> </a:t>
            </a:r>
            <a:r>
              <a:rPr lang="en-US" err="1" smtClean="0"/>
              <a:t>nestraník</a:t>
            </a:r>
            <a:r>
              <a:rPr lang="en-US" smtClean="0"/>
              <a:t> </a:t>
            </a:r>
            <a:r>
              <a:rPr lang="en-US" err="1" smtClean="0"/>
              <a:t>za</a:t>
            </a:r>
            <a:r>
              <a:rPr lang="en-US" smtClean="0"/>
              <a:t> </a:t>
            </a:r>
            <a:r>
              <a:rPr lang="en-US" err="1" smtClean="0"/>
              <a:t>Stranu</a:t>
            </a:r>
            <a:r>
              <a:rPr lang="en-US" smtClean="0"/>
              <a:t> </a:t>
            </a:r>
            <a:r>
              <a:rPr lang="en-US" err="1" smtClean="0"/>
              <a:t>zelených</a:t>
            </a:r>
            <a:endParaRPr lang="cs-CZ" smtClean="0"/>
          </a:p>
          <a:p>
            <a:pPr>
              <a:buNone/>
            </a:pPr>
            <a:r>
              <a:rPr lang="en-US" smtClean="0"/>
              <a:t>23. </a:t>
            </a:r>
            <a:r>
              <a:rPr lang="en-US" err="1" smtClean="0"/>
              <a:t>ledna</a:t>
            </a:r>
            <a:r>
              <a:rPr lang="cs-CZ" smtClean="0"/>
              <a:t> </a:t>
            </a:r>
            <a:r>
              <a:rPr lang="en-US" smtClean="0"/>
              <a:t>2009 – 29. </a:t>
            </a:r>
            <a:r>
              <a:rPr lang="en-US" err="1" smtClean="0"/>
              <a:t>března</a:t>
            </a:r>
            <a:r>
              <a:rPr lang="cs-CZ" smtClean="0"/>
              <a:t> </a:t>
            </a:r>
            <a:r>
              <a:rPr lang="en-US" smtClean="0"/>
              <a:t>2010</a:t>
            </a:r>
            <a:endParaRPr lang="cs-CZ" smtClean="0"/>
          </a:p>
          <a:p>
            <a:pPr>
              <a:buNone/>
            </a:pPr>
            <a:r>
              <a:rPr lang="en-US" err="1" smtClean="0"/>
              <a:t>ministr</a:t>
            </a:r>
            <a:r>
              <a:rPr lang="en-US" smtClean="0"/>
              <a:t> pro </a:t>
            </a:r>
            <a:r>
              <a:rPr lang="en-US" err="1" smtClean="0"/>
              <a:t>lidská</a:t>
            </a:r>
            <a:r>
              <a:rPr lang="en-US" smtClean="0"/>
              <a:t> </a:t>
            </a:r>
            <a:r>
              <a:rPr lang="en-US" err="1" smtClean="0"/>
              <a:t>práva</a:t>
            </a:r>
            <a:r>
              <a:rPr lang="en-US" smtClean="0"/>
              <a:t> a </a:t>
            </a:r>
            <a:r>
              <a:rPr lang="en-US" err="1" smtClean="0"/>
              <a:t>národnostní</a:t>
            </a:r>
            <a:r>
              <a:rPr lang="en-US" smtClean="0"/>
              <a:t> </a:t>
            </a:r>
            <a:r>
              <a:rPr lang="en-US" err="1" smtClean="0"/>
              <a:t>menšiny</a:t>
            </a:r>
            <a:endParaRPr lang="cs-CZ" smtClean="0"/>
          </a:p>
          <a:p>
            <a:pPr>
              <a:buNone/>
            </a:pPr>
            <a:endParaRPr lang="cs-CZ" smtClean="0"/>
          </a:p>
          <a:p>
            <a:r>
              <a:rPr lang="en-US" err="1" smtClean="0"/>
              <a:t>Jiří</a:t>
            </a:r>
            <a:r>
              <a:rPr lang="en-US" smtClean="0"/>
              <a:t> </a:t>
            </a:r>
            <a:r>
              <a:rPr lang="en-US" err="1" smtClean="0"/>
              <a:t>Dienstbie</a:t>
            </a:r>
            <a:r>
              <a:rPr lang="cs-CZ" smtClean="0"/>
              <a:t>r</a:t>
            </a:r>
            <a:r>
              <a:rPr lang="en-US" smtClean="0"/>
              <a:t> </a:t>
            </a:r>
            <a:r>
              <a:rPr lang="cs-CZ" smtClean="0"/>
              <a:t>  </a:t>
            </a:r>
            <a:r>
              <a:rPr lang="en-US" smtClean="0"/>
              <a:t>ČSSD</a:t>
            </a:r>
            <a:endParaRPr lang="cs-CZ" smtClean="0"/>
          </a:p>
          <a:p>
            <a:pPr>
              <a:buNone/>
            </a:pPr>
            <a:r>
              <a:rPr lang="en-US" err="1" smtClean="0"/>
              <a:t>od</a:t>
            </a:r>
            <a:r>
              <a:rPr lang="en-US" smtClean="0"/>
              <a:t> 29. </a:t>
            </a:r>
            <a:r>
              <a:rPr lang="en-US" err="1" smtClean="0"/>
              <a:t>ledna</a:t>
            </a:r>
            <a:r>
              <a:rPr lang="cs-CZ" smtClean="0"/>
              <a:t> </a:t>
            </a:r>
            <a:r>
              <a:rPr lang="en-US" smtClean="0"/>
              <a:t>2014</a:t>
            </a:r>
            <a:r>
              <a:rPr lang="cs-CZ" smtClean="0"/>
              <a:t> do 30.11.2016</a:t>
            </a:r>
          </a:p>
          <a:p>
            <a:pPr>
              <a:buNone/>
            </a:pPr>
            <a:r>
              <a:rPr lang="en-US" err="1" smtClean="0"/>
              <a:t>ministr</a:t>
            </a:r>
            <a:r>
              <a:rPr lang="en-US" smtClean="0"/>
              <a:t> pro </a:t>
            </a:r>
            <a:r>
              <a:rPr lang="en-US" err="1" smtClean="0"/>
              <a:t>lidská</a:t>
            </a:r>
            <a:r>
              <a:rPr lang="en-US" smtClean="0"/>
              <a:t> </a:t>
            </a:r>
            <a:r>
              <a:rPr lang="en-US" err="1" smtClean="0"/>
              <a:t>práva</a:t>
            </a:r>
            <a:r>
              <a:rPr lang="en-US" smtClean="0"/>
              <a:t> a </a:t>
            </a:r>
            <a:r>
              <a:rPr lang="en-US" err="1" smtClean="0"/>
              <a:t>rovné</a:t>
            </a:r>
            <a:r>
              <a:rPr lang="en-US" smtClean="0"/>
              <a:t> </a:t>
            </a:r>
            <a:r>
              <a:rPr lang="en-US" err="1" smtClean="0"/>
              <a:t>příležitosti</a:t>
            </a:r>
            <a:endParaRPr lang="cs-CZ" smtClean="0"/>
          </a:p>
          <a:p>
            <a:pPr>
              <a:buNone/>
            </a:pPr>
            <a:r>
              <a:rPr lang="en-US" err="1" smtClean="0"/>
              <a:t>předseda</a:t>
            </a:r>
            <a:r>
              <a:rPr lang="en-US" smtClean="0"/>
              <a:t> </a:t>
            </a:r>
            <a:r>
              <a:rPr lang="en-US" err="1" smtClean="0"/>
              <a:t>Legislativní</a:t>
            </a:r>
            <a:r>
              <a:rPr lang="en-US" smtClean="0"/>
              <a:t> </a:t>
            </a:r>
            <a:r>
              <a:rPr lang="en-US" err="1" smtClean="0"/>
              <a:t>rady</a:t>
            </a:r>
            <a:r>
              <a:rPr lang="en-US" smtClean="0"/>
              <a:t> </a:t>
            </a:r>
            <a:r>
              <a:rPr lang="en-US" err="1" smtClean="0"/>
              <a:t>vlády</a:t>
            </a:r>
            <a:endParaRPr lang="cs-CZ" smtClean="0"/>
          </a:p>
          <a:p>
            <a:r>
              <a:rPr lang="cs-CZ" smtClean="0"/>
              <a:t>Nástupce – Jan Chvojka</a:t>
            </a:r>
          </a:p>
          <a:p>
            <a:endParaRPr lang="cs-CZ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Ombudsman ČR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Stížnosti na úřady</a:t>
            </a:r>
          </a:p>
          <a:p>
            <a:r>
              <a:rPr lang="cs-CZ" smtClean="0"/>
              <a:t>Ochrana osob omezených na svobodě</a:t>
            </a:r>
          </a:p>
          <a:p>
            <a:r>
              <a:rPr lang="cs-CZ" smtClean="0"/>
              <a:t>Diskriminace</a:t>
            </a:r>
          </a:p>
          <a:p>
            <a:r>
              <a:rPr lang="cs-CZ" smtClean="0"/>
              <a:t>Sledování vyhoštění cizinců</a:t>
            </a:r>
          </a:p>
          <a:p>
            <a:r>
              <a:rPr lang="cs-CZ" smtClean="0"/>
              <a:t>Mgr. Anna Šabatová, </a:t>
            </a:r>
            <a:r>
              <a:rPr lang="cs-CZ" err="1" smtClean="0"/>
              <a:t>Ph</a:t>
            </a:r>
            <a:r>
              <a:rPr lang="cs-CZ" smtClean="0"/>
              <a:t>. D.</a:t>
            </a:r>
            <a:endParaRPr lang="cs-CZ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Stížnosti na úřady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Má právo nahlížet do úředních či soudních spisů</a:t>
            </a:r>
          </a:p>
          <a:p>
            <a:r>
              <a:rPr lang="cs-CZ" smtClean="0"/>
              <a:t>Žádat úřady o vysvětlení</a:t>
            </a:r>
          </a:p>
          <a:p>
            <a:r>
              <a:rPr lang="cs-CZ" smtClean="0"/>
              <a:t>Může bez ohlášení provádět místní šetření apod. </a:t>
            </a:r>
          </a:p>
          <a:p>
            <a:r>
              <a:rPr lang="cs-CZ" smtClean="0"/>
              <a:t>Díky těmto pravomocem dokáže důkladně analyzovat problém, odhalit jeho příčiny a navrhnout řešení  </a:t>
            </a:r>
            <a:endParaRPr lang="cs-CZ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smtClean="0"/>
              <a:t>Ochrana osob omezených na svobodě</a:t>
            </a:r>
            <a:r>
              <a:rPr lang="cs-CZ" smtClean="0"/>
              <a:t/>
            </a:r>
            <a:br>
              <a:rPr lang="cs-CZ" smtClean="0"/>
            </a:b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Ochránce provádí preventivní systematické návštěvy míst, kde jsou nebo mohou být lidé omezeni na svobodě. Snaží se zajistit respektování jejich základních práv a posílit jejich ochranu před tzv. špatným zacházením.</a:t>
            </a:r>
          </a:p>
          <a:p>
            <a:pPr>
              <a:buNone/>
            </a:pPr>
            <a:endParaRPr lang="cs-CZ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smtClean="0"/>
              <a:t>Diskriminace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Odlišné, právem zakázané zacházení s lidmi ve vymezených, srovnatelných situacích na základě různé rasy, etnického původu, národnosti, pohlaví, sexuální orientace, věku, zdravotního postižení, víry, náboženského vyznání a světového názoru</a:t>
            </a:r>
          </a:p>
          <a:p>
            <a:pPr>
              <a:buNone/>
            </a:pPr>
            <a:endParaRPr lang="cs-CZ" smtClean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Diskriminace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Činnost veřejného ochránce práv jako tělesa pro rovné zacházení stojí na </a:t>
            </a:r>
            <a:r>
              <a:rPr lang="cs-CZ" b="1" smtClean="0"/>
              <a:t>3 pilířích:</a:t>
            </a:r>
            <a:endParaRPr lang="cs-CZ" smtClean="0"/>
          </a:p>
          <a:p>
            <a:pPr lvl="0"/>
            <a:r>
              <a:rPr lang="cs-CZ" smtClean="0"/>
              <a:t>        </a:t>
            </a:r>
            <a:r>
              <a:rPr lang="cs-CZ" b="1" smtClean="0"/>
              <a:t>Informovat</a:t>
            </a:r>
            <a:endParaRPr lang="cs-CZ" smtClean="0"/>
          </a:p>
          <a:p>
            <a:pPr lvl="0"/>
            <a:r>
              <a:rPr lang="cs-CZ" smtClean="0"/>
              <a:t>        </a:t>
            </a:r>
            <a:r>
              <a:rPr lang="cs-CZ" b="1" smtClean="0"/>
              <a:t>Vzdělávat</a:t>
            </a:r>
            <a:endParaRPr lang="cs-CZ" smtClean="0"/>
          </a:p>
          <a:p>
            <a:pPr lvl="0"/>
            <a:r>
              <a:rPr lang="cs-CZ" smtClean="0"/>
              <a:t>        </a:t>
            </a:r>
            <a:r>
              <a:rPr lang="cs-CZ" b="1" smtClean="0"/>
              <a:t>Pomáhat</a:t>
            </a:r>
            <a:endParaRPr lang="cs-CZ" smtClean="0"/>
          </a:p>
          <a:p>
            <a:endParaRPr lang="cs-CZ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Informovat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mtClean="0"/>
              <a:t>Vydává doporučení a stanoviska určena široké veřejnosti </a:t>
            </a:r>
          </a:p>
          <a:p>
            <a:r>
              <a:rPr lang="cs-CZ" smtClean="0"/>
              <a:t>Vyjadřuje se ke konkrétním projevům diskriminace ve společnosti </a:t>
            </a:r>
          </a:p>
          <a:p>
            <a:r>
              <a:rPr lang="cs-CZ" smtClean="0"/>
              <a:t>Vydává doporučení, jak se takového jednání vyvarovat</a:t>
            </a:r>
          </a:p>
          <a:p>
            <a:r>
              <a:rPr lang="cs-CZ" smtClean="0"/>
              <a:t>Stěžejní aktivitou je provádění výzkumu</a:t>
            </a:r>
          </a:p>
          <a:p>
            <a:r>
              <a:rPr lang="cs-CZ" smtClean="0"/>
              <a:t>Konečnou aktivitou je vydávání stanovisek</a:t>
            </a:r>
          </a:p>
          <a:p>
            <a:endParaRPr lang="cs-CZ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Vzdělávat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Tematické semináře, workshopy a tréninky určené neziskovým organizacím, státní správě, zaměstnavatelům a poskytovatelům služeb</a:t>
            </a:r>
          </a:p>
          <a:p>
            <a:r>
              <a:rPr lang="cs-CZ" smtClean="0"/>
              <a:t>Ve spolupráci s Právnickou fakultou Masarykovy univerzity vede Kliniky </a:t>
            </a:r>
            <a:r>
              <a:rPr lang="cs-CZ" err="1" smtClean="0"/>
              <a:t>antidiskriminačního</a:t>
            </a:r>
            <a:r>
              <a:rPr lang="cs-CZ" smtClean="0"/>
              <a:t> práva – výuku pro studenty studijního oboru Právo a právní věda</a:t>
            </a:r>
          </a:p>
          <a:p>
            <a:endParaRPr lang="cs-CZ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Pomáhat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mtClean="0"/>
              <a:t>Obětem diskriminace</a:t>
            </a:r>
          </a:p>
          <a:p>
            <a:r>
              <a:rPr lang="cs-CZ" smtClean="0"/>
              <a:t>Každá osoba má právo se na ochránce bezplatně obrátit se svým problémem souvisejícím s diskriminací</a:t>
            </a:r>
          </a:p>
          <a:p>
            <a:r>
              <a:rPr lang="cs-CZ" smtClean="0"/>
              <a:t>Poskytuje metodickou pomoc obětem diskriminace při podávání návrhů na zahájení řízení z důvodů diskriminace</a:t>
            </a:r>
          </a:p>
          <a:p>
            <a:r>
              <a:rPr lang="cs-CZ" smtClean="0"/>
              <a:t>Spolupracuje s neziskovou organizací Pro bono aliance , která může zprostředkovat bezplatnou právní pomoc nemajetným obětem diskriminace</a:t>
            </a:r>
          </a:p>
          <a:p>
            <a:endParaRPr lang="cs-CZ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smtClean="0"/>
              <a:t>Sledování vyhoštění cizinců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smtClean="0"/>
              <a:t>Zajistit respektování práv zajištěných a vyhošťovaných cizinců</a:t>
            </a:r>
          </a:p>
          <a:p>
            <a:r>
              <a:rPr lang="cs-CZ" smtClean="0"/>
              <a:t>Zajistit dodržování mezinárodních závazků České republiky v oblasti zajišťování a vyhošťování cizinců.</a:t>
            </a:r>
          </a:p>
          <a:p>
            <a:r>
              <a:rPr lang="cs-CZ" smtClean="0"/>
              <a:t>Zvyšovat standard zacházení s vyhošťovanými osobami</a:t>
            </a:r>
          </a:p>
          <a:p>
            <a:r>
              <a:rPr lang="cs-CZ" smtClean="0"/>
              <a:t>Posilovat ochranu zvlášť zranitelných osob, jako jsou např. nezletilí bez doprovodu, zdravotně postižení, oběti sexuálního násilí, oběti mučení nebo jiné formy násilí či žadatelé o mezinárodní ochranu</a:t>
            </a:r>
          </a:p>
          <a:p>
            <a:r>
              <a:rPr lang="cs-CZ" smtClean="0"/>
              <a:t>Působit preventivně </a:t>
            </a:r>
          </a:p>
          <a:p>
            <a:endParaRPr 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Členství v OSN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mtClean="0"/>
              <a:t>Členství je přístupné všem mírumilovným státům ochotným přijmout povinnosti vyplývající z Charty a odhodlaným a schopným tyto povinnosti plnit.</a:t>
            </a:r>
          </a:p>
          <a:p>
            <a:r>
              <a:rPr lang="cs-CZ" smtClean="0"/>
              <a:t>Nové členské státy přijímá Valné shromáždění na základě doporučení Rady bezpečnosti. </a:t>
            </a:r>
          </a:p>
          <a:p>
            <a:r>
              <a:rPr lang="cs-CZ" smtClean="0"/>
              <a:t>Charta stanovuje podmínky pro pozastavení členství nebo vyloučení států z důvodu porušení zásad Charty. </a:t>
            </a:r>
          </a:p>
          <a:p>
            <a:endParaRPr lang="cs-CZ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Návratová směrnice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smtClean="0"/>
              <a:t>Směrnice EP ze dne 16. prosince 2008, o společných normách a postupech v členských státech při navracení neoprávněně pobývajících státních příslušníků třetích zemí. Směrnice ukládá členským státům povinnost zavést účinný systém pro sledování nuceného navracení. </a:t>
            </a:r>
          </a:p>
          <a:p>
            <a:r>
              <a:rPr lang="cs-CZ" smtClean="0"/>
              <a:t>V České republice se dohledovým místem nad dodržováním práv cizinců zakotvených v této směrnici stal veřejný ochránce práv.</a:t>
            </a:r>
          </a:p>
          <a:p>
            <a:endParaRPr lang="cs-CZ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Členění základních práv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Dle obsahu</a:t>
            </a:r>
          </a:p>
          <a:p>
            <a:r>
              <a:rPr lang="cs-CZ" smtClean="0"/>
              <a:t>Dle generací</a:t>
            </a:r>
          </a:p>
          <a:p>
            <a:r>
              <a:rPr lang="cs-CZ" smtClean="0"/>
              <a:t>Dle statusů</a:t>
            </a:r>
          </a:p>
          <a:p>
            <a:r>
              <a:rPr lang="cs-CZ" smtClean="0"/>
              <a:t>Dle nositelů práv</a:t>
            </a:r>
            <a:endParaRPr lang="cs-CZ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Dle obsahu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Základní</a:t>
            </a:r>
          </a:p>
          <a:p>
            <a:r>
              <a:rPr lang="cs-CZ" smtClean="0"/>
              <a:t>Politická</a:t>
            </a:r>
          </a:p>
          <a:p>
            <a:r>
              <a:rPr lang="cs-CZ" smtClean="0"/>
              <a:t>Práva národnostních menšin</a:t>
            </a:r>
          </a:p>
          <a:p>
            <a:r>
              <a:rPr lang="cs-CZ" smtClean="0"/>
              <a:t>Hospodářská, sociální a kulturní</a:t>
            </a:r>
          </a:p>
          <a:p>
            <a:r>
              <a:rPr lang="cs-CZ" smtClean="0"/>
              <a:t>Soudní a jiná právní ochrana</a:t>
            </a:r>
            <a:endParaRPr lang="cs-CZ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Dle statusů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i="1" smtClean="0"/>
              <a:t>Status </a:t>
            </a:r>
            <a:r>
              <a:rPr lang="cs-CZ" b="1" i="1" err="1" smtClean="0"/>
              <a:t>relativus</a:t>
            </a:r>
            <a:r>
              <a:rPr lang="cs-CZ" smtClean="0"/>
              <a:t> - rovné postavení jedinců vůči sobě navzájem, rovné postavení vůči státu</a:t>
            </a:r>
          </a:p>
          <a:p>
            <a:r>
              <a:rPr lang="cs-CZ" b="1" i="1" smtClean="0"/>
              <a:t>Status </a:t>
            </a:r>
            <a:r>
              <a:rPr lang="cs-CZ" b="1" i="1" err="1" smtClean="0"/>
              <a:t>negativus</a:t>
            </a:r>
            <a:r>
              <a:rPr lang="cs-CZ" smtClean="0"/>
              <a:t> - záruky omezení státní moci vůči jedinci, respektování základní svobody v užším slova smyslu</a:t>
            </a:r>
          </a:p>
          <a:p>
            <a:r>
              <a:rPr lang="cs-CZ" b="1" i="1" smtClean="0"/>
              <a:t>Status </a:t>
            </a:r>
            <a:r>
              <a:rPr lang="cs-CZ" b="1" i="1" err="1" smtClean="0"/>
              <a:t>activus</a:t>
            </a:r>
            <a:r>
              <a:rPr lang="cs-CZ" smtClean="0"/>
              <a:t> - možnosti jedince podílet se na fungování státu</a:t>
            </a:r>
          </a:p>
          <a:p>
            <a:r>
              <a:rPr lang="cs-CZ" b="1" i="1" smtClean="0"/>
              <a:t>Status </a:t>
            </a:r>
            <a:r>
              <a:rPr lang="cs-CZ" b="1" i="1" err="1" smtClean="0"/>
              <a:t>positivus</a:t>
            </a:r>
            <a:r>
              <a:rPr lang="cs-CZ" smtClean="0"/>
              <a:t> - závazky státu k aktivnímu plnění vůči jedinci (např. státní občanství)</a:t>
            </a:r>
          </a:p>
          <a:p>
            <a:r>
              <a:rPr lang="cs-CZ" b="1" i="1" smtClean="0"/>
              <a:t>Status </a:t>
            </a:r>
            <a:r>
              <a:rPr lang="cs-CZ" b="1" i="1" err="1" smtClean="0"/>
              <a:t>subiectionis</a:t>
            </a:r>
            <a:r>
              <a:rPr lang="cs-CZ" smtClean="0"/>
              <a:t> - závazky jednotlivce vůči státu (např. vojenská služba, poslušnost právního řádu)</a:t>
            </a:r>
            <a:br>
              <a:rPr lang="cs-CZ" smtClean="0"/>
            </a:br>
            <a:endParaRPr lang="cs-CZ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Tzv. generace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smtClean="0"/>
              <a:t>I. generace</a:t>
            </a:r>
            <a:r>
              <a:rPr lang="cs-CZ" smtClean="0"/>
              <a:t> - lidská práva, základní svobody a práva na soudní ochranu, která mají původ již v 17. a 18. století</a:t>
            </a:r>
          </a:p>
          <a:p>
            <a:r>
              <a:rPr lang="cs-CZ" b="1" smtClean="0"/>
              <a:t>II. generace</a:t>
            </a:r>
            <a:r>
              <a:rPr lang="cs-CZ" smtClean="0"/>
              <a:t> - práva hospodářská, sociální a kulturní, spjatá s rozvojem dělnického a křesťanského sociálního hnutí na přelomu 19. a 20.století</a:t>
            </a:r>
          </a:p>
          <a:p>
            <a:r>
              <a:rPr lang="cs-CZ" b="1" smtClean="0"/>
              <a:t>III. generace</a:t>
            </a:r>
            <a:r>
              <a:rPr lang="cs-CZ" smtClean="0"/>
              <a:t> - tzv. práva solidarity - právo na mír, na informaci, na rozvoj, životní prostředí, společné kulturní dědictví lidstva</a:t>
            </a:r>
            <a:endParaRPr lang="cs-CZ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Nositelé práv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Právnické osoby</a:t>
            </a:r>
          </a:p>
          <a:p>
            <a:r>
              <a:rPr lang="cs-CZ" smtClean="0"/>
              <a:t>Fyzické osoby</a:t>
            </a:r>
          </a:p>
          <a:p>
            <a:r>
              <a:rPr lang="cs-CZ" smtClean="0"/>
              <a:t>Veřejnoprávní korporace</a:t>
            </a:r>
          </a:p>
          <a:p>
            <a:r>
              <a:rPr lang="cs-CZ" smtClean="0"/>
              <a:t>Stát</a:t>
            </a:r>
          </a:p>
          <a:p>
            <a:r>
              <a:rPr lang="cs-CZ" smtClean="0"/>
              <a:t>Občané vs. cizinci</a:t>
            </a:r>
            <a:endParaRPr lang="cs-CZ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Možnosti omezení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Formou zákona</a:t>
            </a:r>
          </a:p>
          <a:p>
            <a:r>
              <a:rPr lang="cs-CZ" smtClean="0"/>
              <a:t>Současně hledání podstaty a smyslu - čl. 4 odst. 4 LZPS </a:t>
            </a:r>
            <a:r>
              <a:rPr lang="cs-CZ" i="1" smtClean="0"/>
              <a:t>„ Při používání ustanovení o mezích základních práv a svobod musí být šetřeno jejich podstaty a smyslu. Taková omezení nesmějí být zneužívána k jiným účelům, než pro které byla stanovena.“</a:t>
            </a:r>
          </a:p>
          <a:p>
            <a:r>
              <a:rPr lang="cs-CZ" smtClean="0"/>
              <a:t>Často se limitují navzájem!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Kolize základních práv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mtClean="0"/>
              <a:t>Princip proporcionality</a:t>
            </a:r>
          </a:p>
          <a:p>
            <a:r>
              <a:rPr lang="cs-CZ" smtClean="0"/>
              <a:t>Princip přiměřenosti</a:t>
            </a:r>
          </a:p>
          <a:p>
            <a:r>
              <a:rPr lang="cs-CZ" smtClean="0"/>
              <a:t>Zásada vhodnosti</a:t>
            </a:r>
          </a:p>
          <a:p>
            <a:r>
              <a:rPr lang="cs-CZ" smtClean="0"/>
              <a:t>Zásada potřebnosti</a:t>
            </a:r>
          </a:p>
          <a:p>
            <a:r>
              <a:rPr lang="cs-CZ" smtClean="0"/>
              <a:t>Zásada poměřování v kolizi stojících základních práv</a:t>
            </a:r>
            <a:endParaRPr lang="cs-CZ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Úrovně ochrany lidských práv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Národní – LZPS, ombudsman, národní soudy</a:t>
            </a:r>
          </a:p>
          <a:p>
            <a:r>
              <a:rPr lang="cs-CZ" smtClean="0"/>
              <a:t>Unijní – Evropská unie</a:t>
            </a:r>
          </a:p>
          <a:p>
            <a:r>
              <a:rPr lang="cs-CZ" smtClean="0"/>
              <a:t>Regionální – Rada Evropy</a:t>
            </a:r>
          </a:p>
          <a:p>
            <a:r>
              <a:rPr lang="cs-CZ" smtClean="0"/>
              <a:t>Univerzální – OSN</a:t>
            </a:r>
            <a:endParaRPr lang="cs-CZ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Rada Evropy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mtClean="0"/>
              <a:t>Byla založena 1949, je nejstarší politickou organizací na kontinentu</a:t>
            </a:r>
          </a:p>
          <a:p>
            <a:r>
              <a:rPr lang="cs-CZ" smtClean="0"/>
              <a:t> Sdružuje 47 zemí, sídlo má ve Štrasburku</a:t>
            </a:r>
          </a:p>
          <a:p>
            <a:r>
              <a:rPr lang="cs-CZ" smtClean="0"/>
              <a:t>Byla zřízena k:</a:t>
            </a:r>
          </a:p>
          <a:p>
            <a:pPr>
              <a:buNone/>
            </a:pPr>
            <a:r>
              <a:rPr lang="cs-CZ" smtClean="0"/>
              <a:t> - Ochraně lidských práv, parlamentní demokracie a zákonnosti</a:t>
            </a:r>
          </a:p>
          <a:p>
            <a:pPr>
              <a:buNone/>
            </a:pPr>
            <a:r>
              <a:rPr lang="cs-CZ" smtClean="0"/>
              <a:t> - Rozvoji celoevropských hodnot ke standardizaci sociálních a právních postupů členských zemí</a:t>
            </a:r>
            <a:endParaRPr lang="cs-CZ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Charta OSN</a:t>
            </a:r>
            <a:endParaRPr lang="cs-CZ" b="1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Byla podepsána 26. června 1945 v San </a:t>
            </a:r>
            <a:r>
              <a:rPr lang="cs-CZ" err="1" smtClean="0"/>
              <a:t>Franciscu</a:t>
            </a:r>
            <a:r>
              <a:rPr lang="cs-CZ" smtClean="0"/>
              <a:t> na závěr Konference Organizace spojených národů o mezinárodní organizaci a vešla v platnost 24. října 1945</a:t>
            </a:r>
          </a:p>
          <a:p>
            <a:r>
              <a:rPr lang="cs-CZ" smtClean="0"/>
              <a:t>Statut Mezinárodního soudního dvora tvoří integrální součást Charty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Politické cíle Rady Evropy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smtClean="0"/>
              <a:t>V říjnu 1993 vytyčil vídeňský summit Rady Evropy nové politické cíle této organizace. Hlavy států a vlády zde představily Radu Evropy v roli ochránce demokratické bezpečnosti, založené na lidských právech, demokracii a zákonnosti. </a:t>
            </a:r>
            <a:r>
              <a:rPr lang="cs-CZ" b="1" smtClean="0"/>
              <a:t>Demokratická bezpečnost</a:t>
            </a:r>
            <a:r>
              <a:rPr lang="cs-CZ" smtClean="0"/>
              <a:t>, která je základním doplňkem bezpečnosti vojenské, je předpokladem stability a míru na evropském kontinentu.</a:t>
            </a:r>
          </a:p>
          <a:p>
            <a:r>
              <a:rPr lang="cs-CZ" smtClean="0"/>
              <a:t>V průběhu 2. summitu ve Štrasburku v říjnu 1997 přijaly hlavy států a vlád akční plán k posilování činnosti Rady Evropy ve čtyřech oblastech: demokracie a lidská práva, sociální soudržnost, bezpečnost občanů a demokratické hodnoty a kulturní různorodost.</a:t>
            </a:r>
            <a:endParaRPr lang="cs-CZ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Instituce Rady Evropy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Výbor ministrů</a:t>
            </a:r>
          </a:p>
          <a:p>
            <a:r>
              <a:rPr lang="cs-CZ" smtClean="0"/>
              <a:t>Parlamentní shromáždění</a:t>
            </a:r>
          </a:p>
          <a:p>
            <a:r>
              <a:rPr lang="cs-CZ" smtClean="0"/>
              <a:t>Kongres místních a regionálních orgánů</a:t>
            </a:r>
          </a:p>
          <a:p>
            <a:r>
              <a:rPr lang="cs-CZ" smtClean="0"/>
              <a:t>Komisař pro lidská práva</a:t>
            </a:r>
          </a:p>
          <a:p>
            <a:r>
              <a:rPr lang="cs-CZ" smtClean="0"/>
              <a:t>Evropský soud pro lidská práva</a:t>
            </a:r>
          </a:p>
          <a:p>
            <a:endParaRPr lang="cs-CZ"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Komisař pro lidská práva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smtClean="0"/>
              <a:t>Volen parlamentním shromážděním</a:t>
            </a:r>
          </a:p>
          <a:p>
            <a:r>
              <a:rPr lang="cs-CZ" smtClean="0"/>
              <a:t>Rozvíjí výchovu k lidským právům a informovanost o lidských právech ve členských státech</a:t>
            </a:r>
          </a:p>
          <a:p>
            <a:r>
              <a:rPr lang="cs-CZ" smtClean="0"/>
              <a:t>Zjišťuje případné nedostatky v právním systému a praxi členských států s ohledem na dodržování lidských práv</a:t>
            </a:r>
          </a:p>
          <a:p>
            <a:r>
              <a:rPr lang="cs-CZ" smtClean="0"/>
              <a:t>Pomáhá rozvíjet účinné dodržování a plné užívání lidských práv tak, jak jsou zakotveny v různých dokumentech Rady Evropy</a:t>
            </a:r>
          </a:p>
          <a:p>
            <a:r>
              <a:rPr lang="cs-CZ" smtClean="0"/>
              <a:t>Zjišťuje nedostatky v legislativě i praxi členských států</a:t>
            </a:r>
          </a:p>
          <a:p>
            <a:r>
              <a:rPr lang="cs-CZ" smtClean="0"/>
              <a:t>Spolupráce s národními ombudsmany</a:t>
            </a:r>
            <a:endParaRPr lang="cs-CZ"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Evropský soud pro lidská práva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mtClean="0"/>
              <a:t>Mezinárodní soudní instituce též nazývaná Štrasburský soud</a:t>
            </a:r>
          </a:p>
          <a:p>
            <a:r>
              <a:rPr lang="cs-CZ" smtClean="0"/>
              <a:t>Právním základem její činnosti je Úmluva o ochraně lidských práv a základních svobod (1950) </a:t>
            </a:r>
          </a:p>
          <a:p>
            <a:r>
              <a:rPr lang="cs-CZ" smtClean="0"/>
              <a:t>Stížnost může podat jak jednotlivec, tak skupina, nevládní organizace nebo stát</a:t>
            </a:r>
          </a:p>
          <a:p>
            <a:endParaRPr lang="cs-CZ" smtClean="0"/>
          </a:p>
          <a:p>
            <a:endParaRPr lang="cs-CZ" smtClean="0"/>
          </a:p>
          <a:p>
            <a:endParaRPr lang="cs-CZ" smtClean="0"/>
          </a:p>
          <a:p>
            <a:endParaRPr lang="cs-CZ"/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Ustanovení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ESLP ustanovila Rada Evropy v roce 1959. </a:t>
            </a:r>
          </a:p>
          <a:p>
            <a:r>
              <a:rPr lang="cs-CZ" smtClean="0"/>
              <a:t>K soudu původně patřila ještě Evropská komise pro lidská práva. Jejím úkolem bylo předběžné prošetřování a eventuálně řešení stížností. V roce 1998 byla však její činnost ukončena. </a:t>
            </a:r>
          </a:p>
          <a:p>
            <a:r>
              <a:rPr lang="cs-CZ" smtClean="0"/>
              <a:t>Úředními jazyky soudu jsou angličtina a francouzština.</a:t>
            </a:r>
          </a:p>
          <a:p>
            <a:endParaRPr lang="cs-CZ"/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smtClean="0"/>
              <a:t>Evropský soud pro lidská práva – podmínky projednávání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mtClean="0"/>
              <a:t>Poslední rozhodnutí ve věci nesmí být starší 6 měsíců</a:t>
            </a:r>
          </a:p>
          <a:p>
            <a:r>
              <a:rPr lang="cs-CZ" smtClean="0"/>
              <a:t>Nesmí být zároveň projednávána jiným justičním orgánem  </a:t>
            </a:r>
          </a:p>
          <a:p>
            <a:r>
              <a:rPr lang="cs-CZ" smtClean="0"/>
              <a:t>Nesmí být anonymní </a:t>
            </a:r>
          </a:p>
          <a:p>
            <a:r>
              <a:rPr lang="cs-CZ" smtClean="0"/>
              <a:t>Musely být vyčerpány všechny opravné prostředky v rámci dané země</a:t>
            </a:r>
          </a:p>
          <a:p>
            <a:endParaRPr lang="cs-CZ"/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Předmětem stížnosti je rozsudek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mtClean="0"/>
              <a:t>Pokud je předmětem stížnosti rozsudek, pak se mezi tyto opravné prostředky nepočítá mimosoudní řešení, povolení obnovení soudního řízení a žádost o milost či prominutí trestu. </a:t>
            </a:r>
          </a:p>
          <a:p>
            <a:r>
              <a:rPr lang="cs-CZ" smtClean="0"/>
              <a:t>Stěžovatel je tedy nemusí využít a může se na Štrasburský soud obrátit. Stížnost může podat jak jednotlivec, tak skupina, nevládní organizace nebo stát.</a:t>
            </a: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Jak soud funguje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Každý členský stát Rady Evropy v ní má jednoho zástupce, přičemž jeho národnost není rozhodující</a:t>
            </a:r>
          </a:p>
          <a:p>
            <a:r>
              <a:rPr lang="cs-CZ" smtClean="0"/>
              <a:t>Každý soudce může být na ESLP dosazen pouze jednou </a:t>
            </a:r>
          </a:p>
          <a:p>
            <a:r>
              <a:rPr lang="cs-CZ" smtClean="0"/>
              <a:t>Funkční období je devět let</a:t>
            </a:r>
          </a:p>
          <a:p>
            <a:endParaRPr lang="cs-CZ"/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Na co si stěžujeme?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Častým předmětem stížností z České republiky jsou průtahy soudního řízení a diskriminace všeho druhu. </a:t>
            </a:r>
          </a:p>
          <a:p>
            <a:r>
              <a:rPr lang="cs-CZ" smtClean="0"/>
              <a:t>Stěžovatelé se pro náročnost celého procesu obrací často nejdříve na Veřejného ochránce lidských práv - ombudsmana.</a:t>
            </a:r>
          </a:p>
          <a:p>
            <a:endParaRPr lang="cs-CZ"/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Proces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mtClean="0"/>
              <a:t>Přípustnost  stížností prověřuje výbor tří soudců, a pokud ji shledá přijatelnou, postoupí ji sedmičlennému senátu. </a:t>
            </a:r>
          </a:p>
          <a:p>
            <a:r>
              <a:rPr lang="cs-CZ" smtClean="0"/>
              <a:t>Senát určí její právní podstatu a vydá rozhodnutí. </a:t>
            </a:r>
          </a:p>
          <a:p>
            <a:r>
              <a:rPr lang="cs-CZ" smtClean="0"/>
              <a:t>V případě zjištění závažných skutečností ji postoupí senátu sedmnácti soudců - takzvaný Velký senát. </a:t>
            </a:r>
          </a:p>
          <a:p>
            <a:r>
              <a:rPr lang="cs-CZ" smtClean="0"/>
              <a:t>Jeho rozhodnutí je konečné.</a:t>
            </a:r>
            <a:endParaRPr 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smtClean="0"/>
              <a:t>My, lid spojených národů, jsouce odhodláni 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mtClean="0"/>
              <a:t>uchránit budoucí pokolení metly války, která dvakrát za našeho života přinesla lidstvu nevýslovné strasti,</a:t>
            </a:r>
          </a:p>
          <a:p>
            <a:r>
              <a:rPr lang="cs-CZ" smtClean="0"/>
              <a:t>prohlásit znovu svou víru v základní lidská práva, v důstojnost a hodnotu lidské osobnosti, v rovná práva mužů i žen a národů velkých i malých, </a:t>
            </a:r>
          </a:p>
          <a:p>
            <a:r>
              <a:rPr lang="cs-CZ" smtClean="0"/>
              <a:t>vytvořit poměry, za nichž mohou být zachovány spravedlnost a úcta k závazkům plynoucím ze smluv a jiných pramenů mezinárodního práva,</a:t>
            </a:r>
          </a:p>
          <a:p>
            <a:r>
              <a:rPr lang="cs-CZ" smtClean="0"/>
              <a:t>podporovat sociální pokrok a zlepšovat životní úroveň ve větší svobodě, </a:t>
            </a:r>
          </a:p>
          <a:p>
            <a:endParaRPr lang="cs-CZ"/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smtClean="0"/>
              <a:t>Evropská úmluva o ochraně základních lidských práv a svobod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mtClean="0"/>
              <a:t>Dokument sepsaný na půdě Rady Evropy</a:t>
            </a:r>
          </a:p>
          <a:p>
            <a:r>
              <a:rPr lang="cs-CZ" smtClean="0"/>
              <a:t>Užší působnost než LZPS, chrání především občanská a politická práva</a:t>
            </a:r>
          </a:p>
          <a:p>
            <a:r>
              <a:rPr lang="cs-CZ" smtClean="0"/>
              <a:t>Zakládá soud pro lidská práva, na který se mohou signatáři obracet v případě porušení</a:t>
            </a:r>
            <a:endParaRPr lang="cs-CZ"/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Práva zaručená Úmluvou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mtClean="0"/>
              <a:t>Povinnost respektovat lidská práva (čl. 1)</a:t>
            </a:r>
          </a:p>
          <a:p>
            <a:r>
              <a:rPr lang="cs-CZ" smtClean="0"/>
              <a:t>Právo na život (čl. 2)</a:t>
            </a:r>
          </a:p>
          <a:p>
            <a:r>
              <a:rPr lang="cs-CZ" smtClean="0"/>
              <a:t>Zákaz mučení (čl. 3)</a:t>
            </a:r>
          </a:p>
          <a:p>
            <a:r>
              <a:rPr lang="cs-CZ" smtClean="0"/>
              <a:t>Zákaz otroctví a nucených prací (čl. 4)</a:t>
            </a:r>
          </a:p>
          <a:p>
            <a:r>
              <a:rPr lang="cs-CZ" smtClean="0"/>
              <a:t>Právo na svobodu a osobní bezpečnost (čl. 5)</a:t>
            </a:r>
          </a:p>
          <a:p>
            <a:r>
              <a:rPr lang="cs-CZ" smtClean="0"/>
              <a:t>Právo na spravedlivé řízení (čl. 6)</a:t>
            </a:r>
          </a:p>
          <a:p>
            <a:r>
              <a:rPr lang="cs-CZ" smtClean="0"/>
              <a:t>Uložení trestu jen na základě zákona (čl. 7)</a:t>
            </a:r>
          </a:p>
          <a:p>
            <a:r>
              <a:rPr lang="cs-CZ" smtClean="0"/>
              <a:t>Právo na respektování soukromého a rodinného života (čl. 8)</a:t>
            </a:r>
          </a:p>
          <a:p>
            <a:endParaRPr lang="cs-CZ"/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Práva zaručená Úmluvou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smtClean="0"/>
              <a:t>Svoboda myšlení, svědomí a náboženského vyznání (čl. 9)</a:t>
            </a:r>
          </a:p>
          <a:p>
            <a:r>
              <a:rPr lang="cs-CZ" smtClean="0"/>
              <a:t>Svoboda projevu(čl. 10)</a:t>
            </a:r>
          </a:p>
          <a:p>
            <a:r>
              <a:rPr lang="cs-CZ" smtClean="0"/>
              <a:t>Svoboda shromažďovací a sdružovací (čl. 11)</a:t>
            </a:r>
          </a:p>
          <a:p>
            <a:r>
              <a:rPr lang="cs-CZ" smtClean="0"/>
              <a:t>Právo uzavřít manželství (čl. 12)</a:t>
            </a:r>
          </a:p>
          <a:p>
            <a:r>
              <a:rPr lang="cs-CZ" smtClean="0"/>
              <a:t>Právo na účinný právní prostředek nápravy (čl. 13)</a:t>
            </a:r>
          </a:p>
          <a:p>
            <a:r>
              <a:rPr lang="cs-CZ" smtClean="0"/>
              <a:t>Zákaz diskriminace (čl. 14) - platí subsidiárně k ostatním právům zaručeným Úmluvou</a:t>
            </a:r>
          </a:p>
          <a:p>
            <a:endParaRPr lang="cs-CZ"/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smtClean="0"/>
              <a:t>Povinnosti států vyplývající z čl. 2 Úmluvy (právo na život)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mtClean="0"/>
              <a:t>Porušení práva na život je i to, pokud není dostatečně projednána něčí smrt</a:t>
            </a:r>
          </a:p>
          <a:p>
            <a:r>
              <a:rPr lang="cs-CZ" smtClean="0"/>
              <a:t>Pokud někdo uteče ze země, kde mu hrozí trest smrti a požádá v jiné zemi o azyl, tato země ho nemůže vydat, pokud </a:t>
            </a:r>
            <a:r>
              <a:rPr lang="pl-PL" smtClean="0"/>
              <a:t>lze předpokládat, že by byl popraven</a:t>
            </a:r>
          </a:p>
          <a:p>
            <a:r>
              <a:rPr lang="cs-CZ" smtClean="0"/>
              <a:t>Právo na život jako status </a:t>
            </a:r>
            <a:r>
              <a:rPr lang="cs-CZ" err="1" smtClean="0"/>
              <a:t>negativus</a:t>
            </a:r>
            <a:r>
              <a:rPr lang="cs-CZ" smtClean="0"/>
              <a:t> – stát do něj nesmí nijak zasáhnout, v případě, že do něj zasáhne, musí se tento zásah prošetřit</a:t>
            </a:r>
          </a:p>
          <a:p>
            <a:r>
              <a:rPr lang="cs-CZ" smtClean="0"/>
              <a:t>Status </a:t>
            </a:r>
            <a:r>
              <a:rPr lang="cs-CZ" err="1" smtClean="0"/>
              <a:t>pozitivus</a:t>
            </a:r>
            <a:r>
              <a:rPr lang="cs-CZ" smtClean="0"/>
              <a:t> – stát má zabezpečit, aby byl život chráněn</a:t>
            </a:r>
            <a:endParaRPr lang="cs-CZ"/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Vývoj v EU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mtClean="0"/>
              <a:t>Listina základních práv EU, která nabyla účinnosti 1. 12.</a:t>
            </a:r>
            <a:r>
              <a:rPr lang="fr-FR" smtClean="0"/>
              <a:t>2009 v rámci Lisabonské smlouvy</a:t>
            </a:r>
            <a:endParaRPr lang="cs-CZ" smtClean="0"/>
          </a:p>
          <a:p>
            <a:r>
              <a:rPr lang="cs-CZ" smtClean="0"/>
              <a:t>Listina základních práv EU</a:t>
            </a:r>
          </a:p>
          <a:p>
            <a:pPr>
              <a:buNone/>
            </a:pPr>
            <a:r>
              <a:rPr lang="cs-CZ" smtClean="0"/>
              <a:t>o Důstojnost</a:t>
            </a:r>
          </a:p>
          <a:p>
            <a:pPr>
              <a:buNone/>
            </a:pPr>
            <a:r>
              <a:rPr lang="cs-CZ" smtClean="0"/>
              <a:t>o Svobody</a:t>
            </a:r>
          </a:p>
          <a:p>
            <a:pPr>
              <a:buNone/>
            </a:pPr>
            <a:r>
              <a:rPr lang="cs-CZ" smtClean="0"/>
              <a:t>o Rovnost</a:t>
            </a:r>
          </a:p>
          <a:p>
            <a:pPr>
              <a:buNone/>
            </a:pPr>
            <a:r>
              <a:rPr lang="cs-CZ" smtClean="0"/>
              <a:t>o Solidarita</a:t>
            </a:r>
          </a:p>
          <a:p>
            <a:pPr>
              <a:buNone/>
            </a:pPr>
            <a:r>
              <a:rPr lang="cs-CZ" smtClean="0"/>
              <a:t>o Občanská práva</a:t>
            </a:r>
          </a:p>
          <a:p>
            <a:pPr>
              <a:buNone/>
            </a:pPr>
            <a:r>
              <a:rPr lang="cs-CZ" smtClean="0"/>
              <a:t>o Soudnictví</a:t>
            </a:r>
            <a:endParaRPr lang="cs-CZ"/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Některé dokumenty EU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Evropská úmluva o odškodňování obětí trestných činů</a:t>
            </a:r>
          </a:p>
          <a:p>
            <a:r>
              <a:rPr lang="cs-CZ" smtClean="0"/>
              <a:t>Evropská rámcová úmluva na ochranu menšin¨</a:t>
            </a:r>
          </a:p>
          <a:p>
            <a:r>
              <a:rPr lang="cs-CZ" smtClean="0"/>
              <a:t>Evropská úmluva o výkonu práv dětí</a:t>
            </a:r>
          </a:p>
          <a:p>
            <a:r>
              <a:rPr lang="cs-CZ" smtClean="0"/>
              <a:t>Evropská sociální charta</a:t>
            </a:r>
          </a:p>
          <a:p>
            <a:r>
              <a:rPr lang="cs-CZ" smtClean="0"/>
              <a:t>Evropský výbor proti mučení</a:t>
            </a:r>
          </a:p>
          <a:p>
            <a:r>
              <a:rPr lang="cs-CZ" smtClean="0"/>
              <a:t>Evropská charta regionálních či menšinových jazyků</a:t>
            </a:r>
            <a:endParaRPr lang="cs-CZ"/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Evropská sociální charta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Mezinárodní smlouva o sociálních a hospodářských právech </a:t>
            </a:r>
          </a:p>
          <a:p>
            <a:r>
              <a:rPr lang="cs-CZ" smtClean="0"/>
              <a:t>Ratifikovaná členskými státy Rady Evropy</a:t>
            </a:r>
          </a:p>
          <a:p>
            <a:r>
              <a:rPr lang="cs-CZ" smtClean="0"/>
              <a:t>18. října 1961 v Turínu</a:t>
            </a:r>
          </a:p>
          <a:p>
            <a:r>
              <a:rPr lang="cs-CZ" smtClean="0"/>
              <a:t>Česká a Slovenská Federativní Republika 27. května 1992</a:t>
            </a:r>
            <a:endParaRPr lang="cs-CZ"/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Evropský veřejný ochránce práv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smtClean="0"/>
              <a:t>Volen evropským parlamentem na dobu 5 let</a:t>
            </a:r>
          </a:p>
          <a:p>
            <a:r>
              <a:rPr lang="cs-CZ" smtClean="0"/>
              <a:t>Šetří stížnosti na nesprávný postup orgánů Evropské unie, nesmí však přezkoumávat jednání soudů</a:t>
            </a:r>
          </a:p>
          <a:p>
            <a:r>
              <a:rPr lang="cs-CZ" smtClean="0"/>
              <a:t>Zabývá se zejména administrativními nesrovnalostmi, nepoctivostí úředníků, diskriminací, zneužitím pravomoci, odmítnutím poskytnutí informací, zbytečnými průtahy</a:t>
            </a:r>
          </a:p>
          <a:p>
            <a:r>
              <a:rPr lang="cs-CZ" smtClean="0"/>
              <a:t>Šetření může zahájit na návrh i z vlastní iniciativy</a:t>
            </a:r>
          </a:p>
          <a:p>
            <a:r>
              <a:rPr lang="cs-CZ" smtClean="0"/>
              <a:t>Stížnosti mohou podávat fyzické a právnické osoby, které jsou občany EU a mají bydliště v některém z členských států</a:t>
            </a:r>
            <a:endParaRPr lang="cs-CZ"/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Práva dětí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smtClean="0"/>
              <a:t>75 miliónům dětí je odpíráno právo získat základní vzdělání</a:t>
            </a:r>
            <a:endParaRPr lang="cs-CZ" smtClean="0"/>
          </a:p>
          <a:p>
            <a:r>
              <a:rPr lang="cs-CZ" b="1" smtClean="0"/>
              <a:t>více než 200 miliónů dětí vykonává dětské práce jako jsou práce ve zdraví rizikovém prostředí, dětská prostituce, nebezpečná práce v dolech apod.</a:t>
            </a:r>
            <a:endParaRPr lang="cs-CZ" smtClean="0"/>
          </a:p>
          <a:p>
            <a:r>
              <a:rPr lang="cs-CZ" b="1" smtClean="0"/>
              <a:t>odhaduje se, že každý rok je v Africe prováděna ženská obřízka až na 3 miliónech dívek ve věku od 9 do 18 let</a:t>
            </a:r>
            <a:br>
              <a:rPr lang="cs-CZ" b="1" smtClean="0"/>
            </a:br>
            <a:endParaRPr lang="cs-CZ" smtClean="0"/>
          </a:p>
          <a:p>
            <a:endParaRPr lang="cs-CZ"/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Úmluva o právech dítěte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mtClean="0"/>
              <a:t>K dnešnímu dni zavazuje 193 států světa, čímž se nemůže pochlubit žádná jiná </a:t>
            </a:r>
            <a:r>
              <a:rPr lang="cs-CZ" err="1" smtClean="0"/>
              <a:t>lidskoprávní</a:t>
            </a:r>
            <a:r>
              <a:rPr lang="cs-CZ" smtClean="0"/>
              <a:t> smlouva (pouze Somálsko a USA Úmluvu zatím neratifikovaly). </a:t>
            </a:r>
          </a:p>
          <a:p>
            <a:r>
              <a:rPr lang="cs-CZ" smtClean="0"/>
              <a:t>Úmluva podrobně a moderně upravuje řadu oblastí života dítěte od situace v rodině a výchovy přes práva na vzdělání, svobodu projevu až po zákaz zneužívání dětí, dětské prostituce či verbování do armády.</a:t>
            </a:r>
          </a:p>
          <a:p>
            <a:endParaRPr lang="cs-CZ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A k tomu cíli 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mtClean="0"/>
              <a:t>pěstovat snášenlivost a navzájem </a:t>
            </a:r>
            <a:r>
              <a:rPr lang="cs-CZ" err="1" smtClean="0"/>
              <a:t>žíti</a:t>
            </a:r>
            <a:r>
              <a:rPr lang="cs-CZ" smtClean="0"/>
              <a:t> v míru jako dobří sousedé, </a:t>
            </a:r>
          </a:p>
          <a:p>
            <a:r>
              <a:rPr lang="cs-CZ" smtClean="0"/>
              <a:t>sjednotit své síly k udržení mezinárodního míru a bezpečnosti, </a:t>
            </a:r>
          </a:p>
          <a:p>
            <a:r>
              <a:rPr lang="cs-CZ" smtClean="0"/>
              <a:t>přijmout zásady a zavést metody zajišťující, aby ozbrojené síly nebylo užíváno jinak než ve společném zájmu, a používat mezinárodního ústrojí k podpoře hospodářského a sociálního povznesení všech národů, </a:t>
            </a:r>
          </a:p>
          <a:p>
            <a:endParaRPr lang="cs-CZ"/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Úmluva o právech dítěte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mtClean="0"/>
              <a:t>Je mezinárodní konvence stanovující občanská, politická, ekonomická, sociální a kulturní práva dětí</a:t>
            </a:r>
          </a:p>
          <a:p>
            <a:r>
              <a:rPr lang="cs-CZ" smtClean="0"/>
              <a:t>Přijata Valným shromážděním OSN 20.11. 1989</a:t>
            </a:r>
          </a:p>
          <a:p>
            <a:r>
              <a:rPr lang="cs-CZ" smtClean="0"/>
              <a:t>Dodržování úmluvy kontroluje  Výbor pro práva dítěte OSN (</a:t>
            </a:r>
            <a:r>
              <a:rPr lang="cs-CZ" err="1" smtClean="0"/>
              <a:t>Committee</a:t>
            </a:r>
            <a:r>
              <a:rPr lang="cs-CZ" smtClean="0"/>
              <a:t> on </a:t>
            </a:r>
            <a:r>
              <a:rPr lang="cs-CZ" err="1" smtClean="0"/>
              <a:t>the</a:t>
            </a:r>
            <a:r>
              <a:rPr lang="cs-CZ" smtClean="0"/>
              <a:t> </a:t>
            </a:r>
            <a:r>
              <a:rPr lang="cs-CZ" err="1" smtClean="0"/>
              <a:t>Rights</a:t>
            </a:r>
            <a:r>
              <a:rPr lang="cs-CZ" smtClean="0"/>
              <a:t> </a:t>
            </a:r>
            <a:r>
              <a:rPr lang="cs-CZ" err="1" smtClean="0"/>
              <a:t>of</a:t>
            </a:r>
            <a:r>
              <a:rPr lang="cs-CZ" smtClean="0"/>
              <a:t> </a:t>
            </a:r>
            <a:r>
              <a:rPr lang="cs-CZ" err="1" smtClean="0"/>
              <a:t>the</a:t>
            </a:r>
            <a:r>
              <a:rPr lang="cs-CZ" smtClean="0"/>
              <a:t> </a:t>
            </a:r>
            <a:r>
              <a:rPr lang="cs-CZ" err="1" smtClean="0"/>
              <a:t>Child</a:t>
            </a:r>
            <a:endParaRPr lang="cs-CZ"/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smtClean="0"/>
              <a:t>Práva </a:t>
            </a:r>
            <a:r>
              <a:rPr lang="cs-CZ" b="1" smtClean="0"/>
              <a:t>dítěte dle Úmluvy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cs-CZ" smtClean="0"/>
              <a:t>Právo na život</a:t>
            </a:r>
          </a:p>
          <a:p>
            <a:pPr lvl="0"/>
            <a:r>
              <a:rPr lang="cs-CZ" smtClean="0"/>
              <a:t>Právo na jméno</a:t>
            </a:r>
          </a:p>
          <a:p>
            <a:pPr lvl="0"/>
            <a:r>
              <a:rPr lang="cs-CZ" smtClean="0"/>
              <a:t>Právo poznat své rodiče a být jimi vychováván</a:t>
            </a:r>
          </a:p>
          <a:p>
            <a:pPr lvl="0"/>
            <a:r>
              <a:rPr lang="cs-CZ" smtClean="0"/>
              <a:t>Svoboda projevu a svobodný přístup k informacím</a:t>
            </a:r>
          </a:p>
          <a:p>
            <a:pPr lvl="0"/>
            <a:r>
              <a:rPr lang="cs-CZ" smtClean="0"/>
              <a:t>Svoboda myšlení a náboženského vyznání</a:t>
            </a:r>
          </a:p>
          <a:p>
            <a:pPr lvl="0"/>
            <a:r>
              <a:rPr lang="cs-CZ" smtClean="0"/>
              <a:t>Svoboda sdružování a pokojného shromažďování</a:t>
            </a:r>
          </a:p>
          <a:p>
            <a:pPr lvl="0"/>
            <a:r>
              <a:rPr lang="cs-CZ" smtClean="0"/>
              <a:t>Právo na ochranu soukromí</a:t>
            </a:r>
          </a:p>
          <a:p>
            <a:pPr lvl="0"/>
            <a:r>
              <a:rPr lang="cs-CZ" smtClean="0"/>
              <a:t>Právo na ochranu před násilím, ponižováním a vykořisťováním</a:t>
            </a:r>
          </a:p>
          <a:p>
            <a:pPr lvl="0"/>
            <a:r>
              <a:rPr lang="cs-CZ" smtClean="0"/>
              <a:t>Právo na zajištění ochrany a pomoci poskytované státem, pokud je dítě zbaveno rodinného prostředí</a:t>
            </a:r>
          </a:p>
          <a:p>
            <a:endParaRPr lang="cs-CZ"/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Práva </a:t>
            </a:r>
            <a:r>
              <a:rPr lang="cs-CZ" b="1" smtClean="0"/>
              <a:t>dítěte dle Úmluvy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cs-CZ" smtClean="0"/>
              <a:t>Duševně nebo tělesně postižené děti mají právo prožít plný a řádný život</a:t>
            </a:r>
          </a:p>
          <a:p>
            <a:pPr lvl="0"/>
            <a:r>
              <a:rPr lang="cs-CZ" smtClean="0"/>
              <a:t>Právo na ochranu zdraví a využívání zdravotnických zařízení</a:t>
            </a:r>
          </a:p>
          <a:p>
            <a:pPr lvl="0"/>
            <a:r>
              <a:rPr lang="cs-CZ" smtClean="0"/>
              <a:t>Právo na výhody sociálního zabezpečení</a:t>
            </a:r>
          </a:p>
          <a:p>
            <a:pPr lvl="0"/>
            <a:r>
              <a:rPr lang="cs-CZ" smtClean="0"/>
              <a:t>Právo na životní úroveň potřebnou pro jeho rozvoj</a:t>
            </a:r>
          </a:p>
          <a:p>
            <a:pPr lvl="0"/>
            <a:r>
              <a:rPr lang="cs-CZ" smtClean="0"/>
              <a:t>Právo na vzdělání</a:t>
            </a:r>
          </a:p>
          <a:p>
            <a:pPr lvl="0"/>
            <a:r>
              <a:rPr lang="cs-CZ" smtClean="0"/>
              <a:t>Právo na používání vlastního jazyka</a:t>
            </a:r>
          </a:p>
          <a:p>
            <a:pPr lvl="0"/>
            <a:r>
              <a:rPr lang="cs-CZ" smtClean="0"/>
              <a:t>Právo na odpočinek a volný čas</a:t>
            </a:r>
          </a:p>
          <a:p>
            <a:pPr lvl="0"/>
            <a:r>
              <a:rPr lang="cs-CZ" smtClean="0"/>
              <a:t>Právo na ochranu před nebezpečnou prací</a:t>
            </a:r>
          </a:p>
          <a:p>
            <a:endParaRPr lang="cs-CZ"/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Dětský fond OSN – UNICEF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smtClean="0"/>
              <a:t>Hlavní světová organizace pro pomoc dětem</a:t>
            </a:r>
          </a:p>
          <a:p>
            <a:r>
              <a:rPr lang="cs-CZ" smtClean="0"/>
              <a:t>Trvale pracuje ve více než 190 zemích</a:t>
            </a:r>
          </a:p>
          <a:p>
            <a:r>
              <a:rPr lang="cs-CZ" smtClean="0"/>
              <a:t>Založen byl v roce 1946, původně jako Mezinárodní dětský fond neodkladné pomoci (</a:t>
            </a:r>
            <a:r>
              <a:rPr lang="cs-CZ" b="1" err="1" smtClean="0"/>
              <a:t>U</a:t>
            </a:r>
            <a:r>
              <a:rPr lang="cs-CZ" err="1" smtClean="0"/>
              <a:t>nited</a:t>
            </a:r>
            <a:r>
              <a:rPr lang="cs-CZ" smtClean="0"/>
              <a:t> </a:t>
            </a:r>
            <a:r>
              <a:rPr lang="cs-CZ" b="1" err="1" smtClean="0"/>
              <a:t>N</a:t>
            </a:r>
            <a:r>
              <a:rPr lang="cs-CZ" err="1" smtClean="0"/>
              <a:t>ations</a:t>
            </a:r>
            <a:r>
              <a:rPr lang="cs-CZ" smtClean="0"/>
              <a:t> </a:t>
            </a:r>
            <a:r>
              <a:rPr lang="cs-CZ" b="1" err="1" smtClean="0"/>
              <a:t>I</a:t>
            </a:r>
            <a:r>
              <a:rPr lang="cs-CZ" err="1" smtClean="0"/>
              <a:t>nternational</a:t>
            </a:r>
            <a:r>
              <a:rPr lang="cs-CZ" smtClean="0"/>
              <a:t> </a:t>
            </a:r>
            <a:r>
              <a:rPr lang="cs-CZ" b="1" err="1" smtClean="0"/>
              <a:t>C</a:t>
            </a:r>
            <a:r>
              <a:rPr lang="cs-CZ" err="1" smtClean="0"/>
              <a:t>hildren’s</a:t>
            </a:r>
            <a:r>
              <a:rPr lang="cs-CZ" smtClean="0"/>
              <a:t> </a:t>
            </a:r>
            <a:r>
              <a:rPr lang="cs-CZ" b="1" err="1" smtClean="0"/>
              <a:t>E</a:t>
            </a:r>
            <a:r>
              <a:rPr lang="cs-CZ" err="1" smtClean="0"/>
              <a:t>mergency</a:t>
            </a:r>
            <a:r>
              <a:rPr lang="cs-CZ" smtClean="0"/>
              <a:t> </a:t>
            </a:r>
            <a:r>
              <a:rPr lang="cs-CZ" b="1" err="1" smtClean="0"/>
              <a:t>F</a:t>
            </a:r>
            <a:r>
              <a:rPr lang="cs-CZ" err="1" smtClean="0"/>
              <a:t>und</a:t>
            </a:r>
            <a:r>
              <a:rPr lang="cs-CZ" smtClean="0"/>
              <a:t>) pro pomoc dětem, postiženým 2. světovou válkou. </a:t>
            </a:r>
          </a:p>
          <a:p>
            <a:r>
              <a:rPr lang="cs-CZ" smtClean="0"/>
              <a:t>Od roku 1953 se UNICEF, již pod názvem </a:t>
            </a:r>
            <a:r>
              <a:rPr lang="cs-CZ" err="1" smtClean="0"/>
              <a:t>United</a:t>
            </a:r>
            <a:r>
              <a:rPr lang="cs-CZ" smtClean="0"/>
              <a:t> </a:t>
            </a:r>
            <a:r>
              <a:rPr lang="cs-CZ" err="1" smtClean="0"/>
              <a:t>Nations</a:t>
            </a:r>
            <a:r>
              <a:rPr lang="cs-CZ" smtClean="0"/>
              <a:t> </a:t>
            </a:r>
            <a:r>
              <a:rPr lang="cs-CZ" err="1" smtClean="0"/>
              <a:t>Children’s</a:t>
            </a:r>
            <a:r>
              <a:rPr lang="cs-CZ" smtClean="0"/>
              <a:t> </a:t>
            </a:r>
            <a:r>
              <a:rPr lang="cs-CZ" err="1" smtClean="0"/>
              <a:t>Fund</a:t>
            </a:r>
            <a:r>
              <a:rPr lang="cs-CZ" smtClean="0"/>
              <a:t>, stal trvalou součástí Organizace spojených národů, specializovanou na programovou pomoc strádajícím dětem celého světa a na krizovou pomoc v situacích katastrof. </a:t>
            </a:r>
          </a:p>
          <a:p>
            <a:r>
              <a:rPr lang="cs-CZ" smtClean="0"/>
              <a:t>Původní zkratka UNICEF zůstala zachována</a:t>
            </a:r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smtClean="0"/>
              <a:t>Dlouhodobé programy UNICEF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smtClean="0"/>
              <a:t>Zdraví a výživa</a:t>
            </a:r>
            <a:endParaRPr lang="cs-CZ" smtClean="0"/>
          </a:p>
          <a:p>
            <a:r>
              <a:rPr lang="cs-CZ" b="1" smtClean="0"/>
              <a:t>Nezávadná voda, hygiena a sanitace</a:t>
            </a:r>
            <a:endParaRPr lang="cs-CZ" smtClean="0"/>
          </a:p>
          <a:p>
            <a:r>
              <a:rPr lang="cs-CZ" b="1" smtClean="0"/>
              <a:t>Vzdělávání</a:t>
            </a:r>
            <a:endParaRPr lang="cs-CZ" smtClean="0"/>
          </a:p>
          <a:p>
            <a:r>
              <a:rPr lang="cs-CZ" b="1" smtClean="0"/>
              <a:t>Ochrana dětí</a:t>
            </a:r>
            <a:endParaRPr lang="cs-CZ" smtClean="0"/>
          </a:p>
          <a:p>
            <a:r>
              <a:rPr lang="pl-PL" b="1" smtClean="0"/>
              <a:t>Krizová pomoc v situacích katastrof</a:t>
            </a:r>
          </a:p>
          <a:p>
            <a:endParaRPr lang="cs-CZ"/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smtClean="0"/>
              <a:t>H</a:t>
            </a:r>
            <a:r>
              <a:rPr lang="es-ES" b="1" smtClean="0"/>
              <a:t>umanitárních kriz</a:t>
            </a:r>
            <a:r>
              <a:rPr lang="cs-CZ" b="1" smtClean="0"/>
              <a:t>e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mtClean="0"/>
              <a:t>Středoafrická republika, Sýrie, Jižní Súdán, Afghánistán, Somálsko, Jemen či Kolumbie….</a:t>
            </a:r>
          </a:p>
          <a:p>
            <a:r>
              <a:rPr lang="cs-CZ" smtClean="0"/>
              <a:t>Cca 50 zemí</a:t>
            </a:r>
          </a:p>
          <a:p>
            <a:r>
              <a:rPr lang="cs-CZ" smtClean="0"/>
              <a:t>59 milionů dětí</a:t>
            </a:r>
          </a:p>
          <a:p>
            <a:r>
              <a:rPr lang="cs-CZ" smtClean="0"/>
              <a:t>Somálsko, Demokratická republika Kongo, Afghánistán, Barma či Jemen</a:t>
            </a:r>
          </a:p>
          <a:p>
            <a:r>
              <a:rPr lang="cs-CZ" smtClean="0"/>
              <a:t> Pro rok 2015 žádá OSN 16 miliard dolarů (přes 358 miliard korun), z nichž téměř polovina má jít na pomoc syrským uprchlíkům</a:t>
            </a:r>
            <a:endParaRPr lang="cs-CZ"/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Výbor pro práva dítěte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Skládá se z 10 členů "vysokého morálního charakteru a uznávaných schopností"</a:t>
            </a:r>
          </a:p>
          <a:p>
            <a:r>
              <a:rPr lang="cs-CZ" smtClean="0"/>
              <a:t>Jsou voleni tajně na 4 roky (každé dva roky se volí polovina členů)</a:t>
            </a:r>
          </a:p>
          <a:p>
            <a:r>
              <a:rPr lang="cs-CZ" smtClean="0"/>
              <a:t>Každý stát může navrhnout jednoho kandidáta</a:t>
            </a:r>
            <a:endParaRPr lang="cs-CZ"/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UNESCO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mtClean="0"/>
              <a:t>V</a:t>
            </a:r>
            <a:r>
              <a:rPr lang="cs-CZ" smtClean="0"/>
              <a:t>zdělání</a:t>
            </a:r>
            <a:endParaRPr lang="cs-CZ" smtClean="0"/>
          </a:p>
          <a:p>
            <a:r>
              <a:rPr lang="cs-CZ" smtClean="0"/>
              <a:t>P</a:t>
            </a:r>
            <a:r>
              <a:rPr lang="cs-CZ" smtClean="0"/>
              <a:t>řírodní vědy </a:t>
            </a:r>
            <a:endParaRPr lang="cs-CZ" smtClean="0"/>
          </a:p>
          <a:p>
            <a:r>
              <a:rPr lang="cs-CZ" smtClean="0"/>
              <a:t>S</a:t>
            </a:r>
            <a:r>
              <a:rPr lang="cs-CZ" smtClean="0"/>
              <a:t>ociální </a:t>
            </a:r>
            <a:r>
              <a:rPr lang="cs-CZ" smtClean="0"/>
              <a:t>a humanitní vědy</a:t>
            </a:r>
          </a:p>
          <a:p>
            <a:r>
              <a:rPr lang="cs-CZ" smtClean="0"/>
              <a:t>K</a:t>
            </a:r>
            <a:r>
              <a:rPr lang="cs-CZ" smtClean="0"/>
              <a:t>ultura </a:t>
            </a:r>
            <a:endParaRPr lang="cs-CZ" smtClean="0"/>
          </a:p>
          <a:p>
            <a:r>
              <a:rPr lang="cs-CZ" smtClean="0"/>
              <a:t>K</a:t>
            </a:r>
            <a:r>
              <a:rPr lang="cs-CZ" smtClean="0"/>
              <a:t>omunikace </a:t>
            </a:r>
            <a:r>
              <a:rPr lang="cs-CZ" smtClean="0"/>
              <a:t>a informace</a:t>
            </a:r>
          </a:p>
          <a:p>
            <a:endParaRPr lang="cs-CZ"/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Projekty UNESCO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smtClean="0"/>
              <a:t>Šíření gramotnosti</a:t>
            </a:r>
          </a:p>
          <a:p>
            <a:r>
              <a:rPr lang="cs-CZ" smtClean="0"/>
              <a:t>Odborné a školicí programy</a:t>
            </a:r>
          </a:p>
          <a:p>
            <a:r>
              <a:rPr lang="cs-CZ" smtClean="0"/>
              <a:t>Programy mezinárodní vědní spolupráce, propagaci nezávislých médií a svobody tisku</a:t>
            </a:r>
          </a:p>
          <a:p>
            <a:r>
              <a:rPr lang="cs-CZ" smtClean="0"/>
              <a:t>Regionální a kulturní historické projekty</a:t>
            </a:r>
          </a:p>
          <a:p>
            <a:r>
              <a:rPr lang="cs-CZ" smtClean="0"/>
              <a:t>Propagace kulturní různorodosti</a:t>
            </a:r>
          </a:p>
          <a:p>
            <a:r>
              <a:rPr lang="cs-CZ" smtClean="0"/>
              <a:t>Dohody mezinárodní spolupráce v oblasti kulturního a přírodního dědictví a ochrany lidských práv </a:t>
            </a:r>
          </a:p>
          <a:p>
            <a:r>
              <a:rPr lang="cs-CZ" smtClean="0"/>
              <a:t>Pokusy vyrovnat rozdíly v možnosti využití digitálních technologií ve světě</a:t>
            </a:r>
            <a:endParaRPr lang="cs-CZ"/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UNDP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mtClean="0"/>
              <a:t>Speciální instituce OSN vytvořená v roce 1966</a:t>
            </a:r>
          </a:p>
          <a:p>
            <a:r>
              <a:rPr lang="cs-CZ" smtClean="0"/>
              <a:t>Odpovídá za řízení a koordinaci rozvojových projektů a poskytování technické pomoci</a:t>
            </a:r>
          </a:p>
          <a:p>
            <a:r>
              <a:rPr lang="cs-CZ" smtClean="0"/>
              <a:t>Pomáhá při průzkumu nerostných zdrojů při vyhodnocování průmyslového, obchodního a vývozního potenciálu, v transferu technologií, při profesním vzdělávání a při programech ekonomického a sociálního plánování</a:t>
            </a:r>
            <a:endParaRPr lang="cs-CZ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630</TotalTime>
  <Words>3756</Words>
  <Application>Microsoft Office PowerPoint</Application>
  <PresentationFormat>Předvádění na obrazovce (4:3)</PresentationFormat>
  <Paragraphs>536</Paragraphs>
  <Slides>101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101</vt:i4>
      </vt:variant>
    </vt:vector>
  </HeadingPairs>
  <TitlesOfParts>
    <vt:vector size="102" baseType="lpstr">
      <vt:lpstr>Motiv sady Office</vt:lpstr>
      <vt:lpstr>Lidská práva</vt:lpstr>
      <vt:lpstr>OSN – historie vzniku</vt:lpstr>
      <vt:lpstr>Společnost národů</vt:lpstr>
      <vt:lpstr>San Francisko 1945</vt:lpstr>
      <vt:lpstr>Založení OSN</vt:lpstr>
      <vt:lpstr>Členství v OSN</vt:lpstr>
      <vt:lpstr>Charta OSN</vt:lpstr>
      <vt:lpstr>My, lid spojených národů, jsouce odhodláni </vt:lpstr>
      <vt:lpstr>A k tomu cíli </vt:lpstr>
      <vt:lpstr>Rozhodli jsme se</vt:lpstr>
      <vt:lpstr>Všeobecná deklarace lidských práv</vt:lpstr>
      <vt:lpstr>Všeobecná deklarace lidských práv</vt:lpstr>
      <vt:lpstr>Lid Spojených národů</vt:lpstr>
      <vt:lpstr>Struktura OSN</vt:lpstr>
      <vt:lpstr>Členské státy</vt:lpstr>
      <vt:lpstr>Pozorovatelé</vt:lpstr>
      <vt:lpstr>Valné shromáždění OSN</vt:lpstr>
      <vt:lpstr>Všeobecný výbor</vt:lpstr>
      <vt:lpstr>6 hlavních výborů</vt:lpstr>
      <vt:lpstr>Hlasování ve VS OSN</vt:lpstr>
      <vt:lpstr>Rada bezpečnosti OSN</vt:lpstr>
      <vt:lpstr>Kompetence RB OSN</vt:lpstr>
      <vt:lpstr>Původní stálí členové</vt:lpstr>
      <vt:lpstr>Aktuální stálí členové Rady bezpečnosti</vt:lpstr>
      <vt:lpstr>Nestálí členové RB</vt:lpstr>
      <vt:lpstr>Aktuální nestálí členové</vt:lpstr>
      <vt:lpstr>Ohrožení míru</vt:lpstr>
      <vt:lpstr>Právo veta</vt:lpstr>
      <vt:lpstr>Ekonomická a sociální rada</vt:lpstr>
      <vt:lpstr>Generální tajemník OSN</vt:lpstr>
      <vt:lpstr>Poručenská rada</vt:lpstr>
      <vt:lpstr>Mezinárodní soudní dvůr</vt:lpstr>
      <vt:lpstr>MSD</vt:lpstr>
      <vt:lpstr>Senáty MSD</vt:lpstr>
      <vt:lpstr>Vysoký komisař OSN pro lidská práva</vt:lpstr>
      <vt:lpstr>Úřad vysokého komisaře pro lidská práva</vt:lpstr>
      <vt:lpstr>Další orgány OSN zapojené do ochrany LP</vt:lpstr>
      <vt:lpstr>Liga lidských práv ČR</vt:lpstr>
      <vt:lpstr>Práva lidí s postižením</vt:lpstr>
      <vt:lpstr>Metody</vt:lpstr>
      <vt:lpstr>Metody</vt:lpstr>
      <vt:lpstr>Zneužití moci policie</vt:lpstr>
      <vt:lpstr>Lidskoprávní problémy soudnictví</vt:lpstr>
      <vt:lpstr>Metody</vt:lpstr>
      <vt:lpstr>Férová škola</vt:lpstr>
      <vt:lpstr>Olympiáda lidských práv</vt:lpstr>
      <vt:lpstr>Soutěž svojí formou</vt:lpstr>
      <vt:lpstr>Koncepce projektu</vt:lpstr>
      <vt:lpstr>Vláda ČR a lidská práva</vt:lpstr>
      <vt:lpstr>ČR</vt:lpstr>
      <vt:lpstr>Ombudsman ČR</vt:lpstr>
      <vt:lpstr>Stížnosti na úřady</vt:lpstr>
      <vt:lpstr>Ochrana osob omezených na svobodě </vt:lpstr>
      <vt:lpstr>Diskriminace</vt:lpstr>
      <vt:lpstr>Diskriminace</vt:lpstr>
      <vt:lpstr>Informovat</vt:lpstr>
      <vt:lpstr>Vzdělávat</vt:lpstr>
      <vt:lpstr>Pomáhat</vt:lpstr>
      <vt:lpstr>Sledování vyhoštění cizinců</vt:lpstr>
      <vt:lpstr>Návratová směrnice</vt:lpstr>
      <vt:lpstr>Členění základních práv</vt:lpstr>
      <vt:lpstr>Dle obsahu</vt:lpstr>
      <vt:lpstr>Dle statusů</vt:lpstr>
      <vt:lpstr>Tzv. generace</vt:lpstr>
      <vt:lpstr>Nositelé práv</vt:lpstr>
      <vt:lpstr>Možnosti omezení</vt:lpstr>
      <vt:lpstr>Kolize základních práv</vt:lpstr>
      <vt:lpstr>Úrovně ochrany lidských práv</vt:lpstr>
      <vt:lpstr>Rada Evropy</vt:lpstr>
      <vt:lpstr>Politické cíle Rady Evropy</vt:lpstr>
      <vt:lpstr>Instituce Rady Evropy</vt:lpstr>
      <vt:lpstr>Komisař pro lidská práva</vt:lpstr>
      <vt:lpstr>Evropský soud pro lidská práva</vt:lpstr>
      <vt:lpstr>Ustanovení</vt:lpstr>
      <vt:lpstr>Evropský soud pro lidská práva – podmínky projednávání</vt:lpstr>
      <vt:lpstr>Předmětem stížnosti je rozsudek</vt:lpstr>
      <vt:lpstr>Jak soud funguje</vt:lpstr>
      <vt:lpstr>Na co si stěžujeme?</vt:lpstr>
      <vt:lpstr>Proces</vt:lpstr>
      <vt:lpstr>Evropská úmluva o ochraně základních lidských práv a svobod</vt:lpstr>
      <vt:lpstr>Práva zaručená Úmluvou</vt:lpstr>
      <vt:lpstr>Práva zaručená Úmluvou</vt:lpstr>
      <vt:lpstr>Povinnosti států vyplývající z čl. 2 Úmluvy (právo na život)</vt:lpstr>
      <vt:lpstr>Vývoj v EU</vt:lpstr>
      <vt:lpstr>Některé dokumenty EU</vt:lpstr>
      <vt:lpstr>Evropská sociální charta</vt:lpstr>
      <vt:lpstr>Evropský veřejný ochránce práv</vt:lpstr>
      <vt:lpstr>Práva dětí</vt:lpstr>
      <vt:lpstr>Úmluva o právech dítěte</vt:lpstr>
      <vt:lpstr>Úmluva o právech dítěte</vt:lpstr>
      <vt:lpstr>Práva dítěte dle Úmluvy</vt:lpstr>
      <vt:lpstr>Práva dítěte dle Úmluvy</vt:lpstr>
      <vt:lpstr>Dětský fond OSN – UNICEF</vt:lpstr>
      <vt:lpstr>Dlouhodobé programy UNICEF</vt:lpstr>
      <vt:lpstr>Humanitárních krize</vt:lpstr>
      <vt:lpstr>Výbor pro práva dítěte</vt:lpstr>
      <vt:lpstr>UNESCO</vt:lpstr>
      <vt:lpstr>Projekty UNESCO</vt:lpstr>
      <vt:lpstr>UNDP</vt:lpstr>
      <vt:lpstr>UNHCR</vt:lpstr>
      <vt:lpstr>UNR</vt:lpstr>
    </vt:vector>
  </TitlesOfParts>
  <Company>Pedagogická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Lidská práva</dc:title>
  <dc:creator>Javorova Barbora</dc:creator>
  <cp:lastModifiedBy>Javorova Barbora</cp:lastModifiedBy>
  <cp:revision>62</cp:revision>
  <dcterms:created xsi:type="dcterms:W3CDTF">2014-02-20T13:00:01Z</dcterms:created>
  <dcterms:modified xsi:type="dcterms:W3CDTF">2017-02-25T17:44:18Z</dcterms:modified>
</cp:coreProperties>
</file>