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0" r:id="rId5"/>
    <p:sldId id="261" r:id="rId6"/>
    <p:sldId id="271" r:id="rId7"/>
    <p:sldId id="262" r:id="rId8"/>
    <p:sldId id="263" r:id="rId9"/>
    <p:sldId id="272" r:id="rId10"/>
    <p:sldId id="274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97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0F852-0A88-43FE-9F3C-0F7B6840324E}" type="datetimeFigureOut">
              <a:rPr lang="cs-CZ" smtClean="0"/>
              <a:pPr/>
              <a:t>12.3.2016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9D558-BB62-4633-AD6D-6DC34DFEB3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0F852-0A88-43FE-9F3C-0F7B6840324E}" type="datetimeFigureOut">
              <a:rPr lang="cs-CZ" smtClean="0"/>
              <a:pPr/>
              <a:t>12.3.2016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9D558-BB62-4633-AD6D-6DC34DFEB3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0F852-0A88-43FE-9F3C-0F7B6840324E}" type="datetimeFigureOut">
              <a:rPr lang="cs-CZ" smtClean="0"/>
              <a:pPr/>
              <a:t>12.3.2016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9D558-BB62-4633-AD6D-6DC34DFEB3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0F852-0A88-43FE-9F3C-0F7B6840324E}" type="datetimeFigureOut">
              <a:rPr lang="cs-CZ" smtClean="0"/>
              <a:pPr/>
              <a:t>12.3.2016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9D558-BB62-4633-AD6D-6DC34DFEB3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0F852-0A88-43FE-9F3C-0F7B6840324E}" type="datetimeFigureOut">
              <a:rPr lang="cs-CZ" smtClean="0"/>
              <a:pPr/>
              <a:t>12.3.2016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9D558-BB62-4633-AD6D-6DC34DFEB3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0F852-0A88-43FE-9F3C-0F7B6840324E}" type="datetimeFigureOut">
              <a:rPr lang="cs-CZ" smtClean="0"/>
              <a:pPr/>
              <a:t>12.3.2016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9D558-BB62-4633-AD6D-6DC34DFEB3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0F852-0A88-43FE-9F3C-0F7B6840324E}" type="datetimeFigureOut">
              <a:rPr lang="cs-CZ" smtClean="0"/>
              <a:pPr/>
              <a:t>12.3.2016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9D558-BB62-4633-AD6D-6DC34DFEB3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0F852-0A88-43FE-9F3C-0F7B6840324E}" type="datetimeFigureOut">
              <a:rPr lang="cs-CZ" smtClean="0"/>
              <a:pPr/>
              <a:t>12.3.2016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9D558-BB62-4633-AD6D-6DC34DFEB3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0F852-0A88-43FE-9F3C-0F7B6840324E}" type="datetimeFigureOut">
              <a:rPr lang="cs-CZ" smtClean="0"/>
              <a:pPr/>
              <a:t>12.3.2016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9D558-BB62-4633-AD6D-6DC34DFEB3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0F852-0A88-43FE-9F3C-0F7B6840324E}" type="datetimeFigureOut">
              <a:rPr lang="cs-CZ" smtClean="0"/>
              <a:pPr/>
              <a:t>12.3.2016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9D558-BB62-4633-AD6D-6DC34DFEB3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0F852-0A88-43FE-9F3C-0F7B6840324E}" type="datetimeFigureOut">
              <a:rPr lang="cs-CZ" smtClean="0"/>
              <a:pPr/>
              <a:t>12.3.2016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9D558-BB62-4633-AD6D-6DC34DFEB3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40F852-0A88-43FE-9F3C-0F7B6840324E}" type="datetimeFigureOut">
              <a:rPr lang="cs-CZ" smtClean="0"/>
              <a:pPr/>
              <a:t>12.3.2016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69D558-BB62-4633-AD6D-6DC34DFEB30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Komunitní a otevřená škola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Cílem otevřené školy 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sjednotit a zaktivovat občany dané lokality</a:t>
            </a:r>
          </a:p>
          <a:p>
            <a:r>
              <a:rPr lang="pl-PL" dirty="0" smtClean="0"/>
              <a:t>zapojit občany do dění</a:t>
            </a:r>
          </a:p>
          <a:p>
            <a:r>
              <a:rPr lang="cs-CZ" dirty="0" smtClean="0"/>
              <a:t>uspokojit potřebu sebevzdělávání občanů dle jejich potřeb a schopností</a:t>
            </a:r>
          </a:p>
          <a:p>
            <a:r>
              <a:rPr lang="cs-CZ" dirty="0" smtClean="0"/>
              <a:t>překonat izolovanost v současném stylu života</a:t>
            </a:r>
          </a:p>
          <a:p>
            <a:r>
              <a:rPr lang="cs-CZ" dirty="0" smtClean="0"/>
              <a:t>aktivní trávení volného času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Komunitní vzdělávání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Škola plní roli vzdělávacího, poradenského a kulturního centra v místě svého zřízení. </a:t>
            </a:r>
            <a:endParaRPr lang="cs-CZ" dirty="0" smtClean="0"/>
          </a:p>
          <a:p>
            <a:r>
              <a:rPr lang="cs-CZ" dirty="0"/>
              <a:t>Škola reflektuje v nabídce vzdělávacích aktivit specifika spádové </a:t>
            </a:r>
            <a:r>
              <a:rPr lang="cs-CZ" dirty="0" smtClean="0"/>
              <a:t>oblasti.</a:t>
            </a:r>
          </a:p>
          <a:p>
            <a:r>
              <a:rPr lang="cs-CZ" dirty="0"/>
              <a:t>Škola pomáhá překonat chybějící systémová řešení v oblasti sociálně znevýhodněného vzdělávání zvýšenou iniciativou (dobrovolnickou prací) - dotační programy, spolupráce se subjekty sociálního znevýhodnění,... </a:t>
            </a:r>
            <a:br>
              <a:rPr lang="cs-CZ" dirty="0"/>
            </a:br>
            <a:endParaRPr lang="cs-CZ" dirty="0" smtClean="0"/>
          </a:p>
          <a:p>
            <a:r>
              <a:rPr lang="cs-CZ" dirty="0"/>
              <a:t>Škola vnímá jako důležitý multikulturní rozměr své práce (v rámci komunitního vzdělávání patří etnicita k důležitým faktorům ovlivňujícím zaměření školy</a:t>
            </a:r>
            <a:r>
              <a:rPr lang="cs-CZ" dirty="0" smtClean="0"/>
              <a:t>).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Standardy kvality komunitní školy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Vedení</a:t>
            </a:r>
          </a:p>
          <a:p>
            <a:r>
              <a:rPr lang="cs-CZ" dirty="0" smtClean="0"/>
              <a:t>Partnerství</a:t>
            </a:r>
          </a:p>
          <a:p>
            <a:r>
              <a:rPr lang="cs-CZ" dirty="0" smtClean="0"/>
              <a:t>Sociální inkluze</a:t>
            </a:r>
          </a:p>
          <a:p>
            <a:r>
              <a:rPr lang="cs-CZ" dirty="0" smtClean="0"/>
              <a:t>Služby</a:t>
            </a:r>
          </a:p>
          <a:p>
            <a:r>
              <a:rPr lang="cs-CZ" dirty="0" smtClean="0"/>
              <a:t>Dobrovolnictví</a:t>
            </a:r>
          </a:p>
          <a:p>
            <a:r>
              <a:rPr lang="cs-CZ" dirty="0" smtClean="0"/>
              <a:t>Celoživotní učení</a:t>
            </a:r>
          </a:p>
          <a:p>
            <a:r>
              <a:rPr lang="cs-CZ" dirty="0" smtClean="0"/>
              <a:t>Zapojení rodičů</a:t>
            </a:r>
          </a:p>
          <a:p>
            <a:r>
              <a:rPr lang="cs-CZ" dirty="0" smtClean="0"/>
              <a:t>Kultura školy</a:t>
            </a:r>
          </a:p>
          <a:p>
            <a:r>
              <a:rPr lang="cs-CZ" dirty="0" smtClean="0"/>
              <a:t>Rozvoj komunity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Liga komunitních škol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Sdružuje školy, které se snaží naplňovat role komunitního vzdělávání.</a:t>
            </a:r>
          </a:p>
          <a:p>
            <a:r>
              <a:rPr lang="cs-CZ" dirty="0" smtClean="0"/>
              <a:t>V rámci Ligy komunitních škol spolupracují především školy, které působí v sociálně vyloučených oblastech ČR</a:t>
            </a:r>
          </a:p>
          <a:p>
            <a:r>
              <a:rPr lang="cs-CZ" dirty="0" smtClean="0"/>
              <a:t>Je užitečná pro všechny typy lokalit - nejedná se pouze o lokality sociálně vyloučené, ale např. i sídlištní, vilové, vesnické lokality apod.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Cíle Ligy komunitních škol: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Podpora </a:t>
            </a:r>
            <a:r>
              <a:rPr lang="cs-CZ" dirty="0"/>
              <a:t>a rozvíjení konceptu komunitního vzdělávání na školách - rozvoj služeb v oblasti celoživotního učení, rozvoj dobrovolné činnosti rodičů ve prospěch školy, podpora výchovy ke zdravému životnímu stylu, zlepšování klimatu na škole, sportovní a kulturní aktivity atd.</a:t>
            </a:r>
            <a:endParaRPr lang="cs-CZ" dirty="0" smtClean="0"/>
          </a:p>
          <a:p>
            <a:pPr lvl="0"/>
            <a:r>
              <a:rPr lang="cs-CZ" dirty="0" smtClean="0"/>
              <a:t>Podpora </a:t>
            </a:r>
            <a:r>
              <a:rPr lang="cs-CZ" dirty="0"/>
              <a:t>a rozvíjení principů inkluze na školách, přičemž nás zajímá inkluze v nejširším slova smyslu, definovaná jako připravenost školy maximálně efektivně vzdělávat žáky nezávisle na podobě jejich speciálních vzdělávacích potřeb.  </a:t>
            </a:r>
            <a:endParaRPr lang="cs-CZ" dirty="0" smtClean="0"/>
          </a:p>
          <a:p>
            <a:pPr lvl="0"/>
            <a:r>
              <a:rPr lang="cs-CZ" dirty="0" smtClean="0"/>
              <a:t>Podpora </a:t>
            </a:r>
            <a:r>
              <a:rPr lang="cs-CZ" dirty="0"/>
              <a:t>a prosazování komunitních a </a:t>
            </a:r>
            <a:r>
              <a:rPr lang="cs-CZ" dirty="0" err="1"/>
              <a:t>inkluzivních</a:t>
            </a:r>
            <a:r>
              <a:rPr lang="cs-CZ" dirty="0"/>
              <a:t> vzdělávacích principů v rámci českého vzdělávacího systému.</a:t>
            </a:r>
            <a:endParaRPr lang="cs-CZ" dirty="0" smtClean="0"/>
          </a:p>
          <a:p>
            <a:pPr lvl="0"/>
            <a:r>
              <a:rPr lang="cs-CZ" dirty="0" smtClean="0"/>
              <a:t>Výměna </a:t>
            </a:r>
            <a:r>
              <a:rPr lang="cs-CZ" dirty="0"/>
              <a:t>zkušeností a sdílení příkladů dobré praxe.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Otevřená škola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Koncepční záměr vychází vstříc požadavkům rodičovské veřejnosti na soustředění kvalitních zájmových aktivit pro jejich děti co nejblíže místu plnění povinné školní docházky. </a:t>
            </a:r>
          </a:p>
          <a:p>
            <a:r>
              <a:rPr lang="cs-CZ" dirty="0" smtClean="0"/>
              <a:t>Respektuje rozšíření a zpřístupnění vzdělávací nabídky široké veřejnosti v kontextu požadavků celoživotního vzdělávání.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Otevřená škola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Kromě tradičního vzdělávání nabízí i mimoškolní aktivity, a to nejen svým žákům, ale i těm, kteří už školu opustili, jejich rodičům i dalším obyvatelům obce. </a:t>
            </a:r>
          </a:p>
          <a:p>
            <a:r>
              <a:rPr lang="cs-CZ" dirty="0" smtClean="0"/>
              <a:t>Spolupráce s rodinou je vnímána jako jedna z nejdůležitějších. </a:t>
            </a:r>
          </a:p>
          <a:p>
            <a:r>
              <a:rPr lang="cs-CZ" dirty="0" smtClean="0"/>
              <a:t>Otevřenou školu mohou využívat všichni bez rozdílu věku, pohlaví,vzdělávací a sociální situace.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Otevřená škola jako centrum vzdělanosti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Hlavním cílem takového centra je sjednotit občany a zapojit je do různých aktivit (kroužky, kurzy, jednorázové akce), aby se odreagovali a zbavili stresů, spěchu a stereotypu.</a:t>
            </a:r>
          </a:p>
          <a:p>
            <a:r>
              <a:rPr lang="cs-CZ" dirty="0" smtClean="0"/>
              <a:t>Program uspokojuje vzdělávací, sociální, kulturní nebo rekreační potřeby obyvatel lokality. Občané jsou o veškerých aktivitách informováni.</a:t>
            </a:r>
          </a:p>
          <a:p>
            <a:r>
              <a:rPr lang="cs-CZ" dirty="0" smtClean="0"/>
              <a:t>Do projektu „otevřená škola“ jsou zapojeni zaměstnanci školy, občané i žáci.Taková škola spolupracuje se sociálními partnery – s místními podnikatelskými subjekty, úřadem městské části a mateřskou školou.</a:t>
            </a:r>
          </a:p>
          <a:p>
            <a:r>
              <a:rPr lang="cs-CZ" dirty="0" smtClean="0"/>
              <a:t>Škola může také získávat prostředky, které umožní realizaci jednotlivých aktivit.</a:t>
            </a:r>
          </a:p>
          <a:p>
            <a:r>
              <a:rPr lang="cs-CZ" dirty="0" smtClean="0"/>
              <a:t>Realizování této vize tedy není pouze záležitost školy, ale především občanů a dalších subjektů dané lokality. Ti se mají možnost něco nového naučit nebo naučit něco nového ostatní.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Otevřená škola nabízí </a:t>
            </a:r>
            <a:br>
              <a:rPr lang="cs-CZ" b="1" dirty="0" smtClean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volnočasové aktivity – kluby, zájmové kroužky</a:t>
            </a:r>
          </a:p>
          <a:p>
            <a:r>
              <a:rPr lang="cs-CZ" dirty="0" smtClean="0"/>
              <a:t>sportovní činnosti</a:t>
            </a:r>
          </a:p>
          <a:p>
            <a:r>
              <a:rPr lang="cs-CZ" dirty="0" smtClean="0"/>
              <a:t>kurzy – počítače, jazyky, flétna</a:t>
            </a:r>
          </a:p>
          <a:p>
            <a:r>
              <a:rPr lang="cs-CZ" dirty="0" smtClean="0"/>
              <a:t>výtvarné soutěže pro děti</a:t>
            </a:r>
          </a:p>
          <a:p>
            <a:r>
              <a:rPr lang="de-DE" dirty="0" err="1" smtClean="0"/>
              <a:t>poradensk</a:t>
            </a:r>
            <a:r>
              <a:rPr lang="cs-CZ" dirty="0" err="1" smtClean="0"/>
              <a:t>ou</a:t>
            </a:r>
            <a:r>
              <a:rPr lang="de-DE" dirty="0" smtClean="0"/>
              <a:t> a </a:t>
            </a:r>
            <a:r>
              <a:rPr lang="de-DE" dirty="0" err="1" smtClean="0"/>
              <a:t>konzultační</a:t>
            </a:r>
            <a:r>
              <a:rPr lang="de-DE" dirty="0" smtClean="0"/>
              <a:t> </a:t>
            </a:r>
            <a:r>
              <a:rPr lang="de-DE" dirty="0" err="1" smtClean="0"/>
              <a:t>činnost</a:t>
            </a:r>
            <a:r>
              <a:rPr lang="de-DE" dirty="0" smtClean="0"/>
              <a:t> pro </a:t>
            </a:r>
            <a:r>
              <a:rPr lang="de-DE" dirty="0" err="1" smtClean="0"/>
              <a:t>veřejnost</a:t>
            </a:r>
            <a:endParaRPr lang="de-DE" dirty="0" smtClean="0"/>
          </a:p>
          <a:p>
            <a:r>
              <a:rPr lang="cs-CZ" dirty="0" smtClean="0"/>
              <a:t>jednorázové akce (vánoční, velikonoční akce pro děti z MŠ, karneval…)</a:t>
            </a:r>
          </a:p>
          <a:p>
            <a:r>
              <a:rPr lang="cs-CZ" dirty="0" smtClean="0"/>
              <a:t>stravování cizích strávníků jako doplňková činnost sociálního programu obce</a:t>
            </a:r>
          </a:p>
          <a:p>
            <a:r>
              <a:rPr lang="cs-CZ" dirty="0" smtClean="0"/>
              <a:t>další aktivity, např. vybudování víceúčelové klubovny, knihovny apod.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517</Words>
  <Application>Microsoft Office PowerPoint</Application>
  <PresentationFormat>Předvádění na obrazovce (4:3)</PresentationFormat>
  <Paragraphs>53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Komunitní a otevřená škola</vt:lpstr>
      <vt:lpstr>Komunitní vzdělávání</vt:lpstr>
      <vt:lpstr>Standardy kvality komunitní školy</vt:lpstr>
      <vt:lpstr>Liga komunitních škol</vt:lpstr>
      <vt:lpstr>Cíle Ligy komunitních škol: </vt:lpstr>
      <vt:lpstr>Otevřená škola</vt:lpstr>
      <vt:lpstr>Otevřená škola</vt:lpstr>
      <vt:lpstr>Otevřená škola jako centrum vzdělanosti</vt:lpstr>
      <vt:lpstr>Otevřená škola nabízí  </vt:lpstr>
      <vt:lpstr>Cílem otevřené školy je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Komunitní škola</dc:title>
  <dc:creator>Javorova Barbora</dc:creator>
  <cp:lastModifiedBy>Javorova Barbora</cp:lastModifiedBy>
  <cp:revision>12</cp:revision>
  <dcterms:created xsi:type="dcterms:W3CDTF">2013-03-04T12:26:33Z</dcterms:created>
  <dcterms:modified xsi:type="dcterms:W3CDTF">2016-03-12T10:37:59Z</dcterms:modified>
</cp:coreProperties>
</file>