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7104380" cy="1023493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2"/>
    <p:restoredTop sz="94660"/>
  </p:normalViewPr>
  <p:slideViewPr>
    <p:cSldViewPr snapToGrid="0" showGuides="1">
      <p:cViewPr varScale="1">
        <p:scale>
          <a:sx n="53" d="100"/>
          <a:sy n="53" d="100"/>
        </p:scale>
        <p:origin x="1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ctr"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p>
            <a:pPr lvl="0" indent="-228600"/>
            <a:r>
              <a:rPr lang="en-US" altLang="en-US"/>
              <a:t>Click to edit Master text styles</a:t>
            </a:r>
            <a:endParaRPr lang="en-US" altLang="en-US"/>
          </a:p>
          <a:p>
            <a:pPr lvl="1" indent="-228600"/>
            <a:r>
              <a:rPr lang="en-US" altLang="en-US"/>
              <a:t>Second level</a:t>
            </a:r>
            <a:endParaRPr lang="en-US" altLang="en-US"/>
          </a:p>
          <a:p>
            <a:pPr lvl="2" indent="-228600"/>
            <a:r>
              <a:rPr lang="en-US" altLang="en-US"/>
              <a:t>Third level</a:t>
            </a:r>
            <a:endParaRPr lang="en-US" altLang="en-US"/>
          </a:p>
          <a:p>
            <a:pPr lvl="3" indent="-228600"/>
            <a:r>
              <a:rPr lang="en-US" altLang="en-US"/>
              <a:t>Fourth level</a:t>
            </a:r>
            <a:endParaRPr lang="en-US" altLang="en-US"/>
          </a:p>
          <a:p>
            <a:pPr lvl="4" indent="-228600"/>
            <a:r>
              <a:rPr lang="en-US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FDE934FF-F4E1-47C5-9CA5-30A81DDE2BE4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B3561BA9-CDCF-4958-B8AB-66F3BF063E13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docs.google.com/document/d/10ZKHosaUMoXObl51EtonucyIrXOrqhugodKgBj5FUpw/edit?usp=sharin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xfrm>
            <a:off x="1524000" y="233363"/>
            <a:ext cx="9144000" cy="1393825"/>
          </a:xfrm>
          <a:ln/>
        </p:spPr>
        <p:txBody>
          <a:bodyPr lIns="91440" tIns="45720" rIns="91440" bIns="45720" anchor="b"/>
          <a:p>
            <a:pPr defTabSz="914400">
              <a:buNone/>
            </a:pPr>
            <a:r>
              <a:rPr lang="cs-CZ" altLang="en-US" kern="1200">
                <a:latin typeface="+mj-lt"/>
                <a:ea typeface="+mj-ea"/>
                <a:cs typeface="+mj-cs"/>
              </a:rPr>
              <a:t>Estetika 1</a:t>
            </a:r>
            <a:endParaRPr lang="cs-CZ" altLang="en-US" kern="1200">
              <a:latin typeface="+mj-lt"/>
              <a:ea typeface="+mj-ea"/>
              <a:cs typeface="+mj-cs"/>
            </a:endParaRPr>
          </a:p>
        </p:txBody>
      </p:sp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1630363" y="1627188"/>
            <a:ext cx="9144000" cy="1655762"/>
          </a:xfrm>
          <a:ln/>
        </p:spPr>
        <p:txBody>
          <a:bodyPr lIns="91440" tIns="45720" rIns="91440" bIns="45720" anchor="t"/>
          <a:p>
            <a:pPr defTabSz="914400">
              <a:buFont typeface="Arial" panose="020B0604020202020204" pitchFamily="34" charset="0"/>
              <a:buNone/>
            </a:pPr>
            <a:endParaRPr lang="en-US" altLang="en-US" kern="1200">
              <a:latin typeface="+mn-lt"/>
              <a:ea typeface="+mn-ea"/>
              <a:cs typeface="+mn-cs"/>
            </a:endParaRPr>
          </a:p>
          <a:p>
            <a:pPr defTabSz="914400">
              <a:buFont typeface="Arial" panose="020B0604020202020204" pitchFamily="34" charset="0"/>
              <a:buNone/>
            </a:pPr>
            <a:r>
              <a:rPr lang="cs-CZ" altLang="en-US" sz="3200" b="1" kern="1200">
                <a:latin typeface="+mn-lt"/>
                <a:ea typeface="+mn-ea"/>
                <a:cs typeface="+mn-cs"/>
              </a:rPr>
              <a:t> </a:t>
            </a:r>
            <a:r>
              <a:rPr lang="cs-CZ" altLang="en-US" sz="3200" kern="1200">
                <a:latin typeface="+mn-lt"/>
                <a:ea typeface="+mn-ea"/>
                <a:cs typeface="+mn-cs"/>
              </a:rPr>
              <a:t>Osnova přednášek, požadavky na ukončení předmětu</a:t>
            </a:r>
            <a:endParaRPr lang="cs-CZ" altLang="en-US" sz="3200" kern="1200">
              <a:latin typeface="+mn-lt"/>
              <a:ea typeface="+mn-ea"/>
              <a:cs typeface="+mn-cs"/>
            </a:endParaRPr>
          </a:p>
        </p:txBody>
      </p:sp>
      <p:pic>
        <p:nvPicPr>
          <p:cNvPr id="2051" name="Picture 3" descr="SignorelliMarriageOfTheVirgin14991_copy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30363" y="3198813"/>
            <a:ext cx="9631362" cy="30845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10515600" cy="1325563"/>
          </a:xfrm>
          <a:ln/>
        </p:spPr>
        <p:txBody>
          <a:bodyPr lIns="91440" tIns="45720" rIns="91440" bIns="45720" anchor="ctr"/>
          <a:p>
            <a:r>
              <a:rPr lang="cs-CZ" altLang="en-US"/>
              <a:t>Osnova přednášek</a:t>
            </a:r>
            <a:endParaRPr lang="cs-CZ" altLang="en-US"/>
          </a:p>
        </p:txBody>
      </p:sp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838200" y="1477963"/>
            <a:ext cx="10515600" cy="5165725"/>
          </a:xfrm>
          <a:ln/>
        </p:spPr>
        <p:txBody>
          <a:bodyPr lIns="91440" tIns="45720" rIns="91440" bIns="45720" anchor="t"/>
          <a:p>
            <a:pPr fontAlgn="base"/>
            <a:r>
              <a:rPr lang="en-US" altLang="en-US"/>
              <a:t>1.Úvod </a:t>
            </a:r>
            <a:endParaRPr lang="en-US" altLang="en-US"/>
          </a:p>
          <a:p>
            <a:pPr fontAlgn="base"/>
            <a:r>
              <a:rPr lang="en-US" altLang="en-US"/>
              <a:t>2.Antická estetika -počátky estetického uvažování </a:t>
            </a:r>
            <a:endParaRPr lang="en-US" altLang="en-US"/>
          </a:p>
          <a:p>
            <a:pPr fontAlgn="base"/>
            <a:r>
              <a:rPr lang="en-US" altLang="en-US"/>
              <a:t>3.Platón</a:t>
            </a:r>
            <a:r>
              <a:rPr lang="cs-CZ" altLang="en-US"/>
              <a:t>, </a:t>
            </a:r>
            <a:r>
              <a:rPr lang="en-US" altLang="en-US"/>
              <a:t>Aristoteles </a:t>
            </a:r>
            <a:endParaRPr lang="en-US" altLang="en-US"/>
          </a:p>
          <a:p>
            <a:pPr fontAlgn="base"/>
            <a:r>
              <a:rPr lang="cs-CZ" altLang="en-US"/>
              <a:t>4</a:t>
            </a:r>
            <a:r>
              <a:rPr lang="en-US" altLang="en-US"/>
              <a:t>.Helénistická estetika</a:t>
            </a:r>
            <a:endParaRPr lang="en-US" altLang="en-US"/>
          </a:p>
          <a:p>
            <a:pPr fontAlgn="base"/>
            <a:r>
              <a:rPr lang="cs-CZ" altLang="en-US"/>
              <a:t>5</a:t>
            </a:r>
            <a:r>
              <a:rPr lang="en-US" altLang="en-US"/>
              <a:t>.Novoplatonismus</a:t>
            </a:r>
            <a:endParaRPr lang="en-US" altLang="en-US"/>
          </a:p>
          <a:p>
            <a:pPr fontAlgn="base"/>
            <a:r>
              <a:rPr lang="en-US" altLang="en-US"/>
              <a:t>7.Středověká estetika - patristika</a:t>
            </a:r>
            <a:endParaRPr lang="en-US" altLang="en-US"/>
          </a:p>
          <a:p>
            <a:pPr fontAlgn="base"/>
            <a:r>
              <a:rPr lang="en-US" altLang="en-US"/>
              <a:t>8.Středověká estetika - scholastika</a:t>
            </a:r>
            <a:endParaRPr lang="en-US" altLang="en-US"/>
          </a:p>
          <a:p>
            <a:pPr fontAlgn="base"/>
            <a:r>
              <a:rPr lang="en-US" altLang="en-US"/>
              <a:t>9.Renesanční estetika - úvahy o literatuře </a:t>
            </a:r>
            <a:r>
              <a:rPr lang="cs-CZ" altLang="en-US"/>
              <a:t>a výtvarném umění</a:t>
            </a:r>
            <a:endParaRPr lang="cs-CZ" altLang="en-US"/>
          </a:p>
          <a:p>
            <a:pPr fontAlgn="base"/>
            <a:r>
              <a:rPr lang="en-US" altLang="en-US"/>
              <a:t>1</a:t>
            </a:r>
            <a:r>
              <a:rPr lang="cs-CZ" altLang="en-US"/>
              <a:t>0</a:t>
            </a:r>
            <a:r>
              <a:rPr lang="en-US" altLang="en-US"/>
              <a:t>.Barokní estetika</a:t>
            </a:r>
            <a:endParaRPr lang="en-US" altLang="en-US"/>
          </a:p>
          <a:p>
            <a:pPr fontAlgn="base"/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Title 1"/>
          <p:cNvSpPr>
            <a:spLocks noGrp="1"/>
          </p:cNvSpPr>
          <p:nvPr>
            <p:ph type="title"/>
          </p:nvPr>
        </p:nvSpPr>
        <p:spPr>
          <a:ln/>
        </p:spPr>
        <p:txBody>
          <a:bodyPr lIns="91440" tIns="45720" rIns="91440" bIns="45720" anchor="ctr"/>
          <a:p>
            <a:r>
              <a:rPr lang="cs-CZ" altLang="en-US"/>
              <a:t>Požadavky na ukončení předmětu</a:t>
            </a:r>
            <a:endParaRPr lang="cs-CZ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p>
            <a:pPr marL="0" indent="0" fontAlgn="auto">
              <a:buNone/>
            </a:pPr>
            <a:endParaRPr lang="en-US" strike="noStrike" noProof="1"/>
          </a:p>
          <a:p>
            <a:pPr marL="0" indent="0" fontAlgn="auto">
              <a:buNone/>
            </a:pPr>
            <a:r>
              <a:rPr lang="en-US" strike="noStrike" noProof="1"/>
              <a:t>1. </a:t>
            </a:r>
            <a:r>
              <a:rPr lang="cs-CZ" altLang="en-US" strike="noStrike" noProof="1"/>
              <a:t>Dvojice studentů si vybere</a:t>
            </a:r>
            <a:r>
              <a:rPr lang="en-US" strike="noStrike" noProof="1"/>
              <a:t> jedno téma ze současné estetiky a </a:t>
            </a:r>
            <a:r>
              <a:rPr lang="cs-CZ" altLang="en-US" strike="noStrike" noProof="1"/>
              <a:t>příslušný text </a:t>
            </a:r>
            <a:r>
              <a:rPr lang="en-US" strike="noStrike" noProof="1"/>
              <a:t>ze seznamu. </a:t>
            </a:r>
            <a:r>
              <a:rPr lang="cs-CZ" altLang="en-US" strike="noStrike" noProof="1"/>
              <a:t>Studenti společně v</a:t>
            </a:r>
            <a:r>
              <a:rPr lang="en-US" strike="noStrike" noProof="1"/>
              <a:t>yprac</a:t>
            </a:r>
            <a:r>
              <a:rPr lang="cs-CZ" altLang="en-US" strike="noStrike" noProof="1"/>
              <a:t>ují prezentaci, která má dvě části. První část shrnuje obsah a hlavní myšlenky textu. Druhá část prezentace se může zaměřit buď na podrobnější reflexi určitého problému zmíněného v textu, na analýzu konkrétního uměleckého díla na základě myšlenek daného autora nebo na kritické zhodnocení textu a jeho uvedení do širších souvislostí.</a:t>
            </a:r>
            <a:endParaRPr lang="cs-CZ" altLang="en-US" strike="noStrike" noProof="1"/>
          </a:p>
          <a:p>
            <a:pPr marL="0" indent="0" fontAlgn="auto">
              <a:buNone/>
            </a:pPr>
            <a:endParaRPr lang="en-US" strike="noStrike" noProof="1"/>
          </a:p>
          <a:p>
            <a:pPr marL="0" indent="0" fontAlgn="auto">
              <a:buNone/>
            </a:pPr>
            <a:r>
              <a:rPr lang="en-US" strike="noStrike" noProof="1"/>
              <a:t>2. Test zaměřený na základní estetické pojmy, významné osobnosti a vývoj estetiky.</a:t>
            </a:r>
            <a:endParaRPr lang="en-US" strike="noStrike" noProof="1"/>
          </a:p>
          <a:p>
            <a:pPr marL="0" indent="0" fontAlgn="auto">
              <a:buNone/>
            </a:pPr>
            <a:endParaRPr lang="en-US" strike="noStrike" noProof="1"/>
          </a:p>
          <a:p>
            <a:pPr marL="0" indent="0" fontAlgn="auto">
              <a:buNone/>
            </a:pPr>
            <a:r>
              <a:rPr lang="cs-CZ" altLang="en-US" strike="noStrike" noProof="1"/>
              <a:t>3. docházka -maximálně 3 absence</a:t>
            </a:r>
            <a:endParaRPr lang="cs-CZ" altLang="en-US" strike="noStrike" noProof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Title 1"/>
          <p:cNvSpPr>
            <a:spLocks noGrp="1"/>
          </p:cNvSpPr>
          <p:nvPr>
            <p:ph type="title"/>
          </p:nvPr>
        </p:nvSpPr>
        <p:spPr>
          <a:xfrm>
            <a:off x="773113" y="174625"/>
            <a:ext cx="10515600" cy="1325563"/>
          </a:xfrm>
          <a:ln/>
        </p:spPr>
        <p:txBody>
          <a:bodyPr lIns="91440" tIns="45720" rIns="91440" bIns="45720" anchor="ctr"/>
          <a:p>
            <a:r>
              <a:rPr lang="cs-CZ" altLang="en-US"/>
              <a:t>Seznam témat</a:t>
            </a:r>
            <a:endParaRPr lang="cs-CZ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525" y="1230313"/>
            <a:ext cx="11817350" cy="5751513"/>
          </a:xfrm>
        </p:spPr>
        <p:txBody>
          <a:bodyPr>
            <a:normAutofit fontScale="90000" lnSpcReduction="20000"/>
          </a:bodyPr>
          <a:p>
            <a:pPr fontAlgn="auto"/>
            <a:r>
              <a:rPr lang="en-US" strike="noStrike" noProof="1"/>
              <a:t>1.Estetika </a:t>
            </a:r>
            <a:r>
              <a:rPr lang="cs-CZ" altLang="en-US" strike="noStrike" noProof="1"/>
              <a:t>stroje</a:t>
            </a:r>
            <a:endParaRPr lang="cs-CZ" altLang="en-US" strike="noStrike" noProof="1"/>
          </a:p>
          <a:p>
            <a:pPr fontAlgn="auto"/>
            <a:r>
              <a:rPr lang="en-US" strike="noStrike" noProof="1"/>
              <a:t>2.Estetika spotřební kultury</a:t>
            </a:r>
            <a:endParaRPr lang="en-US" strike="noStrike" noProof="1"/>
          </a:p>
          <a:p>
            <a:pPr fontAlgn="auto"/>
            <a:r>
              <a:rPr lang="en-US" strike="noStrike" noProof="1"/>
              <a:t>3.Estetik</a:t>
            </a:r>
            <a:r>
              <a:rPr lang="cs-CZ" altLang="en-US" strike="noStrike" noProof="1"/>
              <a:t>a městského prostoru</a:t>
            </a:r>
            <a:endParaRPr lang="cs-CZ" altLang="en-US" strike="noStrike" noProof="1"/>
          </a:p>
          <a:p>
            <a:pPr fontAlgn="auto"/>
            <a:r>
              <a:rPr lang="en-US" strike="noStrike" noProof="1"/>
              <a:t>4.Neuroestetika</a:t>
            </a:r>
            <a:endParaRPr lang="en-US" strike="noStrike" noProof="1"/>
          </a:p>
          <a:p>
            <a:pPr fontAlgn="auto"/>
            <a:r>
              <a:rPr lang="en-US" strike="noStrike" noProof="1"/>
              <a:t>5.Estetika fotografie</a:t>
            </a:r>
            <a:endParaRPr lang="en-US" strike="noStrike" noProof="1"/>
          </a:p>
          <a:p>
            <a:pPr fontAlgn="auto"/>
            <a:r>
              <a:rPr lang="en-US" strike="noStrike" noProof="1"/>
              <a:t>6.Estetika filmu</a:t>
            </a:r>
            <a:endParaRPr lang="en-US" strike="noStrike" noProof="1"/>
          </a:p>
          <a:p>
            <a:pPr fontAlgn="auto"/>
            <a:r>
              <a:rPr lang="cs-CZ" altLang="en-US" strike="noStrike" noProof="1"/>
              <a:t>7.</a:t>
            </a:r>
            <a:r>
              <a:rPr lang="en-US" strike="noStrike" noProof="1"/>
              <a:t>Estetika komiksu</a:t>
            </a:r>
            <a:endParaRPr lang="en-US" strike="noStrike" noProof="1"/>
          </a:p>
          <a:p>
            <a:pPr fontAlgn="auto"/>
            <a:r>
              <a:rPr lang="en-US" strike="noStrike" noProof="1"/>
              <a:t>8.Estetika počítačových her</a:t>
            </a:r>
            <a:endParaRPr lang="en-US" strike="noStrike" noProof="1"/>
          </a:p>
          <a:p>
            <a:pPr fontAlgn="auto"/>
            <a:r>
              <a:rPr lang="en-US" strike="noStrike" noProof="1"/>
              <a:t>9.Estetika těla v současné kultuře</a:t>
            </a:r>
            <a:endParaRPr lang="en-US" strike="noStrike" noProof="1"/>
          </a:p>
          <a:p>
            <a:pPr fontAlgn="auto"/>
            <a:r>
              <a:rPr lang="en-US" strike="noStrike" noProof="1"/>
              <a:t>10.Estetika </a:t>
            </a:r>
            <a:r>
              <a:rPr lang="cs-CZ" altLang="en-US" strike="noStrike" noProof="1"/>
              <a:t>každodennosti</a:t>
            </a:r>
            <a:endParaRPr lang="cs-CZ" altLang="en-US" strike="noStrike" noProof="1"/>
          </a:p>
          <a:p>
            <a:pPr fontAlgn="auto"/>
            <a:r>
              <a:rPr lang="cs-CZ" altLang="en-US" strike="noStrike" noProof="1"/>
              <a:t>Zde je odkaz na seznam témat, která jsou doplněna o příslušnou literaturu. K jednotlivým tématům a literatuře je třeba se zapsat (vždy dvojice studentů k jednomu textu). - </a:t>
            </a:r>
            <a:r>
              <a:rPr lang="cs-CZ" altLang="en-US" strike="noStrike" noProof="1">
                <a:hlinkClick r:id="rId1" action="ppaction://hlinkfile"/>
              </a:rPr>
              <a:t>https://docs.google.com/document/d/10ZKHosaUMoXObl51EtonucyIrXOrqhugodKgBj5FUpw/edit?usp=sharing</a:t>
            </a:r>
            <a:endParaRPr lang="cs-CZ" altLang="en-US" strike="noStrike" noProof="1"/>
          </a:p>
          <a:p>
            <a:pPr fontAlgn="auto"/>
            <a:endParaRPr lang="cs-CZ" altLang="en-US" strike="noStrike" noProof="1"/>
          </a:p>
          <a:p>
            <a:pPr fontAlgn="auto"/>
            <a:endParaRPr lang="en-US" strike="noStrike" noProof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Title 1"/>
          <p:cNvSpPr>
            <a:spLocks noGrp="1"/>
          </p:cNvSpPr>
          <p:nvPr>
            <p:ph type="title"/>
          </p:nvPr>
        </p:nvSpPr>
        <p:spPr>
          <a:ln/>
        </p:spPr>
        <p:txBody>
          <a:bodyPr lIns="91440" tIns="45720" rIns="91440" bIns="45720" anchor="ctr"/>
          <a:p>
            <a:r>
              <a:rPr lang="cs-CZ" altLang="en-US"/>
              <a:t>Literatura</a:t>
            </a:r>
            <a:endParaRPr lang="cs-CZ" altLang="en-US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ln/>
        </p:spPr>
        <p:txBody>
          <a:bodyPr lIns="91440" tIns="45720" rIns="91440" bIns="45720" anchor="t"/>
          <a:p>
            <a:r>
              <a:rPr lang="en-US" altLang="en-US"/>
              <a:t>Ptáčková, Brigita a Stibral, Karel. Estetika na dlani. Olomouc: Rubico, 2002. </a:t>
            </a:r>
            <a:endParaRPr lang="en-US" altLang="en-US"/>
          </a:p>
          <a:p>
            <a:endParaRPr lang="en-US" altLang="en-US"/>
          </a:p>
          <a:p>
            <a:r>
              <a:rPr lang="en-US" altLang="en-US"/>
              <a:t>Eco,Umberto. Dějiny krásy. Praha: Argo, 2005. </a:t>
            </a:r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1580</Words>
  <Application>WPS Presentation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Segoe Print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Estetika 1</dc:title>
  <dc:creator>Adam</dc:creator>
  <cp:lastModifiedBy>Adam</cp:lastModifiedBy>
  <cp:revision>8</cp:revision>
  <dcterms:created xsi:type="dcterms:W3CDTF">2017-02-19T14:44:34Z</dcterms:created>
  <dcterms:modified xsi:type="dcterms:W3CDTF">2017-02-20T12:38:12Z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1033-10.1.0.5783</vt:lpwstr>
  </property>
</Properties>
</file>