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45" autoAdjust="0"/>
    <p:restoredTop sz="91461" autoAdjust="0"/>
  </p:normalViewPr>
  <p:slideViewPr>
    <p:cSldViewPr>
      <p:cViewPr>
        <p:scale>
          <a:sx n="91" d="100"/>
          <a:sy n="91" d="100"/>
        </p:scale>
        <p:origin x="-115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8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285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AEA2-E3DC-4D40-9DF2-9E57B96454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16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08734-D00E-4843-9D14-F30A9D2CD4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5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CDD47-1D43-411E-A26A-CEFE86941A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36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34E00-7A7E-4E5E-BD4C-6AF419DC4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94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D1F7E-6E5E-4CAA-8FDE-A0C31AD9BC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79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4DCB-44C8-4F32-9B44-C039CBE2CD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06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92F56-3CAF-4373-B875-C851B238C1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67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6282-4439-483C-BEE3-BA4982A972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772B-F667-4C81-A0ED-B2DB9E7B6A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38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D5118-74EC-4C18-97E6-3978B17507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0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0FE4-8AED-46A8-8113-C3A4978B27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68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ABE1F9-5D82-4271-9AC0-A15F8EC323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7177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7180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1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2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3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4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5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6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7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8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89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0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1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2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3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4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5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6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7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8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199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0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1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2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3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4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5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6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7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8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09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0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1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2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3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4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5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6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7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8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19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0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1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2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3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4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5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6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7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8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29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0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1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2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3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4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5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7237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8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39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0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1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2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3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4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5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6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7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8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49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0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1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2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3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4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5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6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7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8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59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0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1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2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3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4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5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6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7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8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69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0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1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2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3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4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5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6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7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7278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7280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1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2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3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4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5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6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7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8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89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0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1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2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3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4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5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6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7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8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299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0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7302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3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4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5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6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7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8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0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0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2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3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4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5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6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7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8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19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20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21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22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23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24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25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26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2132856"/>
            <a:ext cx="6934200" cy="2520280"/>
          </a:xfrm>
        </p:spPr>
        <p:txBody>
          <a:bodyPr/>
          <a:lstStyle/>
          <a:p>
            <a:pPr eaLnBrk="1" hangingPunct="1"/>
            <a:r>
              <a:rPr lang="cs-CZ" altLang="cs-CZ" b="1" i="0" dirty="0" smtClean="0"/>
              <a:t>Jak se děti </a:t>
            </a:r>
            <a:r>
              <a:rPr lang="cs-CZ" altLang="cs-CZ" b="1" i="0" dirty="0" smtClean="0"/>
              <a:t>učí</a:t>
            </a:r>
            <a:br>
              <a:rPr lang="cs-CZ" altLang="cs-CZ" b="1" i="0" dirty="0" smtClean="0"/>
            </a:br>
            <a:r>
              <a:rPr lang="cs-CZ" altLang="cs-CZ" b="1" i="0" dirty="0" smtClean="0"/>
              <a:t>           		     </a:t>
            </a:r>
            <a:r>
              <a:rPr lang="cs-CZ" altLang="cs-CZ" sz="3200" i="0" dirty="0" smtClean="0"/>
              <a:t>(jak poznávají svět)</a:t>
            </a:r>
            <a:endParaRPr lang="cs-CZ" altLang="cs-CZ" sz="32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G</a:t>
            </a:r>
            <a:r>
              <a:rPr lang="cs-CZ" altLang="cs-CZ" sz="2800" b="1" dirty="0" smtClean="0"/>
              <a:t>eneze </a:t>
            </a:r>
            <a:r>
              <a:rPr lang="cs-CZ" altLang="cs-CZ" sz="2800" b="1" dirty="0"/>
              <a:t>pojetí </a:t>
            </a:r>
            <a:r>
              <a:rPr lang="cs-CZ" altLang="cs-CZ" sz="2800" b="1" dirty="0" smtClean="0"/>
              <a:t>prostoru</a:t>
            </a:r>
            <a:endParaRPr lang="cs-CZ" altLang="cs-CZ" sz="28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700808"/>
            <a:ext cx="7010400" cy="864096"/>
          </a:xfrm>
        </p:spPr>
        <p:txBody>
          <a:bodyPr/>
          <a:lstStyle/>
          <a:p>
            <a:pPr eaLnBrk="1" hangingPunct="1"/>
            <a:r>
              <a:rPr lang="cs-CZ" altLang="cs-CZ" sz="3000" b="1" i="0" dirty="0" smtClean="0"/>
              <a:t>Orientace v prostoru </a:t>
            </a:r>
            <a:r>
              <a:rPr lang="cs-CZ" altLang="cs-CZ" sz="3000" b="1" i="0" dirty="0"/>
              <a:t>(</a:t>
            </a:r>
            <a:r>
              <a:rPr lang="cs-CZ" altLang="cs-CZ" sz="3000" b="1" i="0" dirty="0" smtClean="0"/>
              <a:t>z</a:t>
            </a:r>
            <a:r>
              <a:rPr lang="cs-CZ" altLang="cs-CZ" sz="3000" b="1" i="0" dirty="0" smtClean="0">
                <a:cs typeface="Times New Roman" pitchFamily="18" charset="0"/>
              </a:rPr>
              <a:t>ákladní otázky) </a:t>
            </a:r>
            <a:endParaRPr lang="cs-CZ" altLang="cs-CZ" sz="30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90800"/>
            <a:ext cx="6934200" cy="3862536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Ø"/>
            </a:pPr>
            <a:endParaRPr lang="cs-CZ" altLang="cs-CZ" sz="1000" i="1" dirty="0" smtClean="0">
              <a:cs typeface="Times New Roman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Times New Roman" pitchFamily="18" charset="0"/>
              </a:rPr>
              <a:t>Kde to místo je?</a:t>
            </a:r>
            <a:r>
              <a:rPr lang="cs-CZ" altLang="cs-CZ" sz="2400" i="1" dirty="0" smtClean="0"/>
              <a:t>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Times New Roman" pitchFamily="18" charset="0"/>
              </a:rPr>
              <a:t>Jaké je to místo?</a:t>
            </a:r>
            <a:endParaRPr lang="cs-CZ" altLang="cs-CZ" sz="2400" i="1" dirty="0" smtClean="0"/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Times New Roman" pitchFamily="18" charset="0"/>
              </a:rPr>
              <a:t>Proč je to místo takové, jaké je?</a:t>
            </a:r>
            <a:r>
              <a:rPr lang="cs-CZ" altLang="cs-CZ" sz="2400" i="1" dirty="0" smtClean="0"/>
              <a:t>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Times New Roman" pitchFamily="18" charset="0"/>
              </a:rPr>
              <a:t>Jak je toto místo spojeno s jinými místy?</a:t>
            </a:r>
            <a:r>
              <a:rPr lang="cs-CZ" altLang="cs-CZ" sz="2400" i="1" dirty="0" smtClean="0"/>
              <a:t>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Times New Roman" pitchFamily="18" charset="0"/>
              </a:rPr>
              <a:t>Jak se toto místo proměňuje?</a:t>
            </a:r>
            <a:r>
              <a:rPr lang="cs-CZ" altLang="cs-CZ" sz="2400" i="1" dirty="0" smtClean="0"/>
              <a:t>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Times New Roman" pitchFamily="18" charset="0"/>
              </a:rPr>
              <a:t>Jak to vypadá být na tomto místě?</a:t>
            </a:r>
            <a:r>
              <a:rPr lang="cs-CZ" altLang="cs-CZ" sz="2400" i="1" dirty="0" smtClean="0"/>
              <a:t>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400" i="1" dirty="0" smtClean="0"/>
              <a:t>V</a:t>
            </a:r>
            <a:r>
              <a:rPr lang="cs-CZ" altLang="cs-CZ" sz="2400" i="1" dirty="0" smtClean="0">
                <a:cs typeface="Times New Roman" pitchFamily="18" charset="0"/>
              </a:rPr>
              <a:t> čem je toto místo podobné jinému ...; </a:t>
            </a:r>
            <a:r>
              <a:rPr lang="cs-CZ" altLang="cs-CZ" sz="2400" i="1" dirty="0" smtClean="0"/>
              <a:t>   </a:t>
            </a:r>
            <a:r>
              <a:rPr lang="cs-CZ" altLang="cs-CZ" sz="2400" i="1" dirty="0" smtClean="0">
                <a:cs typeface="Times New Roman" pitchFamily="18" charset="0"/>
              </a:rPr>
              <a:t>rozdílné od jiných míst…? </a:t>
            </a:r>
            <a:r>
              <a:rPr lang="cs-CZ" altLang="cs-CZ" sz="2400" b="1" i="1" dirty="0" smtClean="0"/>
              <a:t/>
            </a:r>
            <a:br>
              <a:rPr lang="cs-CZ" altLang="cs-CZ" sz="2400" b="1" i="1" dirty="0" smtClean="0"/>
            </a:br>
            <a:endParaRPr lang="cs-CZ" altLang="cs-CZ" sz="2400" b="1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2" y="930275"/>
            <a:ext cx="8142361" cy="1143000"/>
          </a:xfrm>
        </p:spPr>
        <p:txBody>
          <a:bodyPr/>
          <a:lstStyle/>
          <a:p>
            <a:pPr eaLnBrk="1" hangingPunct="1"/>
            <a:r>
              <a:rPr lang="cs-CZ" altLang="cs-CZ" sz="3200" b="1" i="0" dirty="0" smtClean="0"/>
              <a:t>Operační cvičení</a:t>
            </a:r>
            <a:br>
              <a:rPr lang="cs-CZ" altLang="cs-CZ" sz="3200" b="1" i="0" dirty="0" smtClean="0"/>
            </a:br>
            <a:r>
              <a:rPr lang="cs-CZ" altLang="cs-CZ" sz="3200" b="1" i="0" dirty="0" smtClean="0"/>
              <a:t>       </a:t>
            </a:r>
            <a:r>
              <a:rPr lang="cs-CZ" altLang="cs-CZ" sz="2400" b="1" i="0" dirty="0" smtClean="0"/>
              <a:t>(nástroj pro rozvoj schopnosti orientovat se v prostoru)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endParaRPr lang="cs-CZ" altLang="cs-CZ" sz="8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cs-CZ" altLang="cs-CZ" sz="2400" dirty="0" smtClean="0">
                <a:cs typeface="Times New Roman" pitchFamily="18" charset="0"/>
              </a:rPr>
              <a:t>Ovládnutí klíčového učiva je spojeno s rozvojem žákova myšlení, s jeho decentrací a se vznikem pohyblivých operačních struktur</a:t>
            </a:r>
            <a:r>
              <a:rPr lang="cs-CZ" altLang="cs-CZ" sz="2400" dirty="0" smtClean="0"/>
              <a:t> – </a:t>
            </a:r>
            <a:r>
              <a:rPr lang="cs-CZ" altLang="cs-CZ" sz="2400" dirty="0" smtClean="0">
                <a:cs typeface="Times New Roman" pitchFamily="18" charset="0"/>
              </a:rPr>
              <a:t>konkrétních operací. Připravenost žáka nespočívá v množství osvojených informací, ale v založení poznávacích struktur, které lze v dalším vzdělávání rozšiřovat 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cs typeface="Times New Roman" pitchFamily="18" charset="0"/>
              </a:rPr>
              <a:t>či 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cs typeface="Times New Roman" pitchFamily="18" charset="0"/>
              </a:rPr>
              <a:t>zužovat</a:t>
            </a:r>
            <a:r>
              <a:rPr lang="cs-CZ" altLang="cs-CZ" sz="2400" dirty="0" smtClean="0"/>
              <a:t>.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cs-CZ" altLang="cs-CZ" sz="2400" dirty="0" smtClean="0">
                <a:cs typeface="Times New Roman" pitchFamily="18" charset="0"/>
              </a:rPr>
              <a:t>Didakticky lze rozvíjet orientaci v prostoru v těchto “operačních cvičeních”</a:t>
            </a:r>
            <a:r>
              <a:rPr lang="cs-CZ" altLang="cs-CZ" sz="2400" dirty="0" smtClean="0"/>
              <a:t>(tj. „trénovat“)</a:t>
            </a:r>
            <a:r>
              <a:rPr lang="cs-CZ" altLang="cs-CZ" sz="2400" dirty="0">
                <a:cs typeface="Times New Roman" pitchFamily="18" charset="0"/>
              </a:rPr>
              <a:t>.</a:t>
            </a:r>
            <a:endParaRPr lang="cs-CZ" altLang="cs-CZ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0" y="31099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" name="Šipka dolů 1"/>
          <p:cNvSpPr/>
          <p:nvPr/>
        </p:nvSpPr>
        <p:spPr bwMode="auto">
          <a:xfrm>
            <a:off x="6372200" y="5373216"/>
            <a:ext cx="2088232" cy="9361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80728"/>
            <a:ext cx="7772400" cy="936104"/>
          </a:xfrm>
        </p:spPr>
        <p:txBody>
          <a:bodyPr/>
          <a:lstStyle/>
          <a:p>
            <a:pPr eaLnBrk="1" hangingPunct="1"/>
            <a:r>
              <a:rPr lang="cs-CZ" altLang="cs-CZ" sz="3000" b="1" i="0" dirty="0" smtClean="0"/>
              <a:t>P</a:t>
            </a:r>
            <a:r>
              <a:rPr lang="cs-CZ" altLang="cs-CZ" sz="3000" b="1" i="0" dirty="0" smtClean="0">
                <a:cs typeface="Times New Roman" pitchFamily="18" charset="0"/>
              </a:rPr>
              <a:t>oznávání základních topologických vztahů</a:t>
            </a:r>
            <a:endParaRPr lang="cs-CZ" altLang="cs-CZ" sz="3000" i="0" dirty="0" smtClean="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cs-CZ" altLang="cs-CZ" sz="2600" dirty="0" smtClean="0">
                <a:cs typeface="Times New Roman" pitchFamily="18" charset="0"/>
              </a:rPr>
              <a:t>Postav se tak, aby okno bylo od te</a:t>
            </a:r>
            <a:r>
              <a:rPr lang="cs-CZ" altLang="cs-CZ" sz="2600" dirty="0" smtClean="0"/>
              <a:t>be </a:t>
            </a:r>
            <a:r>
              <a:rPr lang="cs-CZ" altLang="cs-CZ" sz="2600" dirty="0" smtClean="0">
                <a:cs typeface="Times New Roman" pitchFamily="18" charset="0"/>
              </a:rPr>
              <a:t>vpravo/vlevo</a:t>
            </a:r>
            <a:r>
              <a:rPr lang="cs-CZ" altLang="cs-CZ" sz="2600" dirty="0" smtClean="0"/>
              <a:t>.</a:t>
            </a:r>
            <a:r>
              <a:rPr lang="cs-CZ" altLang="cs-CZ" sz="2600" dirty="0" smtClean="0">
                <a:cs typeface="Times New Roman" pitchFamily="18" charset="0"/>
              </a:rPr>
              <a:t> </a:t>
            </a:r>
            <a:endParaRPr lang="cs-CZ" altLang="cs-CZ" sz="2600" dirty="0" smtClean="0"/>
          </a:p>
          <a:p>
            <a:pPr algn="just" eaLnBrk="1" hangingPunct="1">
              <a:spcAft>
                <a:spcPts val="600"/>
              </a:spcAft>
            </a:pPr>
            <a:r>
              <a:rPr lang="cs-CZ" altLang="cs-CZ" sz="2600" dirty="0" smtClean="0">
                <a:cs typeface="Times New Roman" pitchFamily="18" charset="0"/>
              </a:rPr>
              <a:t>Postav se tak, abys měl okno po své pravé ruce</a:t>
            </a:r>
            <a:r>
              <a:rPr lang="cs-CZ" altLang="cs-CZ" sz="2600" dirty="0" smtClean="0"/>
              <a:t>.</a:t>
            </a:r>
          </a:p>
          <a:p>
            <a:pPr algn="just" eaLnBrk="1" hangingPunct="1">
              <a:spcAft>
                <a:spcPts val="600"/>
              </a:spcAft>
            </a:pPr>
            <a:r>
              <a:rPr lang="cs-CZ" altLang="cs-CZ" sz="2600" dirty="0" smtClean="0"/>
              <a:t>Postav se tak, aby něco (někdo) bylo </a:t>
            </a:r>
            <a:r>
              <a:rPr lang="cs-CZ" altLang="cs-CZ" sz="2600" dirty="0" smtClean="0">
                <a:cs typeface="Times New Roman" pitchFamily="18" charset="0"/>
              </a:rPr>
              <a:t>před/za</a:t>
            </a:r>
            <a:r>
              <a:rPr lang="cs-CZ" altLang="cs-CZ" sz="2600" dirty="0" smtClean="0"/>
              <a:t> tebou</a:t>
            </a:r>
          </a:p>
          <a:p>
            <a:pPr algn="just" eaLnBrk="1" hangingPunct="1">
              <a:spcAft>
                <a:spcPts val="600"/>
              </a:spcAft>
            </a:pPr>
            <a:r>
              <a:rPr lang="cs-CZ" altLang="cs-CZ" sz="2600" dirty="0" smtClean="0"/>
              <a:t>Polož knihu tak, aby byla nad/pod (</a:t>
            </a:r>
            <a:r>
              <a:rPr lang="cs-CZ" altLang="cs-CZ" sz="2600" dirty="0" smtClean="0">
                <a:cs typeface="Times New Roman" pitchFamily="18" charset="0"/>
              </a:rPr>
              <a:t>nahoře/dole</a:t>
            </a:r>
            <a:r>
              <a:rPr lang="cs-CZ" altLang="cs-CZ" sz="2600" dirty="0" smtClean="0"/>
              <a:t>)…, před/za,…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930275"/>
            <a:ext cx="7190879" cy="98655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b="1" i="0" dirty="0" smtClean="0"/>
              <a:t>P</a:t>
            </a:r>
            <a:r>
              <a:rPr lang="cs-CZ" altLang="cs-CZ" sz="3200" b="1" i="0" dirty="0" smtClean="0">
                <a:cs typeface="Times New Roman" pitchFamily="18" charset="0"/>
              </a:rPr>
              <a:t>ojetí "cesty" </a:t>
            </a:r>
            <a:r>
              <a:rPr lang="cs-CZ" altLang="cs-CZ" sz="3600" b="1" dirty="0" smtClean="0">
                <a:cs typeface="Times New Roman" pitchFamily="18" charset="0"/>
              </a:rPr>
              <a:t/>
            </a:r>
            <a:br>
              <a:rPr lang="cs-CZ" altLang="cs-CZ" sz="3600" b="1" dirty="0" smtClean="0">
                <a:cs typeface="Times New Roman" pitchFamily="18" charset="0"/>
              </a:rPr>
            </a:br>
            <a:endParaRPr lang="cs-CZ" altLang="cs-CZ" sz="3600" b="1" dirty="0" smtClean="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1.</a:t>
            </a:r>
            <a:r>
              <a:rPr lang="cs-CZ" altLang="cs-CZ" sz="2400" dirty="0" smtClean="0">
                <a:cs typeface="Times New Roman" pitchFamily="18" charset="0"/>
              </a:rPr>
              <a:t>Nakresli cestu z domova do školy</a:t>
            </a:r>
            <a:endParaRPr lang="cs-CZ" altLang="cs-CZ" sz="2400" dirty="0" smtClean="0"/>
          </a:p>
          <a:p>
            <a:pPr marL="615950" algn="just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i="1" dirty="0" smtClean="0">
                <a:cs typeface="Times New Roman" pitchFamily="18" charset="0"/>
              </a:rPr>
              <a:t>pojetí orientačních bodů, </a:t>
            </a:r>
            <a:r>
              <a:rPr lang="cs-CZ" altLang="cs-CZ" sz="2000" i="1" dirty="0" err="1" smtClean="0">
                <a:cs typeface="Times New Roman" pitchFamily="18" charset="0"/>
              </a:rPr>
              <a:t>koordinant</a:t>
            </a:r>
            <a:r>
              <a:rPr lang="cs-CZ" altLang="cs-CZ" sz="2000" i="1" dirty="0" smtClean="0">
                <a:cs typeface="Times New Roman" pitchFamily="18" charset="0"/>
              </a:rPr>
              <a:t> a sousednosti</a:t>
            </a:r>
            <a:endParaRPr lang="cs-CZ" altLang="cs-CZ" sz="2000" i="1" dirty="0"/>
          </a:p>
          <a:p>
            <a:pPr marL="615950" algn="just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i="1" dirty="0" smtClean="0">
                <a:cs typeface="Times New Roman" pitchFamily="18" charset="0"/>
              </a:rPr>
              <a:t>frontální pohled na objekty</a:t>
            </a:r>
            <a:endParaRPr lang="cs-CZ" altLang="cs-CZ" sz="2000" i="1" dirty="0"/>
          </a:p>
          <a:p>
            <a:pPr marL="615950" algn="just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i="1" dirty="0" smtClean="0">
                <a:cs typeface="Times New Roman" pitchFamily="18" charset="0"/>
              </a:rPr>
              <a:t>prohloubení pojetí stanoviště chápáním topologických vztahů vzhledem k pozorovateli pohybujícímu se po cestě, orientace pozorovatele</a:t>
            </a:r>
            <a:r>
              <a:rPr lang="cs-CZ" altLang="cs-CZ" sz="2000" i="1" dirty="0" smtClean="0"/>
              <a:t>…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2. Nakresli cestu ze školy domů (opačně)</a:t>
            </a:r>
            <a:endParaRPr lang="cs-CZ" altLang="cs-CZ" sz="2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3. Popiš, co je před … kostelem, za školou, vedle… (nějakého orientačního bodu)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4. Řekni, co je blíž, co je dál (od něčeho). Jak se to dá zjistit? apod.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1" y="980728"/>
            <a:ext cx="7118871" cy="864096"/>
          </a:xfrm>
        </p:spPr>
        <p:txBody>
          <a:bodyPr/>
          <a:lstStyle/>
          <a:p>
            <a:pPr eaLnBrk="1" hangingPunct="1"/>
            <a:r>
              <a:rPr lang="cs-CZ" altLang="cs-CZ" sz="3200" b="1" i="0" dirty="0" smtClean="0"/>
              <a:t>P</a:t>
            </a:r>
            <a:r>
              <a:rPr lang="cs-CZ" altLang="cs-CZ" sz="3200" b="1" i="0" dirty="0" smtClean="0">
                <a:cs typeface="Times New Roman" pitchFamily="18" charset="0"/>
              </a:rPr>
              <a:t>ojetí plánu</a:t>
            </a:r>
            <a:endParaRPr lang="cs-CZ" altLang="cs-CZ" sz="3200" i="0" dirty="0" smtClean="0"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2738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itchFamily="18" charset="0"/>
              </a:rPr>
              <a:t>Podívej se shora na tuto krabici. Co vidíš?</a:t>
            </a:r>
            <a:r>
              <a:rPr lang="cs-CZ" altLang="cs-CZ" sz="2000" dirty="0" smtClean="0"/>
              <a:t> Na</a:t>
            </a:r>
            <a:r>
              <a:rPr lang="cs-CZ" altLang="cs-CZ" sz="2000" dirty="0" smtClean="0">
                <a:cs typeface="Times New Roman" pitchFamily="18" charset="0"/>
              </a:rPr>
              <a:t>kresli to.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(Je třeba dodržet přesnou formulaci zadání!).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 smtClean="0"/>
              <a:t>P</a:t>
            </a:r>
            <a:r>
              <a:rPr lang="cs-CZ" altLang="cs-CZ" sz="2000" dirty="0" smtClean="0">
                <a:cs typeface="Times New Roman" pitchFamily="18" charset="0"/>
              </a:rPr>
              <a:t>ředstav si, že jsi pták a letíš nad vaší ulicí. Nakresli, co vidíš (ptačí perspektiva, vertikální stanoviště) – nad domem, krabice shora…</a:t>
            </a:r>
            <a:r>
              <a:rPr lang="cs-CZ" altLang="cs-CZ" sz="2000" dirty="0" smtClean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itchFamily="18" charset="0"/>
              </a:rPr>
              <a:t>Představ si, že naše třída má skleněný strop a ty se do ní shora díváš. Nakresli, co vidíš (příp. do předloženého plánku třídy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cs typeface="Times New Roman" pitchFamily="18" charset="0"/>
              </a:rPr>
              <a:t>mají děti dokreslit věci, které tam chybí či vyškrtat přebývající v adekvátním provedení.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itchFamily="18" charset="0"/>
              </a:rPr>
              <a:t>Pojetí půdorysu (byt, třída, dům a jeho lokalizace, obec…)</a:t>
            </a:r>
            <a:r>
              <a:rPr lang="cs-CZ" altLang="cs-CZ" sz="2000" dirty="0" smtClean="0"/>
              <a:t>, </a:t>
            </a:r>
            <a:r>
              <a:rPr lang="cs-CZ" altLang="cs-CZ" sz="2000" dirty="0" smtClean="0">
                <a:cs typeface="Times New Roman" pitchFamily="18" charset="0"/>
              </a:rPr>
              <a:t>hypotetická změna stanoviště</a:t>
            </a:r>
            <a:r>
              <a:rPr lang="cs-CZ" altLang="cs-CZ" sz="2000" dirty="0" smtClean="0"/>
              <a:t>, </a:t>
            </a:r>
            <a:r>
              <a:rPr lang="cs-CZ" altLang="cs-CZ" sz="2000" dirty="0" smtClean="0">
                <a:cs typeface="Times New Roman" pitchFamily="18" charset="0"/>
              </a:rPr>
              <a:t>pojetí symbolů (značek) na plánu, zmenšování,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cs typeface="Times New Roman" pitchFamily="18" charset="0"/>
              </a:rPr>
              <a:t>vysvětlivek</a:t>
            </a:r>
            <a:r>
              <a:rPr lang="cs-CZ" altLang="cs-CZ" sz="2000" dirty="0" smtClean="0"/>
              <a:t>, </a:t>
            </a:r>
            <a:r>
              <a:rPr lang="cs-CZ" altLang="cs-CZ" sz="2000" dirty="0" smtClean="0">
                <a:cs typeface="Times New Roman" pitchFamily="18" charset="0"/>
              </a:rPr>
              <a:t>orientace plánu a  orientace v plánu podle světových stran, podle orientačních bodů a   koordinát.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930275"/>
            <a:ext cx="7262887" cy="1143000"/>
          </a:xfrm>
        </p:spPr>
        <p:txBody>
          <a:bodyPr/>
          <a:lstStyle/>
          <a:p>
            <a:pPr eaLnBrk="1" hangingPunct="1"/>
            <a:r>
              <a:rPr lang="cs-CZ" altLang="cs-CZ" sz="3200" b="1" i="0" dirty="0" smtClean="0"/>
              <a:t>Námět do praxe</a:t>
            </a:r>
            <a:endParaRPr lang="cs-CZ" altLang="cs-CZ" sz="3200" i="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Vyberte si úkol(y), které se Vám líbí a připadají zajímavé a pokuste se je splnit s vybranými žáky (dětmi).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Všímejte si a zaznamenávejte reakce dětí a dávejte si je do souvislostí s teorií.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7" y="930275"/>
            <a:ext cx="7334895" cy="1143000"/>
          </a:xfrm>
        </p:spPr>
        <p:txBody>
          <a:bodyPr/>
          <a:lstStyle/>
          <a:p>
            <a:r>
              <a:rPr lang="cs-CZ" sz="3200" b="1" i="0" dirty="0" smtClean="0"/>
              <a:t>Literatura </a:t>
            </a:r>
            <a:endParaRPr lang="cs-CZ" sz="3200" b="1" i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err="1"/>
              <a:t>Gardner</a:t>
            </a:r>
            <a:r>
              <a:rPr lang="cs-CZ" sz="2600" dirty="0"/>
              <a:t>, H. (1999). </a:t>
            </a:r>
            <a:r>
              <a:rPr lang="cs-CZ" sz="2600" i="1" dirty="0"/>
              <a:t>Dimenze myšlení</a:t>
            </a:r>
            <a:r>
              <a:rPr lang="cs-CZ" sz="2600" dirty="0"/>
              <a:t>. Praha: Portál</a:t>
            </a:r>
            <a:r>
              <a:rPr lang="cs-CZ" sz="2600" dirty="0" smtClean="0"/>
              <a:t>.</a:t>
            </a:r>
          </a:p>
          <a:p>
            <a:r>
              <a:rPr lang="cs-CZ" sz="2600" dirty="0" smtClean="0"/>
              <a:t>Šebková, </a:t>
            </a:r>
            <a:r>
              <a:rPr lang="cs-CZ" sz="2600" dirty="0"/>
              <a:t>A</a:t>
            </a:r>
            <a:r>
              <a:rPr lang="cs-CZ" sz="2600" dirty="0" smtClean="0"/>
              <a:t>., &amp; Vyskočilová, </a:t>
            </a:r>
            <a:r>
              <a:rPr lang="cs-CZ" sz="2600" dirty="0"/>
              <a:t>E. </a:t>
            </a:r>
            <a:r>
              <a:rPr lang="cs-CZ" sz="2600" dirty="0" smtClean="0"/>
              <a:t>(1997). </a:t>
            </a:r>
            <a:r>
              <a:rPr lang="cs-CZ" sz="2600" dirty="0"/>
              <a:t>Chápání prostorových vztahů u dětí mladšího školního věku. </a:t>
            </a:r>
            <a:r>
              <a:rPr lang="cs-CZ" sz="2600" i="1" dirty="0"/>
              <a:t>Pedagogika, roč</a:t>
            </a:r>
            <a:r>
              <a:rPr lang="cs-CZ" sz="2600" i="1" dirty="0" smtClean="0"/>
              <a:t>. XLVII</a:t>
            </a:r>
            <a:r>
              <a:rPr lang="cs-CZ" sz="2600" i="1" dirty="0"/>
              <a:t>, 1997, s. 10-17</a:t>
            </a:r>
            <a:r>
              <a:rPr lang="cs-CZ" sz="2600" dirty="0" smtClean="0"/>
              <a:t>.</a:t>
            </a:r>
          </a:p>
          <a:p>
            <a:r>
              <a:rPr lang="cs-CZ" sz="2600" dirty="0" err="1" smtClean="0"/>
              <a:t>Piaget</a:t>
            </a:r>
            <a:r>
              <a:rPr lang="cs-CZ" sz="2600" dirty="0"/>
              <a:t>, J. (1970). </a:t>
            </a:r>
            <a:r>
              <a:rPr lang="cs-CZ" sz="2600" i="1" dirty="0"/>
              <a:t>Psychologie inteligence</a:t>
            </a:r>
            <a:r>
              <a:rPr lang="cs-CZ" sz="2600" dirty="0"/>
              <a:t>. Praha: SPN</a:t>
            </a:r>
            <a:r>
              <a:rPr lang="cs-CZ" sz="2600" i="1" dirty="0"/>
              <a:t>.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5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3200" b="1" i="0" dirty="0" smtClean="0"/>
              <a:t>D</a:t>
            </a:r>
            <a:r>
              <a:rPr lang="cs-CZ" altLang="cs-CZ" sz="3200" b="1" i="0" dirty="0"/>
              <a:t>imenze </a:t>
            </a:r>
            <a:r>
              <a:rPr lang="cs-CZ" altLang="cs-CZ" sz="3200" b="1" i="0" dirty="0" smtClean="0"/>
              <a:t>objektivní reality – </a:t>
            </a:r>
            <a:br>
              <a:rPr lang="cs-CZ" altLang="cs-CZ" sz="3200" b="1" i="0" dirty="0" smtClean="0"/>
            </a:br>
            <a:r>
              <a:rPr lang="cs-CZ" altLang="cs-CZ" sz="3200" b="1" i="0" dirty="0" smtClean="0"/>
              <a:t>           p</a:t>
            </a:r>
            <a:r>
              <a:rPr lang="cs-CZ" altLang="cs-CZ" sz="3200" b="1" i="0" dirty="0" smtClean="0">
                <a:cs typeface="Times New Roman" pitchFamily="18" charset="0"/>
              </a:rPr>
              <a:t>rostor, čas, kauzalita, hodnoty, číslo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80928"/>
            <a:ext cx="7772400" cy="34817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</a:t>
            </a:r>
            <a:r>
              <a:rPr lang="cs-CZ" altLang="cs-CZ" sz="2400" dirty="0" smtClean="0">
                <a:cs typeface="Times New Roman" pitchFamily="18" charset="0"/>
              </a:rPr>
              <a:t>oznat a pochopit tyto dimenze je základním cílem školního vzdělávání. 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cs typeface="Times New Roman" pitchFamily="18" charset="0"/>
              </a:rPr>
              <a:t>Lze toho dosáhnout “pojmovým”, verbálním způsobem (pamětní, </a:t>
            </a:r>
            <a:r>
              <a:rPr lang="cs-CZ" altLang="cs-CZ" sz="2400" dirty="0" err="1" smtClean="0">
                <a:cs typeface="Times New Roman" pitchFamily="18" charset="0"/>
              </a:rPr>
              <a:t>transmisivní</a:t>
            </a:r>
            <a:r>
              <a:rPr lang="cs-CZ" altLang="cs-CZ" sz="2400" dirty="0" smtClean="0">
                <a:cs typeface="Times New Roman" pitchFamily="18" charset="0"/>
              </a:rPr>
              <a:t> učení)</a:t>
            </a:r>
            <a:r>
              <a:rPr lang="cs-CZ" altLang="cs-CZ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cs typeface="Times New Roman" pitchFamily="18" charset="0"/>
              </a:rPr>
              <a:t>Skutečné pochopení však vychází ze zážitku “AHA” (kognitivní zlom) a souvisí s uvědoměním si souvztažnosti (relace), vzájemné závislosti všech prvků, které tvoří určitý systém.</a:t>
            </a:r>
            <a:br>
              <a:rPr lang="cs-CZ" altLang="cs-CZ" sz="2400" dirty="0" smtClean="0">
                <a:cs typeface="Times New Roman" pitchFamily="18" charset="0"/>
              </a:rPr>
            </a:br>
            <a:endParaRPr lang="cs-CZ" altLang="cs-CZ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930275"/>
            <a:ext cx="7190879" cy="11430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cs typeface="Times New Roman" pitchFamily="18" charset="0"/>
              </a:rPr>
              <a:t/>
            </a:r>
            <a:br>
              <a:rPr lang="cs-CZ" altLang="cs-CZ" dirty="0" smtClean="0">
                <a:cs typeface="Times New Roman" pitchFamily="18" charset="0"/>
              </a:rPr>
            </a:br>
            <a:r>
              <a:rPr lang="cs-CZ" altLang="cs-CZ" sz="3200" b="1" i="0" dirty="0" smtClean="0">
                <a:cs typeface="Times New Roman" pitchFamily="18" charset="0"/>
              </a:rPr>
              <a:t>Vstupní otázky (PROSTOR)</a:t>
            </a:r>
            <a:r>
              <a:rPr lang="cs-CZ" altLang="cs-CZ" dirty="0" smtClean="0">
                <a:cs typeface="Times New Roman" pitchFamily="18" charset="0"/>
              </a:rPr>
              <a:t/>
            </a:r>
            <a:br>
              <a:rPr lang="cs-CZ" altLang="cs-CZ" dirty="0" smtClean="0">
                <a:cs typeface="Times New Roman" pitchFamily="18" charset="0"/>
              </a:rPr>
            </a:br>
            <a:endParaRPr lang="cs-CZ" altLang="cs-CZ" dirty="0" smtClean="0"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2738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300" dirty="0" smtClean="0">
                <a:cs typeface="Times New Roman" pitchFamily="18" charset="0"/>
              </a:rPr>
              <a:t>Jak člověk vnímá prostor? Proč je pro něj prostor</a:t>
            </a:r>
            <a:r>
              <a:rPr lang="cs-CZ" altLang="cs-CZ" sz="2300" dirty="0" smtClean="0"/>
              <a:t> </a:t>
            </a:r>
            <a:r>
              <a:rPr lang="cs-CZ" altLang="cs-CZ" sz="2300" dirty="0" smtClean="0">
                <a:cs typeface="Times New Roman" pitchFamily="18" charset="0"/>
              </a:rPr>
              <a:t>důležitý?</a:t>
            </a:r>
            <a:endParaRPr lang="cs-CZ" altLang="cs-CZ" sz="23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300" dirty="0" smtClean="0">
                <a:cs typeface="Times New Roman" pitchFamily="18" charset="0"/>
              </a:rPr>
              <a:t>Jaký význam má pochopení prostorových vztahů pro základní vzdělávání?</a:t>
            </a:r>
            <a:endParaRPr lang="cs-CZ" altLang="cs-CZ" sz="23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300" dirty="0" smtClean="0">
                <a:cs typeface="Times New Roman" pitchFamily="18" charset="0"/>
              </a:rPr>
              <a:t>Jaké otázky ve vztahu k existenci prostoru si člověk klade?</a:t>
            </a:r>
            <a:endParaRPr lang="cs-CZ" altLang="cs-CZ" sz="23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300" dirty="0" smtClean="0">
                <a:cs typeface="Times New Roman" pitchFamily="18" charset="0"/>
              </a:rPr>
              <a:t>Co je hlavním principem pochopení prostorové dimenze?</a:t>
            </a:r>
            <a:endParaRPr lang="cs-CZ" altLang="cs-CZ" sz="23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300" dirty="0" smtClean="0">
                <a:cs typeface="Times New Roman" pitchFamily="18" charset="0"/>
              </a:rPr>
              <a:t>Jaké jsou vývojové charakteristiky chápání prostoru dítětem?</a:t>
            </a:r>
            <a:endParaRPr lang="cs-CZ" altLang="cs-CZ" sz="23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300" dirty="0" smtClean="0">
                <a:cs typeface="Times New Roman" pitchFamily="18" charset="0"/>
              </a:rPr>
              <a:t>Jak vést děti k pochopení prostorové dimenze v rámci školního vzdělávání?</a:t>
            </a:r>
            <a:endParaRPr lang="cs-CZ" altLang="cs-CZ" sz="23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43000"/>
            <a:ext cx="6957392" cy="917848"/>
          </a:xfrm>
        </p:spPr>
        <p:txBody>
          <a:bodyPr/>
          <a:lstStyle/>
          <a:p>
            <a:pPr eaLnBrk="1" hangingPunct="1"/>
            <a:r>
              <a:rPr lang="cs-CZ" altLang="cs-CZ" sz="3200" b="1" i="0" dirty="0" smtClean="0">
                <a:cs typeface="Times New Roman" pitchFamily="18" charset="0"/>
              </a:rPr>
              <a:t>Základní existence člověka je dána prostorem, kde žije…</a:t>
            </a:r>
            <a:endParaRPr lang="cs-CZ" altLang="cs-CZ" sz="3200" i="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636912"/>
            <a:ext cx="7566992" cy="3024336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cs-CZ" altLang="cs-CZ" sz="2400" dirty="0" smtClean="0">
                <a:cs typeface="Times New Roman" pitchFamily="18" charset="0"/>
              </a:rPr>
              <a:t>můj  pokoj, byt (domov),</a:t>
            </a:r>
            <a:endParaRPr lang="cs-CZ" altLang="cs-CZ" sz="2400" dirty="0" smtClean="0"/>
          </a:p>
          <a:p>
            <a:pPr eaLnBrk="1" hangingPunct="1">
              <a:buFontTx/>
              <a:buChar char="•"/>
            </a:pPr>
            <a:r>
              <a:rPr lang="cs-CZ" altLang="cs-CZ" sz="2400" dirty="0" smtClean="0">
                <a:cs typeface="Times New Roman" pitchFamily="18" charset="0"/>
              </a:rPr>
              <a:t>moje třída, </a:t>
            </a:r>
            <a:endParaRPr lang="cs-CZ" altLang="cs-CZ" sz="2400" dirty="0" smtClean="0"/>
          </a:p>
          <a:p>
            <a:pPr eaLnBrk="1" hangingPunct="1">
              <a:buFontTx/>
              <a:buChar char="•"/>
            </a:pPr>
            <a:r>
              <a:rPr lang="cs-CZ" altLang="cs-CZ" sz="2400" dirty="0" smtClean="0">
                <a:cs typeface="Times New Roman" pitchFamily="18" charset="0"/>
              </a:rPr>
              <a:t>moje ulice,</a:t>
            </a:r>
            <a:endParaRPr lang="cs-CZ" altLang="cs-CZ" sz="2400" dirty="0" smtClean="0"/>
          </a:p>
          <a:p>
            <a:pPr eaLnBrk="1" hangingPunct="1">
              <a:buFontTx/>
              <a:buChar char="•"/>
            </a:pPr>
            <a:r>
              <a:rPr lang="cs-CZ" altLang="cs-CZ" sz="2400" dirty="0" smtClean="0">
                <a:cs typeface="Times New Roman" pitchFamily="18" charset="0"/>
              </a:rPr>
              <a:t>moje o</a:t>
            </a:r>
            <a:r>
              <a:rPr lang="cs-CZ" altLang="cs-CZ" sz="2400" dirty="0" smtClean="0"/>
              <a:t>bec,</a:t>
            </a:r>
          </a:p>
          <a:p>
            <a:pPr eaLnBrk="1" hangingPunct="1">
              <a:buFontTx/>
              <a:buChar char="•"/>
            </a:pPr>
            <a:r>
              <a:rPr lang="cs-CZ" altLang="cs-CZ" sz="2400" dirty="0" smtClean="0"/>
              <a:t>moje m</a:t>
            </a:r>
            <a:r>
              <a:rPr lang="cs-CZ" altLang="cs-CZ" sz="2400" dirty="0" smtClean="0">
                <a:cs typeface="Times New Roman" pitchFamily="18" charset="0"/>
              </a:rPr>
              <a:t>ěsto, </a:t>
            </a:r>
            <a:endParaRPr lang="cs-CZ" altLang="cs-CZ" sz="2400" dirty="0" smtClean="0"/>
          </a:p>
          <a:p>
            <a:pPr eaLnBrk="1" hangingPunct="1">
              <a:buFontTx/>
              <a:buChar char="•"/>
            </a:pPr>
            <a:r>
              <a:rPr lang="cs-CZ" altLang="cs-CZ" sz="2400" dirty="0" smtClean="0">
                <a:cs typeface="Times New Roman" pitchFamily="18" charset="0"/>
              </a:rPr>
              <a:t>region, země…</a:t>
            </a:r>
            <a:r>
              <a:rPr lang="cs-CZ" altLang="cs-CZ" dirty="0" smtClean="0">
                <a:cs typeface="Times New Roman" pitchFamily="18" charset="0"/>
              </a:rPr>
              <a:t/>
            </a:r>
            <a:br>
              <a:rPr lang="cs-CZ" altLang="cs-CZ" dirty="0" smtClean="0">
                <a:cs typeface="Times New Roman" pitchFamily="18" charset="0"/>
              </a:rPr>
            </a:br>
            <a:endParaRPr lang="cs-CZ" altLang="cs-CZ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i="0" dirty="0" smtClean="0">
                <a:cs typeface="Times New Roman" pitchFamily="18" charset="0"/>
              </a:rPr>
              <a:t>Jak člověk vnímá prostor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05000"/>
            <a:ext cx="7749480" cy="44043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itchFamily="18" charset="0"/>
              </a:rPr>
              <a:t>Skrze předměty, které ho vyplňují</a:t>
            </a:r>
            <a:r>
              <a:rPr lang="cs-CZ" altLang="cs-CZ" sz="2400" dirty="0" smtClean="0"/>
              <a:t>, a </a:t>
            </a:r>
            <a:r>
              <a:rPr lang="cs-CZ" altLang="cs-CZ" sz="2400" dirty="0" smtClean="0">
                <a:cs typeface="Times New Roman" pitchFamily="18" charset="0"/>
              </a:rPr>
              <a:t>hranice, které ho vymezují.</a:t>
            </a:r>
            <a:endParaRPr lang="cs-CZ" altLang="cs-CZ" sz="2400" dirty="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M</a:t>
            </a:r>
            <a:r>
              <a:rPr lang="cs-CZ" altLang="cs-CZ" sz="2400" dirty="0" smtClean="0">
                <a:cs typeface="Times New Roman" pitchFamily="18" charset="0"/>
              </a:rPr>
              <a:t>ezi nimi je řada vztahů, které je třeba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itchFamily="18" charset="0"/>
              </a:rPr>
              <a:t>pojmenovat, abychom dosáhli </a:t>
            </a:r>
            <a:r>
              <a:rPr lang="cs-CZ" altLang="cs-CZ" sz="2400" i="1" dirty="0" smtClean="0">
                <a:cs typeface="Times New Roman" pitchFamily="18" charset="0"/>
              </a:rPr>
              <a:t>orientace v prostoru.</a:t>
            </a:r>
            <a:endParaRPr lang="cs-CZ" altLang="cs-CZ" sz="24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itchFamily="18" charset="0"/>
              </a:rPr>
              <a:t>Zakládá se na senzorickém vnímání (co kolem sebe vidím, cítím… jak je to daleko, kterým směrem…)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a </a:t>
            </a:r>
            <a:r>
              <a:rPr lang="cs-CZ" altLang="cs-CZ" sz="2400" dirty="0" err="1" smtClean="0">
                <a:cs typeface="Times New Roman" pitchFamily="18" charset="0"/>
              </a:rPr>
              <a:t>kinestézi</a:t>
            </a:r>
            <a:r>
              <a:rPr lang="cs-CZ" altLang="cs-CZ" sz="2400" dirty="0" smtClean="0">
                <a:cs typeface="Times New Roman" pitchFamily="18" charset="0"/>
              </a:rPr>
              <a:t> (prožitek vzdálenosti, velikosti atp.</a:t>
            </a:r>
            <a:r>
              <a:rPr lang="cs-CZ" altLang="cs-CZ" sz="2400" dirty="0" smtClean="0"/>
              <a:t> = </a:t>
            </a:r>
            <a:r>
              <a:rPr lang="cs-CZ" altLang="cs-CZ" sz="2400" dirty="0" smtClean="0">
                <a:cs typeface="Times New Roman" pitchFamily="18" charset="0"/>
              </a:rPr>
              <a:t>zkušenost!)</a:t>
            </a:r>
            <a:endParaRPr lang="cs-CZ" altLang="cs-CZ" sz="2400" dirty="0" smtClean="0"/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sz="2000" dirty="0">
                <a:cs typeface="Times New Roman" pitchFamily="18" charset="0"/>
              </a:rPr>
              <a:t>(Šebková, Vyskočilová 1997</a:t>
            </a:r>
            <a:r>
              <a:rPr lang="cs-CZ" altLang="cs-CZ" sz="2000" dirty="0" smtClean="0">
                <a:cs typeface="Times New Roman" pitchFamily="18" charset="0"/>
              </a:rPr>
              <a:t>)</a:t>
            </a:r>
            <a:endParaRPr lang="cs-CZ" altLang="cs-CZ" sz="2000" dirty="0">
              <a:cs typeface="Times New Roman" pitchFamily="18" charset="0"/>
            </a:endParaRPr>
          </a:p>
        </p:txBody>
      </p:sp>
      <p:sp>
        <p:nvSpPr>
          <p:cNvPr id="2" name="Šipka doprava 1"/>
          <p:cNvSpPr/>
          <p:nvPr/>
        </p:nvSpPr>
        <p:spPr bwMode="auto">
          <a:xfrm>
            <a:off x="467544" y="2698569"/>
            <a:ext cx="158417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Šipka dolů 2"/>
          <p:cNvSpPr/>
          <p:nvPr/>
        </p:nvSpPr>
        <p:spPr bwMode="auto">
          <a:xfrm>
            <a:off x="3995936" y="3488432"/>
            <a:ext cx="2952328" cy="72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930275"/>
            <a:ext cx="7190879" cy="1143000"/>
          </a:xfrm>
        </p:spPr>
        <p:txBody>
          <a:bodyPr/>
          <a:lstStyle/>
          <a:p>
            <a:pPr eaLnBrk="1" hangingPunct="1"/>
            <a:r>
              <a:rPr lang="cs-CZ" altLang="cs-CZ" sz="3200" b="1" i="0" dirty="0" smtClean="0"/>
              <a:t>Učitel by měl vědět, že ž</a:t>
            </a:r>
            <a:r>
              <a:rPr lang="cs-CZ" altLang="cs-CZ" sz="3200" b="1" i="0" dirty="0" smtClean="0">
                <a:cs typeface="Times New Roman" pitchFamily="18" charset="0"/>
              </a:rPr>
              <a:t>ákův horizont se postupně rozšiřuje…</a:t>
            </a:r>
            <a:endParaRPr lang="cs-CZ" altLang="cs-CZ" sz="3200" i="0" dirty="0" smtClean="0"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7772400" cy="43774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cs typeface="Times New Roman" pitchFamily="18" charset="0"/>
              </a:rPr>
              <a:t>O</a:t>
            </a:r>
            <a:r>
              <a:rPr lang="cs-CZ" altLang="cs-CZ" sz="2400" dirty="0" smtClean="0">
                <a:cs typeface="Times New Roman" pitchFamily="18" charset="0"/>
              </a:rPr>
              <a:t>d znalosti </a:t>
            </a:r>
            <a:r>
              <a:rPr lang="cs-CZ" altLang="cs-CZ" sz="2400" dirty="0" smtClean="0"/>
              <a:t>domova (</a:t>
            </a:r>
            <a:r>
              <a:rPr lang="cs-CZ" altLang="cs-CZ" sz="2400" dirty="0" smtClean="0">
                <a:cs typeface="Times New Roman" pitchFamily="18" charset="0"/>
              </a:rPr>
              <a:t>rodiny</a:t>
            </a:r>
            <a:r>
              <a:rPr lang="cs-CZ" altLang="cs-CZ" sz="2400" dirty="0" smtClean="0"/>
              <a:t>)</a:t>
            </a:r>
            <a:r>
              <a:rPr lang="cs-CZ" altLang="cs-CZ" sz="2400" dirty="0" smtClean="0">
                <a:cs typeface="Times New Roman" pitchFamily="18" charset="0"/>
              </a:rPr>
              <a:t> a třídy k blízkému okolí, od školy k obci, od obce k naší vlasti, k sousedním státům a Evropě, ke světadílům a oceánům (k Zemi) až k vesmíru </a:t>
            </a:r>
            <a:r>
              <a:rPr lang="cs-CZ" altLang="cs-CZ" sz="2400" dirty="0"/>
              <a:t>(</a:t>
            </a:r>
            <a:r>
              <a:rPr lang="cs-CZ" altLang="cs-CZ" sz="2400" dirty="0">
                <a:cs typeface="Times New Roman" pitchFamily="18" charset="0"/>
              </a:rPr>
              <a:t>v přírodovědě)</a:t>
            </a:r>
            <a:r>
              <a:rPr lang="cs-CZ" altLang="cs-CZ" sz="2400" dirty="0" smtClean="0"/>
              <a:t> = PROSTOR</a:t>
            </a:r>
            <a:r>
              <a:rPr lang="cs-CZ" altLang="cs-CZ" sz="2400" dirty="0">
                <a:cs typeface="Times New Roman" pitchFamily="18" charset="0"/>
              </a:rPr>
              <a:t>.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cs typeface="Times New Roman" pitchFamily="18" charset="0"/>
              </a:rPr>
              <a:t>Od poznávání mýtů (mýtického času</a:t>
            </a:r>
            <a:r>
              <a:rPr lang="cs-CZ" altLang="cs-CZ" sz="2400" dirty="0" smtClean="0"/>
              <a:t>, tj. </a:t>
            </a:r>
            <a:r>
              <a:rPr lang="cs-CZ" altLang="cs-CZ" sz="2400" i="1" dirty="0" smtClean="0"/>
              <a:t>bylo-nebylo…; kdysi dávno</a:t>
            </a:r>
            <a:r>
              <a:rPr lang="cs-CZ" altLang="cs-CZ" sz="2400" dirty="0" smtClean="0"/>
              <a:t>…</a:t>
            </a:r>
            <a:r>
              <a:rPr lang="cs-CZ" altLang="cs-CZ" sz="2400" dirty="0" smtClean="0">
                <a:cs typeface="Times New Roman" pitchFamily="18" charset="0"/>
              </a:rPr>
              <a:t>) k dějinným událostem (času dějinnému, tj. </a:t>
            </a:r>
            <a:r>
              <a:rPr lang="cs-CZ" altLang="cs-CZ" sz="2400" i="1" dirty="0" smtClean="0"/>
              <a:t>historii</a:t>
            </a:r>
            <a:r>
              <a:rPr lang="cs-CZ" altLang="cs-CZ" sz="2400" dirty="0" smtClean="0">
                <a:cs typeface="Times New Roman" pitchFamily="18" charset="0"/>
              </a:rPr>
              <a:t>)</a:t>
            </a:r>
            <a:r>
              <a:rPr lang="cs-CZ" altLang="cs-CZ" sz="2400" dirty="0" smtClean="0"/>
              <a:t> = ČAS</a:t>
            </a:r>
            <a:r>
              <a:rPr lang="cs-CZ" altLang="cs-CZ" sz="2400" dirty="0" smtClean="0">
                <a:cs typeface="Times New Roman" pitchFamily="18" charset="0"/>
              </a:rPr>
              <a:t>. 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i="1" dirty="0" smtClean="0"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itchFamily="18" charset="0"/>
              </a:rPr>
              <a:t>Přitom postupujeme od známého k neznámému, od blízkého ke vzdálenému</a:t>
            </a:r>
            <a:r>
              <a:rPr lang="cs-CZ" altLang="cs-CZ" sz="2400" dirty="0" smtClean="0"/>
              <a:t>, od konkrétního k abstraktnímu</a:t>
            </a:r>
            <a:r>
              <a:rPr lang="cs-CZ" altLang="cs-CZ" sz="2400" dirty="0" smtClean="0">
                <a:cs typeface="Times New Roman" pitchFamily="18" charset="0"/>
              </a:rPr>
              <a:t>. </a:t>
            </a:r>
          </a:p>
        </p:txBody>
      </p:sp>
      <p:sp>
        <p:nvSpPr>
          <p:cNvPr id="2" name="Šipka dolů 1"/>
          <p:cNvSpPr/>
          <p:nvPr/>
        </p:nvSpPr>
        <p:spPr bwMode="auto">
          <a:xfrm>
            <a:off x="5364088" y="4380049"/>
            <a:ext cx="2088232" cy="100811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930275"/>
            <a:ext cx="7190879" cy="1143000"/>
          </a:xfrm>
        </p:spPr>
        <p:txBody>
          <a:bodyPr/>
          <a:lstStyle/>
          <a:p>
            <a:pPr eaLnBrk="1" hangingPunct="1"/>
            <a:r>
              <a:rPr lang="cs-CZ" altLang="cs-CZ" sz="3200" b="1" i="0" dirty="0" smtClean="0">
                <a:cs typeface="Times New Roman" pitchFamily="18" charset="0"/>
              </a:rPr>
              <a:t>Základem dobrého vyučování je </a:t>
            </a:r>
            <a:r>
              <a:rPr lang="cs-CZ" altLang="cs-CZ" sz="3200" b="1" i="0" dirty="0" smtClean="0"/>
              <a:t/>
            </a:r>
            <a:br>
              <a:rPr lang="cs-CZ" altLang="cs-CZ" sz="3200" b="1" i="0" dirty="0" smtClean="0"/>
            </a:br>
            <a:r>
              <a:rPr lang="cs-CZ" altLang="cs-CZ" sz="3200" b="1" i="0" dirty="0" smtClean="0">
                <a:cs typeface="Times New Roman" pitchFamily="18" charset="0"/>
              </a:rPr>
              <a:t>pozorování – zkoumání – bádání…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48880"/>
            <a:ext cx="7772400" cy="4104456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altLang="cs-CZ" sz="2400" dirty="0" smtClean="0">
                <a:cs typeface="Times New Roman" pitchFamily="18" charset="0"/>
              </a:rPr>
              <a:t>…ale ne</a:t>
            </a:r>
            <a:r>
              <a:rPr lang="cs-CZ" altLang="cs-CZ" sz="2400" dirty="0" smtClean="0"/>
              <a:t>stačí </a:t>
            </a:r>
            <a:r>
              <a:rPr lang="cs-CZ" altLang="cs-CZ" sz="2400" dirty="0" smtClean="0">
                <a:cs typeface="Times New Roman" pitchFamily="18" charset="0"/>
              </a:rPr>
              <a:t>formální znalost</a:t>
            </a:r>
            <a:r>
              <a:rPr lang="cs-CZ" altLang="cs-CZ" sz="2400" dirty="0" smtClean="0"/>
              <a:t> prostorových a časových vztahů</a:t>
            </a:r>
            <a:r>
              <a:rPr lang="cs-CZ" altLang="cs-CZ" sz="2400" dirty="0" smtClean="0">
                <a:cs typeface="Times New Roman" pitchFamily="18" charset="0"/>
              </a:rPr>
              <a:t>: </a:t>
            </a:r>
            <a:r>
              <a:rPr lang="cs-CZ" altLang="cs-CZ" sz="2400" dirty="0" smtClean="0"/>
              <a:t>p</a:t>
            </a:r>
            <a:r>
              <a:rPr lang="cs-CZ" altLang="cs-CZ" sz="2400" dirty="0" smtClean="0">
                <a:cs typeface="Times New Roman" pitchFamily="18" charset="0"/>
              </a:rPr>
              <a:t>ochopení těchto vztahů </a:t>
            </a:r>
            <a:r>
              <a:rPr lang="cs-CZ" altLang="cs-CZ" sz="2400" dirty="0" smtClean="0"/>
              <a:t>nakonec </a:t>
            </a:r>
            <a:r>
              <a:rPr lang="cs-CZ" altLang="cs-CZ" sz="2400" dirty="0" smtClean="0">
                <a:cs typeface="Times New Roman" pitchFamily="18" charset="0"/>
              </a:rPr>
              <a:t>člověk zřejmě vždycky dosáhne na určité úrovni vzdělávání (t</a:t>
            </a:r>
            <a:r>
              <a:rPr lang="cs-CZ" altLang="cs-CZ" sz="2400" dirty="0" smtClean="0"/>
              <a:t>oto učivo </a:t>
            </a:r>
            <a:r>
              <a:rPr lang="cs-CZ" altLang="cs-CZ" sz="2400" dirty="0" smtClean="0">
                <a:cs typeface="Times New Roman" pitchFamily="18" charset="0"/>
              </a:rPr>
              <a:t>je klíčovým momentem </a:t>
            </a:r>
            <a:r>
              <a:rPr lang="cs-CZ" altLang="cs-CZ" sz="2400" dirty="0" smtClean="0"/>
              <a:t>v </a:t>
            </a:r>
            <a:r>
              <a:rPr lang="cs-CZ" altLang="cs-CZ" sz="2400" dirty="0" smtClean="0">
                <a:cs typeface="Times New Roman" pitchFamily="18" charset="0"/>
              </a:rPr>
              <a:t>prvou</a:t>
            </a:r>
            <a:r>
              <a:rPr lang="cs-CZ" altLang="cs-CZ" sz="2400" dirty="0" smtClean="0"/>
              <a:t>ce</a:t>
            </a:r>
            <a:r>
              <a:rPr lang="cs-CZ" altLang="cs-CZ" sz="2400" dirty="0" smtClean="0">
                <a:cs typeface="Times New Roman" pitchFamily="18" charset="0"/>
              </a:rPr>
              <a:t> a vlastivěd</a:t>
            </a:r>
            <a:r>
              <a:rPr lang="cs-CZ" altLang="cs-CZ" sz="2400" dirty="0" smtClean="0"/>
              <a:t>ě</a:t>
            </a:r>
            <a:r>
              <a:rPr lang="cs-CZ" altLang="cs-CZ" sz="2400" dirty="0">
                <a:cs typeface="Times New Roman" pitchFamily="18" charset="0"/>
              </a:rPr>
              <a:t> </a:t>
            </a:r>
            <a:r>
              <a:rPr lang="cs-CZ" altLang="cs-CZ" sz="2400" dirty="0" smtClean="0">
                <a:cs typeface="Times New Roman" pitchFamily="18" charset="0"/>
              </a:rPr>
              <a:t>- zvláště geografické učivo).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altLang="cs-CZ" sz="2400" dirty="0" smtClean="0"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altLang="cs-CZ" sz="2400" dirty="0" smtClean="0"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altLang="cs-CZ" sz="2400" dirty="0">
              <a:cs typeface="Times New Roman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sz="2400" dirty="0" smtClean="0">
                <a:cs typeface="Times New Roman" pitchFamily="18" charset="0"/>
              </a:rPr>
              <a:t>Proto je velmi důležité, aby se děti tyto vztahy neučily formálně, verbálně, ale aby je skutečně pochopily (zažily si je</a:t>
            </a:r>
            <a:r>
              <a:rPr lang="cs-CZ" altLang="cs-CZ" sz="2400" dirty="0" smtClean="0"/>
              <a:t>).</a:t>
            </a:r>
            <a:r>
              <a:rPr lang="cs-CZ" altLang="cs-CZ" sz="2400" dirty="0" smtClean="0">
                <a:cs typeface="Times New Roman" pitchFamily="18" charset="0"/>
              </a:rPr>
              <a:t> </a:t>
            </a:r>
            <a:endParaRPr lang="cs-CZ" altLang="cs-CZ" sz="2400" dirty="0" smtClean="0"/>
          </a:p>
        </p:txBody>
      </p:sp>
      <p:sp>
        <p:nvSpPr>
          <p:cNvPr id="2" name="Šipka dolů 1"/>
          <p:cNvSpPr/>
          <p:nvPr/>
        </p:nvSpPr>
        <p:spPr bwMode="auto">
          <a:xfrm>
            <a:off x="4067944" y="3933056"/>
            <a:ext cx="2088232" cy="129614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i="0" dirty="0" smtClean="0"/>
              <a:t>Co můžeme v roli učitele očekávat u dětí 						        </a:t>
            </a:r>
            <a:r>
              <a:rPr lang="cs-CZ" altLang="cs-CZ" sz="2400" i="0" dirty="0" smtClean="0"/>
              <a:t>(podle J. </a:t>
            </a:r>
            <a:r>
              <a:rPr lang="cs-CZ" altLang="cs-CZ" sz="2400" i="0" dirty="0" err="1" smtClean="0"/>
              <a:t>Piageta</a:t>
            </a:r>
            <a:r>
              <a:rPr lang="cs-CZ" altLang="cs-CZ" sz="2400" i="0" dirty="0" smtClean="0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/>
              <a:t>1.-3. třída – stádium raných konkrétních operací –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egocentrismus ve vztahu k okolí (dítě se orientuje podle vlastní pozice) – </a:t>
            </a:r>
            <a:r>
              <a:rPr lang="cs-CZ" altLang="cs-CZ" sz="2000" dirty="0" smtClean="0"/>
              <a:t>v prostoru i čase.</a:t>
            </a:r>
          </a:p>
          <a:p>
            <a:pPr eaLnBrk="1" hangingPunct="1">
              <a:buFontTx/>
              <a:buNone/>
            </a:pPr>
            <a:endParaRPr lang="cs-CZ" altLang="cs-CZ" sz="800" dirty="0" smtClean="0"/>
          </a:p>
          <a:p>
            <a:pPr eaLnBrk="1" hangingPunct="1">
              <a:buFontTx/>
              <a:buNone/>
            </a:pPr>
            <a:r>
              <a:rPr lang="cs-CZ" altLang="cs-CZ" sz="2000" u="sng" dirty="0" smtClean="0"/>
              <a:t>Důsledky pro výuku: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Pro pochopení učiva a orientaci v prostoru dítě potřebuje vlastní zkušenost, založenou a činnosti (pohybu, zážitku).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u="sng" dirty="0" smtClean="0"/>
              <a:t>4</a:t>
            </a:r>
            <a:r>
              <a:rPr lang="cs-CZ" altLang="cs-CZ" sz="2000" u="sng" dirty="0" smtClean="0"/>
              <a:t>.-5. třída – stádium rozvinutých konkrétních operací –</a:t>
            </a:r>
            <a:r>
              <a:rPr lang="cs-CZ" altLang="cs-CZ" sz="2000" dirty="0" smtClean="0"/>
              <a:t> dítě je postupně schopno operačního myšlení, mj. </a:t>
            </a:r>
            <a:r>
              <a:rPr lang="cs-CZ" altLang="cs-CZ" sz="2000" i="1" dirty="0" smtClean="0"/>
              <a:t>distancovat se od vlastní pozice a zaujmout místo někoho druhého.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800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 dirty="0" smtClean="0"/>
              <a:t>Důsledky pro výuku: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Žák je schopen pomyslně měnit svoje stanoviště v prostoru a zaujímat pozici v abstraktnějším smyslu – nakreslí plán, čte mapu apod.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08720"/>
            <a:ext cx="7678737" cy="648072"/>
          </a:xfrm>
        </p:spPr>
        <p:txBody>
          <a:bodyPr/>
          <a:lstStyle/>
          <a:p>
            <a:pPr eaLnBrk="1" hangingPunct="1"/>
            <a:r>
              <a:rPr lang="cs-CZ" altLang="cs-CZ" sz="3000" b="1" i="0" dirty="0" smtClean="0"/>
              <a:t>L</a:t>
            </a:r>
            <a:r>
              <a:rPr lang="cs-CZ" altLang="cs-CZ" sz="3000" b="1" i="0" dirty="0" smtClean="0">
                <a:cs typeface="Times New Roman" pitchFamily="18" charset="0"/>
              </a:rPr>
              <a:t>ini</a:t>
            </a:r>
            <a:r>
              <a:rPr lang="cs-CZ" altLang="cs-CZ" sz="3000" b="1" i="0" dirty="0" smtClean="0"/>
              <a:t>e</a:t>
            </a:r>
            <a:r>
              <a:rPr lang="cs-CZ" altLang="cs-CZ" sz="3000" b="1" i="0" dirty="0" smtClean="0">
                <a:cs typeface="Times New Roman" pitchFamily="18" charset="0"/>
              </a:rPr>
              <a:t> klíčového učiva</a:t>
            </a:r>
            <a:r>
              <a:rPr lang="cs-CZ" altLang="cs-CZ" sz="3000" b="1" i="0" dirty="0" smtClean="0"/>
              <a:t> v prvouce a vlastivědě</a:t>
            </a:r>
            <a:endParaRPr lang="cs-CZ" altLang="cs-CZ" sz="3000" dirty="0" smtClean="0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7986464" cy="4824536"/>
          </a:xfrm>
        </p:spPr>
        <p:txBody>
          <a:bodyPr/>
          <a:lstStyle/>
          <a:p>
            <a:pPr algn="just" eaLnBrk="1" hangingPunct="1">
              <a:buFont typeface="+mj-lt"/>
              <a:buAutoNum type="arabicPeriod"/>
            </a:pPr>
            <a:r>
              <a:rPr lang="cs-CZ" altLang="cs-CZ" sz="1700" b="1" dirty="0" smtClean="0"/>
              <a:t>poznáván</a:t>
            </a:r>
            <a:r>
              <a:rPr lang="cs-CZ" altLang="cs-CZ" sz="1700" b="1" dirty="0" smtClean="0">
                <a:cs typeface="Times New Roman" pitchFamily="18" charset="0"/>
              </a:rPr>
              <a:t>í </a:t>
            </a:r>
            <a:r>
              <a:rPr lang="cs-CZ" altLang="cs-CZ" sz="1700" b="1" dirty="0">
                <a:cs typeface="Times New Roman" pitchFamily="18" charset="0"/>
              </a:rPr>
              <a:t>základních </a:t>
            </a:r>
            <a:r>
              <a:rPr lang="cs-CZ" altLang="cs-CZ" sz="1700" b="1" dirty="0" smtClean="0">
                <a:cs typeface="Times New Roman" pitchFamily="18" charset="0"/>
              </a:rPr>
              <a:t>topologických vztahů </a:t>
            </a:r>
            <a:r>
              <a:rPr lang="cs-CZ" altLang="cs-CZ" sz="1700" dirty="0" smtClean="0">
                <a:cs typeface="Times New Roman" pitchFamily="18" charset="0"/>
              </a:rPr>
              <a:t>–</a:t>
            </a:r>
            <a:r>
              <a:rPr lang="cs-CZ" altLang="cs-CZ" sz="1700" dirty="0" smtClean="0"/>
              <a:t> </a:t>
            </a:r>
            <a:r>
              <a:rPr lang="cs-CZ" altLang="cs-CZ" sz="1700" i="1" dirty="0" smtClean="0">
                <a:cs typeface="Times New Roman" pitchFamily="18" charset="0"/>
              </a:rPr>
              <a:t>vpravo/vlevo, před/za, nahoře/dole a pojetí stanoviště </a:t>
            </a:r>
            <a:r>
              <a:rPr lang="cs-CZ" altLang="cs-CZ" sz="1700" dirty="0" smtClean="0">
                <a:cs typeface="Times New Roman" pitchFamily="18" charset="0"/>
              </a:rPr>
              <a:t>(KDE)</a:t>
            </a:r>
            <a:endParaRPr lang="cs-CZ" altLang="cs-CZ" sz="1700" dirty="0">
              <a:cs typeface="Times New Roman" pitchFamily="18" charset="0"/>
            </a:endParaRPr>
          </a:p>
          <a:p>
            <a:pPr algn="just" eaLnBrk="1" hangingPunct="1">
              <a:buFont typeface="+mj-lt"/>
              <a:buAutoNum type="arabicPeriod"/>
            </a:pPr>
            <a:r>
              <a:rPr lang="cs-CZ" altLang="cs-CZ" sz="1700" b="1" dirty="0" smtClean="0"/>
              <a:t>po</a:t>
            </a:r>
            <a:r>
              <a:rPr lang="cs-CZ" altLang="cs-CZ" sz="1700" b="1" dirty="0" smtClean="0">
                <a:cs typeface="Times New Roman" pitchFamily="18" charset="0"/>
              </a:rPr>
              <a:t>jetí cesty </a:t>
            </a:r>
            <a:r>
              <a:rPr lang="cs-CZ" altLang="cs-CZ" sz="1700" dirty="0" smtClean="0">
                <a:cs typeface="Times New Roman" pitchFamily="18" charset="0"/>
              </a:rPr>
              <a:t>– </a:t>
            </a:r>
            <a:r>
              <a:rPr lang="cs-CZ" altLang="cs-CZ" sz="1700" i="1" dirty="0" smtClean="0">
                <a:cs typeface="Times New Roman" pitchFamily="18" charset="0"/>
              </a:rPr>
              <a:t>pojetí orientačních bodů, </a:t>
            </a:r>
            <a:r>
              <a:rPr lang="cs-CZ" altLang="cs-CZ" sz="1700" i="1" dirty="0" err="1" smtClean="0">
                <a:cs typeface="Times New Roman" pitchFamily="18" charset="0"/>
              </a:rPr>
              <a:t>koordinant</a:t>
            </a:r>
            <a:r>
              <a:rPr lang="cs-CZ" altLang="cs-CZ" sz="1700" i="1" dirty="0" smtClean="0">
                <a:cs typeface="Times New Roman" pitchFamily="18" charset="0"/>
              </a:rPr>
              <a:t> a sousednosti</a:t>
            </a:r>
            <a:r>
              <a:rPr lang="cs-CZ" altLang="cs-CZ" sz="1700" i="1" dirty="0" smtClean="0"/>
              <a:t>, </a:t>
            </a:r>
            <a:r>
              <a:rPr lang="cs-CZ" altLang="cs-CZ" sz="1700" i="1" dirty="0" smtClean="0">
                <a:cs typeface="Times New Roman" pitchFamily="18" charset="0"/>
              </a:rPr>
              <a:t>frontální pohled na objekty</a:t>
            </a:r>
            <a:r>
              <a:rPr lang="cs-CZ" altLang="cs-CZ" sz="1700" i="1" dirty="0" smtClean="0"/>
              <a:t>, </a:t>
            </a:r>
            <a:r>
              <a:rPr lang="cs-CZ" altLang="cs-CZ" sz="1700" i="1" dirty="0" smtClean="0">
                <a:cs typeface="Times New Roman" pitchFamily="18" charset="0"/>
              </a:rPr>
              <a:t>prohloubení pojetí stanoviště chápáním topologických vztahů vzhledem k pozorovateli</a:t>
            </a:r>
            <a:r>
              <a:rPr lang="cs-CZ" altLang="cs-CZ" sz="1700" i="1" dirty="0" smtClean="0"/>
              <a:t>, který jde</a:t>
            </a:r>
            <a:r>
              <a:rPr lang="cs-CZ" altLang="cs-CZ" sz="1700" i="1" dirty="0" smtClean="0">
                <a:cs typeface="Times New Roman" pitchFamily="18" charset="0"/>
              </a:rPr>
              <a:t>  po cestě, orientace</a:t>
            </a:r>
            <a:r>
              <a:rPr lang="cs-CZ" altLang="cs-CZ" sz="1700" dirty="0" smtClean="0">
                <a:cs typeface="Times New Roman" pitchFamily="18" charset="0"/>
              </a:rPr>
              <a:t> </a:t>
            </a:r>
            <a:r>
              <a:rPr lang="cs-CZ" altLang="cs-CZ" sz="1700" i="1" dirty="0" smtClean="0">
                <a:cs typeface="Times New Roman" pitchFamily="18" charset="0"/>
              </a:rPr>
              <a:t>pozorovatele</a:t>
            </a:r>
            <a:r>
              <a:rPr lang="cs-CZ" altLang="cs-CZ" sz="1700" dirty="0" smtClean="0">
                <a:cs typeface="Times New Roman" pitchFamily="18" charset="0"/>
              </a:rPr>
              <a:t> (JAK DALEKO)</a:t>
            </a:r>
            <a:endParaRPr lang="cs-CZ" altLang="cs-CZ" sz="1700" dirty="0">
              <a:cs typeface="Times New Roman" pitchFamily="18" charset="0"/>
            </a:endParaRPr>
          </a:p>
          <a:p>
            <a:pPr algn="just" eaLnBrk="1" hangingPunct="1">
              <a:buFont typeface="+mj-lt"/>
              <a:buAutoNum type="arabicPeriod"/>
            </a:pPr>
            <a:r>
              <a:rPr lang="cs-CZ" altLang="cs-CZ" sz="1700" b="1" dirty="0" smtClean="0">
                <a:cs typeface="Times New Roman" pitchFamily="18" charset="0"/>
              </a:rPr>
              <a:t>pojetí </a:t>
            </a:r>
            <a:r>
              <a:rPr lang="cs-CZ" altLang="cs-CZ" sz="1700" b="1" dirty="0">
                <a:cs typeface="Times New Roman" pitchFamily="18" charset="0"/>
              </a:rPr>
              <a:t>plánu </a:t>
            </a:r>
            <a:r>
              <a:rPr lang="cs-CZ" altLang="cs-CZ" sz="1700" b="1" dirty="0" smtClean="0">
                <a:cs typeface="Times New Roman" pitchFamily="18" charset="0"/>
              </a:rPr>
              <a:t>– ptačí perspektiva (vertikální stanoviště)</a:t>
            </a:r>
          </a:p>
          <a:p>
            <a:pPr marL="357187" indent="0" algn="just" eaLnBrk="1" hangingPunct="1">
              <a:buNone/>
              <a:tabLst>
                <a:tab pos="536575" algn="l"/>
              </a:tabLst>
            </a:pPr>
            <a:r>
              <a:rPr lang="cs-CZ" altLang="cs-CZ" sz="1700" i="1" dirty="0" smtClean="0">
                <a:cs typeface="Times New Roman" pitchFamily="18" charset="0"/>
              </a:rPr>
              <a:t>-  pojetí půdorysu (byt, třída, dům a jeho lokalizace, obec…)</a:t>
            </a:r>
          </a:p>
          <a:p>
            <a:pPr marL="357187" indent="0" algn="just" eaLnBrk="1" hangingPunct="1">
              <a:buNone/>
              <a:tabLst>
                <a:tab pos="536575" algn="l"/>
              </a:tabLst>
            </a:pPr>
            <a:r>
              <a:rPr lang="cs-CZ" altLang="cs-CZ" sz="1700" i="1" dirty="0" smtClean="0">
                <a:cs typeface="Times New Roman" pitchFamily="18" charset="0"/>
              </a:rPr>
              <a:t>-  pojetí symbolů (značek) na plánu, zmenšování, vysvětlivek</a:t>
            </a:r>
          </a:p>
          <a:p>
            <a:pPr marL="536575" indent="-180975" algn="just" eaLnBrk="1" hangingPunct="1">
              <a:buNone/>
              <a:tabLst>
                <a:tab pos="536575" algn="l"/>
              </a:tabLst>
            </a:pPr>
            <a:r>
              <a:rPr lang="cs-CZ" altLang="cs-CZ" sz="1700" i="1" dirty="0" smtClean="0">
                <a:cs typeface="Times New Roman" pitchFamily="18" charset="0"/>
              </a:rPr>
              <a:t>- hypotetická změna stanoviště</a:t>
            </a:r>
            <a:r>
              <a:rPr lang="cs-CZ" altLang="cs-CZ" sz="1700" i="1" dirty="0" smtClean="0"/>
              <a:t> a </a:t>
            </a:r>
            <a:r>
              <a:rPr lang="cs-CZ" altLang="cs-CZ" sz="1700" i="1" dirty="0" smtClean="0">
                <a:cs typeface="Times New Roman" pitchFamily="18" charset="0"/>
              </a:rPr>
              <a:t>orientace plánu a orientace v plánu podle světových stran, podle orientačních bodů a koordinát</a:t>
            </a:r>
            <a:endParaRPr lang="cs-CZ" altLang="cs-CZ" sz="1700" i="1" dirty="0" smtClean="0"/>
          </a:p>
          <a:p>
            <a:pPr marL="357188" indent="-357188" algn="just" eaLnBrk="1" hangingPunct="1">
              <a:buNone/>
            </a:pPr>
            <a:r>
              <a:rPr lang="cs-CZ" altLang="cs-CZ" sz="1700" b="1" dirty="0" smtClean="0">
                <a:cs typeface="Times New Roman" pitchFamily="18" charset="0"/>
              </a:rPr>
              <a:t>4. pojetí mapy – </a:t>
            </a:r>
            <a:r>
              <a:rPr lang="cs-CZ" altLang="cs-CZ" sz="1700" i="1" dirty="0" smtClean="0">
                <a:cs typeface="Times New Roman" pitchFamily="18" charset="0"/>
              </a:rPr>
              <a:t>navazuje na pojetí plánu a pokračuje  pojetím měřítka</a:t>
            </a:r>
            <a:r>
              <a:rPr lang="cs-CZ" altLang="cs-CZ" sz="1700" i="1" dirty="0" smtClean="0"/>
              <a:t>.</a:t>
            </a:r>
            <a:r>
              <a:rPr lang="cs-CZ" altLang="cs-CZ" sz="1700" i="1" dirty="0" smtClean="0">
                <a:cs typeface="Times New Roman" pitchFamily="18" charset="0"/>
              </a:rPr>
              <a:t> pojetím generalizace mapy</a:t>
            </a:r>
            <a:r>
              <a:rPr lang="cs-CZ" altLang="cs-CZ" sz="1700" i="1" dirty="0" smtClean="0"/>
              <a:t>, </a:t>
            </a:r>
            <a:r>
              <a:rPr lang="cs-CZ" altLang="cs-CZ" sz="1700" i="1" dirty="0" smtClean="0">
                <a:cs typeface="Times New Roman" pitchFamily="18" charset="0"/>
              </a:rPr>
              <a:t>světovými stranami na mapě</a:t>
            </a:r>
            <a:r>
              <a:rPr lang="cs-CZ" altLang="cs-CZ" sz="1700" i="1" dirty="0" smtClean="0"/>
              <a:t> a </a:t>
            </a:r>
            <a:r>
              <a:rPr lang="cs-CZ" altLang="cs-CZ" sz="1700" i="1" dirty="0" smtClean="0">
                <a:cs typeface="Times New Roman" pitchFamily="18" charset="0"/>
              </a:rPr>
              <a:t>topografickými vztahy na mapě</a:t>
            </a:r>
          </a:p>
          <a:p>
            <a:pPr marL="357188" indent="-357188" algn="just" eaLnBrk="1" hangingPunct="1">
              <a:buNone/>
            </a:pPr>
            <a:r>
              <a:rPr lang="cs-CZ" altLang="cs-CZ" sz="1700" b="1" dirty="0" smtClean="0">
                <a:cs typeface="Times New Roman" pitchFamily="18" charset="0"/>
              </a:rPr>
              <a:t>5.  regionální geografie </a:t>
            </a:r>
            <a:r>
              <a:rPr lang="cs-CZ" altLang="cs-CZ" sz="1700" i="1" dirty="0" smtClean="0">
                <a:cs typeface="Times New Roman" pitchFamily="18" charset="0"/>
              </a:rPr>
              <a:t>– pojetí mapy jako speciálního zdroje informací (mapy různých měřítek, tematické mapy)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ální">
  <a:themeElements>
    <a:clrScheme name="Globální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ální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ální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ální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ální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ální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ální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ální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ální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ální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Designs\Globální.pot</Template>
  <TotalTime>405</TotalTime>
  <Words>825</Words>
  <Application>Microsoft Office PowerPoint</Application>
  <PresentationFormat>Předvádění na obrazovce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Globální</vt:lpstr>
      <vt:lpstr>Jak se děti učí                   (jak poznávají svět)</vt:lpstr>
      <vt:lpstr>Dimenze objektivní reality –             prostor, čas, kauzalita, hodnoty, číslo</vt:lpstr>
      <vt:lpstr> Vstupní otázky (PROSTOR) </vt:lpstr>
      <vt:lpstr>Základní existence člověka je dána prostorem, kde žije…</vt:lpstr>
      <vt:lpstr>Jak člověk vnímá prostor</vt:lpstr>
      <vt:lpstr>Učitel by měl vědět, že žákův horizont se postupně rozšiřuje…</vt:lpstr>
      <vt:lpstr>Základem dobrého vyučování je  pozorování – zkoumání – bádání…</vt:lpstr>
      <vt:lpstr>Co můžeme v roli učitele očekávat u dětí               (podle J. Piageta)</vt:lpstr>
      <vt:lpstr>Linie klíčového učiva v prvouce a vlastivědě</vt:lpstr>
      <vt:lpstr>Orientace v prostoru (základní otázky) </vt:lpstr>
      <vt:lpstr>Operační cvičení        (nástroj pro rozvoj schopnosti orientovat se v prostoru)</vt:lpstr>
      <vt:lpstr>Poznávání základních topologických vztahů</vt:lpstr>
      <vt:lpstr> Pojetí "cesty"  </vt:lpstr>
      <vt:lpstr>Pojetí plánu</vt:lpstr>
      <vt:lpstr>Námět do praxe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děti učí 3</dc:title>
  <dc:creator>Hana</dc:creator>
  <cp:lastModifiedBy>Havel</cp:lastModifiedBy>
  <cp:revision>69</cp:revision>
  <dcterms:created xsi:type="dcterms:W3CDTF">2006-03-20T05:35:35Z</dcterms:created>
  <dcterms:modified xsi:type="dcterms:W3CDTF">2016-03-17T12:39:29Z</dcterms:modified>
</cp:coreProperties>
</file>