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90" r:id="rId2"/>
    <p:sldId id="277" r:id="rId3"/>
    <p:sldId id="278" r:id="rId4"/>
    <p:sldId id="279" r:id="rId5"/>
    <p:sldId id="280" r:id="rId6"/>
    <p:sldId id="257" r:id="rId7"/>
    <p:sldId id="258" r:id="rId8"/>
    <p:sldId id="259" r:id="rId9"/>
    <p:sldId id="291" r:id="rId10"/>
    <p:sldId id="292" r:id="rId11"/>
    <p:sldId id="293" r:id="rId12"/>
    <p:sldId id="294" r:id="rId13"/>
    <p:sldId id="295" r:id="rId14"/>
    <p:sldId id="260" r:id="rId15"/>
    <p:sldId id="261" r:id="rId16"/>
    <p:sldId id="285" r:id="rId17"/>
    <p:sldId id="286" r:id="rId18"/>
    <p:sldId id="287" r:id="rId19"/>
    <p:sldId id="281" r:id="rId20"/>
    <p:sldId id="282" r:id="rId21"/>
    <p:sldId id="283" r:id="rId22"/>
    <p:sldId id="284" r:id="rId23"/>
    <p:sldId id="288" r:id="rId24"/>
    <p:sldId id="272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273" r:id="rId34"/>
    <p:sldId id="274" r:id="rId35"/>
    <p:sldId id="275" r:id="rId36"/>
    <p:sldId id="276" r:id="rId37"/>
    <p:sldId id="267" r:id="rId38"/>
    <p:sldId id="268" r:id="rId39"/>
    <p:sldId id="269" r:id="rId40"/>
    <p:sldId id="270" r:id="rId41"/>
    <p:sldId id="271" r:id="rId42"/>
    <p:sldId id="296" r:id="rId43"/>
    <p:sldId id="263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D784D-E209-4013-AD40-8E81B5A139EA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8040E-7765-4DA3-9400-A0D356DD620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B24D-49EA-4006-AEA3-2D4DA52E4D01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4118-5106-4B51-8812-C8EB3915AD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B24D-49EA-4006-AEA3-2D4DA52E4D01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4118-5106-4B51-8812-C8EB3915AD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B24D-49EA-4006-AEA3-2D4DA52E4D01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4118-5106-4B51-8812-C8EB3915AD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B24D-49EA-4006-AEA3-2D4DA52E4D01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4118-5106-4B51-8812-C8EB3915AD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B24D-49EA-4006-AEA3-2D4DA52E4D01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4118-5106-4B51-8812-C8EB3915AD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B24D-49EA-4006-AEA3-2D4DA52E4D01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4118-5106-4B51-8812-C8EB3915AD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B24D-49EA-4006-AEA3-2D4DA52E4D01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4118-5106-4B51-8812-C8EB3915AD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B24D-49EA-4006-AEA3-2D4DA52E4D01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4118-5106-4B51-8812-C8EB3915AD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B24D-49EA-4006-AEA3-2D4DA52E4D01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4118-5106-4B51-8812-C8EB3915AD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B24D-49EA-4006-AEA3-2D4DA52E4D01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4118-5106-4B51-8812-C8EB3915AD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CB24D-49EA-4006-AEA3-2D4DA52E4D01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A4118-5106-4B51-8812-C8EB3915AD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CB24D-49EA-4006-AEA3-2D4DA52E4D01}" type="datetimeFigureOut">
              <a:rPr lang="cs-CZ" smtClean="0"/>
              <a:pPr/>
              <a:t>5.6.2017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4118-5106-4B51-8812-C8EB3915AD8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GEOMETRIE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52482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429000"/>
            <a:ext cx="20097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827584" y="594928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/>
              <a:t>diplomová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smtClean="0"/>
              <a:t>Jakou vzájemnou polohu mají dvě přímky v prostoru?</a:t>
            </a:r>
            <a:br>
              <a:rPr lang="cs-CZ" sz="4000" smtClean="0"/>
            </a:br>
            <a:endParaRPr lang="cs-CZ" sz="400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LcParenR"/>
            </a:pPr>
            <a:r>
              <a:rPr lang="cs-CZ" smtClean="0"/>
              <a:t>přímky splývají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smtClean="0"/>
              <a:t>přímky mají jediný společný bod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smtClean="0"/>
              <a:t>přímky nemají společný bod a leží v téže rovině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smtClean="0"/>
              <a:t>přímky nemají společný bod a neexistuje rovina, jíž by obě náležely</a:t>
            </a:r>
          </a:p>
          <a:p>
            <a:pPr marL="609600" indent="-609600" eaLnBrk="1" hangingPunct="1">
              <a:buFontTx/>
              <a:buNone/>
            </a:pPr>
            <a:r>
              <a:rPr lang="cs-CZ" smtClean="0"/>
              <a:t>pojmenování: rovnoběžné, různoběžné, mimoběžné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VZÁJEMNÁ POLOHA PŘÍMKY A ROVINY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přímka leží v rovině</a:t>
            </a:r>
          </a:p>
          <a:p>
            <a:pPr eaLnBrk="1" hangingPunct="1"/>
            <a:r>
              <a:rPr lang="cs-CZ" smtClean="0"/>
              <a:t>přímka má s rovinou jediný společný bod</a:t>
            </a:r>
          </a:p>
          <a:p>
            <a:pPr eaLnBrk="1" hangingPunct="1"/>
            <a:r>
              <a:rPr lang="cs-CZ" smtClean="0"/>
              <a:t>přímka nemá s rovinou žádný společný bod</a:t>
            </a:r>
          </a:p>
          <a:p>
            <a:pPr eaLnBrk="1" hangingPunct="1"/>
            <a:endParaRPr lang="cs-CZ" smtClean="0"/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přímka a rovina jsou rovnoběžné, různoběžné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VZÁJEMNÁ POLOHA DVOU ROVIN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obě roviny splývají</a:t>
            </a:r>
          </a:p>
          <a:p>
            <a:pPr eaLnBrk="1" hangingPunct="1"/>
            <a:r>
              <a:rPr lang="cs-CZ" smtClean="0"/>
              <a:t>mají společnou právě jednu přímku</a:t>
            </a:r>
          </a:p>
          <a:p>
            <a:pPr eaLnBrk="1" hangingPunct="1"/>
            <a:r>
              <a:rPr lang="cs-CZ" smtClean="0"/>
              <a:t>nemají žádný společný bod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rovnoběžné,různoběžné</a:t>
            </a:r>
          </a:p>
          <a:p>
            <a:pPr eaLnBrk="1" hangingPunct="1"/>
            <a:r>
              <a:rPr lang="cs-CZ" b="1" smtClean="0"/>
              <a:t>průsečnice</a:t>
            </a:r>
            <a:r>
              <a:rPr lang="cs-CZ" smtClean="0"/>
              <a:t>-společná přímka dvou různoběžných rovin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smtClean="0"/>
              <a:t>VZÁJEMNÁ POLOHA TŘÍ RŮZNÝCH ROVIN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609600" indent="-609600" eaLnBrk="1" hangingPunct="1">
              <a:buFontTx/>
              <a:buAutoNum type="alphaLcParenR"/>
            </a:pPr>
            <a:r>
              <a:rPr lang="cs-CZ" sz="2800" smtClean="0">
                <a:cs typeface="Times New Roman" pitchFamily="18" charset="0"/>
              </a:rPr>
              <a:t>každé dvě z daných rovin jsou rovnoběžné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sz="2800" smtClean="0">
                <a:cs typeface="Times New Roman" pitchFamily="18" charset="0"/>
              </a:rPr>
              <a:t>dvě z daných rovin jsou rovnoběžné a třetí je protíná ve dvou rovnoběžných průsečnicích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sz="2800" smtClean="0">
                <a:cs typeface="Times New Roman" pitchFamily="18" charset="0"/>
              </a:rPr>
              <a:t>všechny tři roviny procházejí jednou přímkou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sz="2800" smtClean="0">
                <a:cs typeface="Times New Roman" pitchFamily="18" charset="0"/>
              </a:rPr>
              <a:t>každé dvě roviny se protínají, každé dvě průsečnice jsou různé rovnoběžky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cs-CZ" sz="2800" smtClean="0">
                <a:cs typeface="Times New Roman" pitchFamily="18" charset="0"/>
              </a:rPr>
              <a:t>všechny tři roviny mají jediný společný bod</a:t>
            </a:r>
          </a:p>
          <a:p>
            <a:pPr marL="609600" indent="-609600" eaLnBrk="1" hangingPunct="1">
              <a:buFontTx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Lomená čára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80831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Lomenou čárou A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 A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A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… </a:t>
            </a:r>
            <a:r>
              <a:rPr lang="cs-CZ" sz="2400" dirty="0" err="1" smtClean="0"/>
              <a:t>A</a:t>
            </a:r>
            <a:r>
              <a:rPr lang="cs-CZ" sz="2400" baseline="-25000" dirty="0" err="1" smtClean="0"/>
              <a:t>n</a:t>
            </a:r>
            <a:r>
              <a:rPr lang="cs-CZ" sz="2400" dirty="0" smtClean="0"/>
              <a:t> , (n &gt; 1), rozumíme sjednocení všech úseček A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 A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, </a:t>
            </a:r>
            <a:r>
              <a:rPr lang="cs-CZ" sz="2400" dirty="0" err="1" smtClean="0"/>
              <a:t>A</a:t>
            </a:r>
            <a:r>
              <a:rPr lang="cs-CZ" sz="2400" baseline="-25000" dirty="0" err="1" smtClean="0"/>
              <a:t>1</a:t>
            </a:r>
            <a:r>
              <a:rPr lang="cs-CZ" sz="2400" dirty="0" smtClean="0"/>
              <a:t> A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, … </a:t>
            </a:r>
            <a:r>
              <a:rPr lang="cs-CZ" sz="2400" dirty="0" err="1" smtClean="0"/>
              <a:t>A</a:t>
            </a:r>
            <a:r>
              <a:rPr lang="cs-CZ" sz="2400" baseline="-25000" dirty="0" err="1" smtClean="0"/>
              <a:t>n</a:t>
            </a:r>
            <a:r>
              <a:rPr lang="cs-CZ" sz="2400" baseline="-25000" dirty="0" smtClean="0"/>
              <a:t>-1</a:t>
            </a:r>
            <a:r>
              <a:rPr lang="cs-CZ" sz="2400" dirty="0" smtClean="0"/>
              <a:t> – </a:t>
            </a:r>
            <a:r>
              <a:rPr lang="cs-CZ" sz="2400" dirty="0" err="1" smtClean="0"/>
              <a:t>A</a:t>
            </a:r>
            <a:r>
              <a:rPr lang="cs-CZ" sz="2400" baseline="-25000" dirty="0" err="1" smtClean="0"/>
              <a:t>n</a:t>
            </a:r>
            <a:r>
              <a:rPr lang="cs-CZ" sz="2400" dirty="0" smtClean="0"/>
              <a:t> konečné posloupnosti úseček, z nichž žádná neleží v přímce, která obsahuje předcházející (následující) úsečku této posloupnosti. </a:t>
            </a:r>
          </a:p>
          <a:p>
            <a:r>
              <a:rPr lang="cs-CZ" sz="2400" dirty="0" smtClean="0"/>
              <a:t>dvě sousední úsečky mají společný pouze jeden (krajní) bod</a:t>
            </a:r>
          </a:p>
          <a:p>
            <a:r>
              <a:rPr lang="cs-CZ" sz="2400" dirty="0" smtClean="0"/>
              <a:t>jednoduchá lomená čára- každé dvě nesousední strany nemají společný bod</a:t>
            </a:r>
          </a:p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4149080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Mnohoúhelník  A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A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… </a:t>
            </a:r>
            <a:r>
              <a:rPr lang="cs-CZ" sz="2400" dirty="0" err="1" smtClean="0"/>
              <a:t>A</a:t>
            </a:r>
            <a:r>
              <a:rPr lang="cs-CZ" sz="2400" baseline="-25000" dirty="0" err="1" smtClean="0"/>
              <a:t>n</a:t>
            </a:r>
            <a:r>
              <a:rPr lang="cs-CZ" sz="2400" baseline="-25000" dirty="0" smtClean="0"/>
              <a:t> </a:t>
            </a:r>
            <a:r>
              <a:rPr lang="cs-CZ" sz="2400" dirty="0" smtClean="0"/>
              <a:t> nazýváme sjednocení jednoduché uzavřené lomené čáry A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 A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A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… </a:t>
            </a:r>
            <a:r>
              <a:rPr lang="cs-CZ" sz="2400" dirty="0" err="1" smtClean="0"/>
              <a:t>A</a:t>
            </a:r>
            <a:r>
              <a:rPr lang="cs-CZ" sz="2400" baseline="-25000" dirty="0" err="1" smtClean="0"/>
              <a:t>n</a:t>
            </a:r>
            <a:r>
              <a:rPr lang="cs-CZ" sz="2400" dirty="0" smtClean="0"/>
              <a:t> , A</a:t>
            </a:r>
            <a:r>
              <a:rPr lang="cs-CZ" sz="2400" baseline="-25000" dirty="0" smtClean="0"/>
              <a:t>0</a:t>
            </a:r>
            <a:r>
              <a:rPr lang="cs-CZ" sz="2400" dirty="0" smtClean="0"/>
              <a:t> = </a:t>
            </a:r>
            <a:r>
              <a:rPr lang="cs-CZ" sz="2400" dirty="0" err="1" smtClean="0"/>
              <a:t>A</a:t>
            </a:r>
            <a:r>
              <a:rPr lang="cs-CZ" sz="2400" baseline="-25000" dirty="0" err="1" smtClean="0"/>
              <a:t>n</a:t>
            </a:r>
            <a:r>
              <a:rPr lang="cs-CZ" sz="2400" dirty="0" smtClean="0"/>
              <a:t> , a její vnitřní oblastí. </a:t>
            </a:r>
          </a:p>
          <a:p>
            <a:endParaRPr lang="cs-CZ" sz="2400" dirty="0" smtClean="0"/>
          </a:p>
          <a:p>
            <a:r>
              <a:rPr lang="cs-CZ" sz="2400" dirty="0" smtClean="0"/>
              <a:t>konvexní mnohoúhelník,  konvexní mnohostěn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TĚLESA</a:t>
            </a:r>
            <a:endParaRPr lang="cs-CZ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980" y="1600200"/>
            <a:ext cx="686604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Hrana</a:t>
            </a:r>
            <a:r>
              <a:rPr lang="cs-CZ" sz="2400" b="1" dirty="0" smtClean="0"/>
              <a:t> </a:t>
            </a:r>
            <a:r>
              <a:rPr lang="cs-CZ" sz="2400" dirty="0" smtClean="0"/>
              <a:t>je v geometrii úsečka, tvořená průnikem dvou sousedních stěn mnohostěnu.</a:t>
            </a:r>
          </a:p>
          <a:p>
            <a:r>
              <a:rPr lang="cs-CZ" sz="2400" dirty="0" smtClean="0"/>
              <a:t>Stěna je mnohoúhelník, jehož strany jsou sousedními hranami tělesa.</a:t>
            </a:r>
          </a:p>
          <a:p>
            <a:r>
              <a:rPr lang="cs-CZ" sz="2400" dirty="0" smtClean="0"/>
              <a:t>Vrchol je průsečík tří nebo více hran sousedních stěn (v mnohostěnu). </a:t>
            </a:r>
          </a:p>
          <a:p>
            <a:r>
              <a:rPr lang="cs-CZ" sz="2400" dirty="0" smtClean="0"/>
              <a:t>Strana je v geometrii úsečka, spojující dva sousední vrcholy mnohoúhelníku.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Krychle – všechny stěny jsou shodné čtverce</a:t>
            </a:r>
          </a:p>
          <a:p>
            <a:r>
              <a:rPr lang="cs-CZ" sz="2400" dirty="0" smtClean="0"/>
              <a:t>Kvádr – protější stěny jsou shodné obdélníky (čtverce)</a:t>
            </a:r>
          </a:p>
          <a:p>
            <a:r>
              <a:rPr lang="cs-CZ" sz="2400" dirty="0" smtClean="0"/>
              <a:t>Hranol – podstavy-shodné mnohoúhelníky,                            </a:t>
            </a:r>
            <a:r>
              <a:rPr lang="cs-CZ" sz="2400" dirty="0"/>
              <a:t> </a:t>
            </a:r>
            <a:r>
              <a:rPr lang="cs-CZ" sz="2400" dirty="0" smtClean="0"/>
              <a:t>      </a:t>
            </a:r>
            <a:br>
              <a:rPr lang="cs-CZ" sz="2400" dirty="0" smtClean="0"/>
            </a:br>
            <a:r>
              <a:rPr lang="cs-CZ" sz="2400" dirty="0" smtClean="0"/>
              <a:t>                 boční stěny- rovnoběžníky,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pravidelný n-</a:t>
            </a:r>
            <a:r>
              <a:rPr lang="cs-CZ" sz="2400" dirty="0" err="1" smtClean="0"/>
              <a:t>boký</a:t>
            </a:r>
            <a:r>
              <a:rPr lang="cs-CZ" sz="2400" dirty="0" smtClean="0"/>
              <a:t> hranol-podstavy-pravidelné n-</a:t>
            </a:r>
            <a:r>
              <a:rPr lang="cs-CZ" sz="2400" dirty="0" err="1" smtClean="0"/>
              <a:t>úhleníky</a:t>
            </a:r>
            <a:r>
              <a:rPr lang="cs-CZ" sz="2400" dirty="0" smtClean="0"/>
              <a:t>, 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    boční stěny-shodné obdélníky (čtverce)</a:t>
            </a:r>
          </a:p>
          <a:p>
            <a:r>
              <a:rPr lang="cs-CZ" sz="2400" dirty="0" smtClean="0"/>
              <a:t>Rotační válec – vznikne rotací obdélníku (čtverce) kolem přímky, která obsahuje jednu jeho stranu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649491"/>
          </a:xfrm>
        </p:spPr>
        <p:txBody>
          <a:bodyPr>
            <a:normAutofit/>
          </a:bodyPr>
          <a:lstStyle/>
          <a:p>
            <a:r>
              <a:rPr lang="cs-CZ" sz="2400" dirty="0" smtClean="0"/>
              <a:t>Čtyřstěn – všechny stěny jsou trojúhelníky, pravidelný čtyřstěn- stěny jsou shodné rovnostranné trojúhelníky</a:t>
            </a:r>
          </a:p>
          <a:p>
            <a:r>
              <a:rPr lang="cs-CZ" sz="2400" dirty="0" smtClean="0"/>
              <a:t>Jehlan- podstavou je mnohoúhelník, boční stěny jsou trojúhelníky, </a:t>
            </a:r>
          </a:p>
          <a:p>
            <a:pPr>
              <a:buNone/>
            </a:pPr>
            <a:r>
              <a:rPr lang="cs-CZ" sz="2400" dirty="0"/>
              <a:t> </a:t>
            </a:r>
            <a:r>
              <a:rPr lang="cs-CZ" sz="2400" dirty="0" smtClean="0"/>
              <a:t>   </a:t>
            </a:r>
            <a:r>
              <a:rPr lang="cs-CZ" sz="2400" dirty="0" smtClean="0"/>
              <a:t> </a:t>
            </a:r>
            <a:r>
              <a:rPr lang="cs-CZ" sz="2400" dirty="0" smtClean="0"/>
              <a:t>p</a:t>
            </a:r>
            <a:r>
              <a:rPr lang="cs-CZ" sz="2400" dirty="0" smtClean="0"/>
              <a:t>ravidelný </a:t>
            </a:r>
            <a:r>
              <a:rPr lang="cs-CZ" sz="2400" dirty="0" smtClean="0"/>
              <a:t>n-</a:t>
            </a:r>
            <a:r>
              <a:rPr lang="cs-CZ" sz="2400" dirty="0" err="1" smtClean="0"/>
              <a:t>boký</a:t>
            </a:r>
            <a:r>
              <a:rPr lang="cs-CZ" sz="2400" dirty="0" smtClean="0"/>
              <a:t> jehlan-podstavou je pravidelný n-úhelník, boční stěny jsou shodné rovnostranné trojúhelníky</a:t>
            </a:r>
          </a:p>
          <a:p>
            <a:r>
              <a:rPr lang="cs-CZ" sz="2400" dirty="0" smtClean="0"/>
              <a:t>Rotační kužel – vznikne rotací pravoúhlého trojúhelníku kolem přímky, která obsahuje jeho jednu odvěsnu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AXIOMY SHODNOSTI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S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Je-li AB ≅ CD, je A ≠ B a C ≠ D. Pro každé dva různé body A, B platí AB ≅ CD.</a:t>
            </a:r>
          </a:p>
          <a:p>
            <a:pPr>
              <a:buNone/>
            </a:pPr>
            <a:r>
              <a:rPr lang="cs-CZ" sz="2400" dirty="0" smtClean="0"/>
              <a:t>S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Nechť AB je úsečka, CD polopřímka. Pak existuje jediný bod E polopřímky CD, pro který platí AB ≅ CE.</a:t>
            </a:r>
          </a:p>
          <a:p>
            <a:pPr>
              <a:buNone/>
            </a:pPr>
            <a:r>
              <a:rPr lang="cs-CZ" sz="2400" dirty="0" smtClean="0"/>
              <a:t>S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Je-li AB ≅ CD a CD ≅ EF, pak je AB ≅ EF.</a:t>
            </a:r>
          </a:p>
          <a:p>
            <a:pPr>
              <a:buNone/>
            </a:pPr>
            <a:r>
              <a:rPr lang="cs-CZ" sz="2400" dirty="0" smtClean="0"/>
              <a:t>S</a:t>
            </a:r>
            <a:r>
              <a:rPr lang="cs-CZ" sz="2400" baseline="-25000" dirty="0" smtClean="0"/>
              <a:t>4</a:t>
            </a:r>
            <a:r>
              <a:rPr lang="cs-CZ" sz="2400" dirty="0" smtClean="0"/>
              <a:t> Leží-li bod C mezi body A, B, bod C´mezi body A´, B´a platí-li </a:t>
            </a:r>
          </a:p>
          <a:p>
            <a:pPr>
              <a:buNone/>
            </a:pPr>
            <a:r>
              <a:rPr lang="cs-CZ" sz="2400" dirty="0" smtClean="0"/>
              <a:t>      AC ≅ A´C´, BC ≅ B´C´, pak platí AB ≅ A´B´.</a:t>
            </a:r>
          </a:p>
          <a:p>
            <a:pPr>
              <a:buNone/>
            </a:pPr>
            <a:r>
              <a:rPr lang="cs-CZ" sz="2400" dirty="0" smtClean="0"/>
              <a:t>S</a:t>
            </a:r>
            <a:r>
              <a:rPr lang="cs-CZ" sz="2400" baseline="-25000" dirty="0" smtClean="0"/>
              <a:t>5</a:t>
            </a:r>
            <a:r>
              <a:rPr lang="cs-CZ" sz="2400" dirty="0" smtClean="0"/>
              <a:t> Nechť A, B, C a </a:t>
            </a:r>
            <a:r>
              <a:rPr lang="cs-CZ" sz="2400" dirty="0" err="1" smtClean="0"/>
              <a:t>A</a:t>
            </a:r>
            <a:r>
              <a:rPr lang="cs-CZ" sz="2400" dirty="0" smtClean="0"/>
              <a:t>´, B´, K jsou dvě trojice bodů neležících v přímce a nech´t AB ≅ A´B´. Pak existuje jediný bod C´poloroviny A´B´K, pro který platí AC ≅ A´C´ a BC ≅B´C´ .</a:t>
            </a:r>
          </a:p>
          <a:p>
            <a:endParaRPr lang="cs-CZ" sz="2400" dirty="0" smtClean="0"/>
          </a:p>
          <a:p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GEOMETRICKÉ POJMY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bod, přímka, rovina </a:t>
            </a:r>
          </a:p>
          <a:p>
            <a:r>
              <a:rPr lang="cs-CZ" dirty="0" smtClean="0"/>
              <a:t>vzájemné vztahy bodů, přímek a rovin vyjadřují axiomy incidence, uspořádání, rovnoběžnosti</a:t>
            </a:r>
          </a:p>
          <a:p>
            <a:endParaRPr lang="cs-CZ" dirty="0" smtClean="0"/>
          </a:p>
          <a:p>
            <a:r>
              <a:rPr lang="cs-CZ" dirty="0" smtClean="0"/>
              <a:t>značení, vztahy</a:t>
            </a:r>
          </a:p>
          <a:p>
            <a:endParaRPr lang="cs-CZ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S</a:t>
            </a:r>
            <a:r>
              <a:rPr lang="cs-CZ" sz="2400" baseline="-25000" dirty="0" smtClean="0"/>
              <a:t>6</a:t>
            </a:r>
            <a:r>
              <a:rPr lang="cs-CZ" sz="2400" dirty="0" smtClean="0"/>
              <a:t> Nechť A, B, C a </a:t>
            </a:r>
            <a:r>
              <a:rPr lang="cs-CZ" sz="2400" dirty="0" err="1" smtClean="0"/>
              <a:t>A</a:t>
            </a:r>
            <a:r>
              <a:rPr lang="cs-CZ" sz="2400" dirty="0" smtClean="0"/>
              <a:t>´, B´, C´ jsou dvě trojice bodů neležících v přímce a nechť AB ≅ A´B´, BC ≅ B´C´ a CA ≅ ´a´. Leží-li bod P mezi body A, B, bod P´mezi body A´, B´a platí-li, že AP ≅  A´P´, je CP ≅ C´P´.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porovnávání úseček</a:t>
            </a:r>
          </a:p>
          <a:p>
            <a:r>
              <a:rPr lang="cs-CZ" sz="2400" dirty="0" smtClean="0"/>
              <a:t>grafický součet úseček</a:t>
            </a:r>
          </a:p>
          <a:p>
            <a:r>
              <a:rPr lang="cs-CZ" sz="2400" dirty="0" smtClean="0"/>
              <a:t>grafický rozdíl úseček</a:t>
            </a:r>
          </a:p>
          <a:p>
            <a:r>
              <a:rPr lang="cs-CZ" sz="2400" dirty="0" smtClean="0"/>
              <a:t>násobek úsečky</a:t>
            </a:r>
          </a:p>
          <a:p>
            <a:endParaRPr lang="cs-CZ" sz="2400" dirty="0" smtClean="0"/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2002234"/>
          </a:xfrm>
        </p:spPr>
        <p:txBody>
          <a:bodyPr>
            <a:normAutofit/>
          </a:bodyPr>
          <a:lstStyle/>
          <a:p>
            <a:pPr algn="l"/>
            <a:r>
              <a:rPr lang="cs-CZ" sz="2400" dirty="0" smtClean="0">
                <a:latin typeface="+mn-lt"/>
              </a:rPr>
              <a:t>Konvexní úhel AVB je shodný s konvexním úhlem CUD právě tehdy, když na polopřímkách UC, UD existují takové body A´, B´, že platí UA´</a:t>
            </a:r>
            <a:r>
              <a:rPr lang="cs-CZ" sz="2400" dirty="0" smtClean="0"/>
              <a:t>≅VA, UB´≅VB a </a:t>
            </a:r>
            <a:r>
              <a:rPr lang="cs-CZ" sz="2400" dirty="0" err="1" smtClean="0"/>
              <a:t>A</a:t>
            </a:r>
            <a:r>
              <a:rPr lang="cs-CZ" sz="2400" dirty="0" smtClean="0"/>
              <a:t>´B´≅AB.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Trojúhelník </a:t>
            </a:r>
            <a:r>
              <a:rPr lang="cs-CZ" sz="2400" dirty="0" smtClean="0"/>
              <a:t>ABC, A´B´C´se nazývají shodné (v tomto pořadí vrcholů), jestliže platí AB ≅A´B´, BC ≅B´C´ a CA ≅C´A´.</a:t>
            </a:r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věty: </a:t>
            </a:r>
            <a:r>
              <a:rPr lang="cs-CZ" sz="2400" dirty="0" err="1" smtClean="0"/>
              <a:t>sss</a:t>
            </a:r>
            <a:r>
              <a:rPr lang="cs-CZ" sz="2400" dirty="0" smtClean="0"/>
              <a:t>, </a:t>
            </a:r>
            <a:r>
              <a:rPr lang="cs-CZ" sz="2400" dirty="0" err="1" smtClean="0"/>
              <a:t>sus</a:t>
            </a:r>
            <a:r>
              <a:rPr lang="cs-CZ" sz="2400" dirty="0" smtClean="0"/>
              <a:t>, usu, </a:t>
            </a:r>
            <a:r>
              <a:rPr lang="cs-CZ" sz="2400" dirty="0" err="1" smtClean="0"/>
              <a:t>Ssu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pPr algn="l"/>
            <a:r>
              <a:rPr lang="cs-CZ" sz="2400" dirty="0" smtClean="0">
                <a:latin typeface="+mn-lt"/>
              </a:rPr>
              <a:t>Nechť AVB je úhel, který není plný ani nulový. Pak osou úhlu AVB nazýváme přímku VX právě tehdy, když bod S leží v téže rovině jako úhel AVB a platí, že konvexní úhle AVX je shodný </a:t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s konvexním úhlem BVX. Osou plného nebo nulového úhlu AVB rozumíme přímku VA.</a:t>
            </a:r>
            <a:endParaRPr lang="cs-CZ" sz="24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35010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Úhel, který je shodný s úhlem k němu vedlejším nazýváme pravý úhel. </a:t>
            </a:r>
          </a:p>
          <a:p>
            <a:pPr>
              <a:buNone/>
            </a:pPr>
            <a:r>
              <a:rPr lang="cs-CZ" sz="2400" dirty="0" smtClean="0"/>
              <a:t>Dvě různoběžné přímky AP a BP nazýváme kolmé právě tehdy, když úhle APB je pravý.</a:t>
            </a:r>
          </a:p>
          <a:p>
            <a:pPr>
              <a:buNone/>
            </a:pPr>
            <a:r>
              <a:rPr lang="cs-CZ" sz="2400" dirty="0" smtClean="0"/>
              <a:t>Přímku o nazýváme osa úsečky AB (A ≠B) právě tehdy, když jsou přímky AB a o navzájem kolmé </a:t>
            </a:r>
            <a:r>
              <a:rPr lang="cs-CZ" sz="2400" smtClean="0"/>
              <a:t>a přímka </a:t>
            </a:r>
            <a:r>
              <a:rPr lang="cs-CZ" sz="2400" dirty="0" smtClean="0"/>
              <a:t>o prochází středem úsečky 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TROJÚHELNÍK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Nechť A, B, C jsou tři body neležící v přímce. </a:t>
            </a:r>
            <a:r>
              <a:rPr lang="cs-CZ" sz="2400" b="1" dirty="0" smtClean="0"/>
              <a:t>Trojúhelníkem ABC</a:t>
            </a:r>
            <a:r>
              <a:rPr lang="cs-CZ" sz="2400" dirty="0" smtClean="0"/>
              <a:t> nazveme průnik polorovin ABC, ACB, BCA.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Nechť A, B, C jsou tři body neležící v přímce. </a:t>
            </a:r>
            <a:r>
              <a:rPr lang="cs-CZ" sz="2400" b="1" dirty="0" smtClean="0"/>
              <a:t>Trojúhelníkem ABC</a:t>
            </a:r>
            <a:r>
              <a:rPr lang="cs-CZ" sz="2400" dirty="0" smtClean="0"/>
              <a:t> nazýváme množinu všech bodů X prostoru, které patří úsečce AY a Y patří úsečce BC.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pojmy: vrcholy, strany trojúhelníku, obvod, vnitřní a vnější úhly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Trojúhelník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8064896" cy="424847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Trojúhelníková nerovnost</a:t>
            </a: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Součet velikostí kterýchkoliv dvou stran trojúhelníka je větší než velikost strany třetí.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Součet velikostí vnitřních úhlů trojúhelníka je 180°.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Vnějším úhlem trojúhelníka nazýváme úhel, který je vedlejší k jeho vnitřnímu úhlu.</a:t>
            </a:r>
          </a:p>
          <a:p>
            <a:endParaRPr lang="cs-CZ" dirty="0" smtClean="0"/>
          </a:p>
          <a:p>
            <a:r>
              <a:rPr lang="cs-CZ" dirty="0" smtClean="0"/>
              <a:t>Velikost vnějšího úhlu trojúhelníka je rovna součtu velikostí jeho vnitřních úhlů, k nimž tento úhel není vedlejší.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Vnější úhel trojúhelníka při daném vrcholu je větší než kterýkoliv jeho vnitřní úhel při zbývajícím vrcholu.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Proti shodným stranám trojúhelníka leží shodné vnitřní úhly. Proti větší ze dvou stran leží větší vnitřní úhel. </a:t>
            </a:r>
          </a:p>
          <a:p>
            <a:endParaRPr lang="cs-CZ" dirty="0"/>
          </a:p>
          <a:p>
            <a:r>
              <a:rPr lang="cs-CZ" dirty="0" smtClean="0"/>
              <a:t>Proti shodným vnitřním úhlům trojúhelníka leží shodné strany, proti většímu ze dvou vnitřních úhlů leží větší strana.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a) Proti shodným stranám trojúhelníka leží shodné vnitřní úhly. </a:t>
            </a:r>
          </a:p>
          <a:p>
            <a:r>
              <a:rPr lang="cs-CZ" dirty="0" smtClean="0"/>
              <a:t>Nechť               . Dokažte, že platí            .     </a:t>
            </a:r>
            <a:r>
              <a:rPr lang="cs-CZ" dirty="0" err="1" smtClean="0"/>
              <a:t>sus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smtClean="0"/>
              <a:t>b) Proti shodným vnitřním úhlům trojúhelníka leží shodné strany.   </a:t>
            </a:r>
          </a:p>
          <a:p>
            <a:r>
              <a:rPr lang="cs-CZ" dirty="0" smtClean="0"/>
              <a:t> Nechť            . Dokažte, že platí               .   usu 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6" name="Rovnice" r:id="rId3" imgW="114120" imgH="215640" progId="Equation.3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907704" y="1628800"/>
          <a:ext cx="1296144" cy="459452"/>
        </p:xfrm>
        <a:graphic>
          <a:graphicData uri="http://schemas.openxmlformats.org/presentationml/2006/ole">
            <p:oleObj spid="_x0000_s1027" name="Rovnice" r:id="rId4" imgW="634680" imgH="177480" progId="Equation.3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6228184" y="1628800"/>
          <a:ext cx="891100" cy="432048"/>
        </p:xfrm>
        <a:graphic>
          <a:graphicData uri="http://schemas.openxmlformats.org/presentationml/2006/ole">
            <p:oleObj spid="_x0000_s1028" name="Rovnice" r:id="rId5" imgW="419040" imgH="203040" progId="Equation.3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2123728" y="3861048"/>
          <a:ext cx="952134" cy="461640"/>
        </p:xfrm>
        <a:graphic>
          <a:graphicData uri="http://schemas.openxmlformats.org/presentationml/2006/ole">
            <p:oleObj spid="_x0000_s1029" name="Rovnice" r:id="rId6" imgW="419040" imgH="203040" progId="Equation.3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6012159" y="3861048"/>
          <a:ext cx="1406514" cy="393824"/>
        </p:xfrm>
        <a:graphic>
          <a:graphicData uri="http://schemas.openxmlformats.org/presentationml/2006/ole">
            <p:oleObj spid="_x0000_s1030" name="Rovnice" r:id="rId7" imgW="63468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</a:t>
            </a:r>
            <a:r>
              <a:rPr lang="cs-CZ" dirty="0" smtClean="0"/>
              <a:t> trojúhelníku ABC označme po řadě A</a:t>
            </a:r>
            <a:r>
              <a:rPr lang="cs-CZ" baseline="-25000" dirty="0" smtClean="0"/>
              <a:t>1</a:t>
            </a:r>
            <a:r>
              <a:rPr lang="cs-CZ" dirty="0" smtClean="0"/>
              <a:t>, B</a:t>
            </a:r>
            <a:r>
              <a:rPr lang="cs-CZ" baseline="-25000" dirty="0" smtClean="0"/>
              <a:t>1</a:t>
            </a:r>
            <a:r>
              <a:rPr lang="cs-CZ" dirty="0" smtClean="0"/>
              <a:t>, C</a:t>
            </a:r>
            <a:r>
              <a:rPr lang="cs-CZ" baseline="-25000" dirty="0" smtClean="0"/>
              <a:t>1</a:t>
            </a:r>
            <a:r>
              <a:rPr lang="cs-CZ" dirty="0"/>
              <a:t> </a:t>
            </a:r>
            <a:r>
              <a:rPr lang="cs-CZ" dirty="0" smtClean="0"/>
              <a:t>středy stran a, b, </a:t>
            </a:r>
            <a:r>
              <a:rPr lang="cs-CZ" dirty="0" err="1" smtClean="0"/>
              <a:t>c</a:t>
            </a:r>
            <a:r>
              <a:rPr lang="cs-CZ" dirty="0" smtClean="0"/>
              <a:t>. Úsečky A</a:t>
            </a:r>
            <a:r>
              <a:rPr lang="cs-CZ" baseline="-25000" dirty="0" smtClean="0"/>
              <a:t>1</a:t>
            </a:r>
            <a:r>
              <a:rPr lang="cs-CZ" dirty="0" smtClean="0"/>
              <a:t>B</a:t>
            </a:r>
            <a:r>
              <a:rPr lang="cs-CZ" baseline="-25000" dirty="0" smtClean="0"/>
              <a:t>1</a:t>
            </a:r>
            <a:r>
              <a:rPr lang="cs-CZ" dirty="0" smtClean="0"/>
              <a:t>, B</a:t>
            </a:r>
            <a:r>
              <a:rPr lang="cs-CZ" baseline="-25000" dirty="0" smtClean="0"/>
              <a:t>1</a:t>
            </a:r>
            <a:r>
              <a:rPr lang="cs-CZ" dirty="0" smtClean="0"/>
              <a:t>C</a:t>
            </a:r>
            <a:r>
              <a:rPr lang="cs-CZ" baseline="-25000" dirty="0" smtClean="0"/>
              <a:t>1</a:t>
            </a:r>
            <a:r>
              <a:rPr lang="cs-CZ" dirty="0" smtClean="0"/>
              <a:t>, C</a:t>
            </a:r>
            <a:r>
              <a:rPr lang="cs-CZ" baseline="-25000" dirty="0" smtClean="0"/>
              <a:t>1</a:t>
            </a:r>
            <a:r>
              <a:rPr lang="cs-CZ" dirty="0" smtClean="0"/>
              <a:t>A</a:t>
            </a:r>
            <a:r>
              <a:rPr lang="cs-CZ" baseline="-25000" dirty="0" smtClean="0"/>
              <a:t>1</a:t>
            </a:r>
            <a:r>
              <a:rPr lang="cs-CZ" dirty="0"/>
              <a:t> </a:t>
            </a:r>
            <a:r>
              <a:rPr lang="cs-CZ" dirty="0" smtClean="0"/>
              <a:t>se nazývají </a:t>
            </a:r>
            <a:r>
              <a:rPr lang="cs-CZ" b="1" dirty="0" smtClean="0"/>
              <a:t>střední příčky </a:t>
            </a:r>
            <a:r>
              <a:rPr lang="cs-CZ" dirty="0" smtClean="0"/>
              <a:t>trojúhelníka ABC příslušné po řadě ke stranám c, a, </a:t>
            </a:r>
            <a:r>
              <a:rPr lang="cs-CZ" dirty="0" err="1" smtClean="0"/>
              <a:t>b</a:t>
            </a:r>
            <a:r>
              <a:rPr lang="cs-CZ" dirty="0" smtClean="0"/>
              <a:t>. </a:t>
            </a:r>
          </a:p>
          <a:p>
            <a:r>
              <a:rPr lang="cs-CZ" dirty="0" smtClean="0"/>
              <a:t>Úsečky AA</a:t>
            </a:r>
            <a:r>
              <a:rPr lang="cs-CZ" baseline="-25000" dirty="0" smtClean="0"/>
              <a:t>1</a:t>
            </a:r>
            <a:r>
              <a:rPr lang="cs-CZ" dirty="0" smtClean="0"/>
              <a:t>, BB</a:t>
            </a:r>
            <a:r>
              <a:rPr lang="cs-CZ" baseline="-25000" dirty="0" smtClean="0"/>
              <a:t>1</a:t>
            </a:r>
            <a:r>
              <a:rPr lang="cs-CZ" dirty="0" smtClean="0"/>
              <a:t>, CC</a:t>
            </a:r>
            <a:r>
              <a:rPr lang="cs-CZ" baseline="-25000" dirty="0" smtClean="0"/>
              <a:t>1</a:t>
            </a:r>
            <a:r>
              <a:rPr lang="cs-CZ" dirty="0" smtClean="0"/>
              <a:t> se nazývají </a:t>
            </a:r>
            <a:r>
              <a:rPr lang="cs-CZ" b="1" dirty="0" smtClean="0"/>
              <a:t>těžnice trojúhelníka </a:t>
            </a:r>
            <a:r>
              <a:rPr lang="cs-CZ" dirty="0" smtClean="0"/>
              <a:t>ABC. </a:t>
            </a:r>
          </a:p>
          <a:p>
            <a:endParaRPr lang="cs-CZ" dirty="0"/>
          </a:p>
          <a:p>
            <a:r>
              <a:rPr lang="cs-CZ" dirty="0" smtClean="0"/>
              <a:t>Střední příčka trojúhelníka je rovnoběžná se stranou tohoto trojúhelníka, jejíž střed neobsahuje, a její velikost se rovná polovině velikosti této strany.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Axiomy incidence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785395"/>
          </a:xfrm>
        </p:spPr>
        <p:txBody>
          <a:bodyPr>
            <a:normAutofit/>
          </a:bodyPr>
          <a:lstStyle/>
          <a:p>
            <a:r>
              <a:rPr lang="cs-CZ" sz="2400" dirty="0" smtClean="0"/>
              <a:t>I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Dvěma navzájem různými body prochází jediná přímka.</a:t>
            </a:r>
          </a:p>
          <a:p>
            <a:r>
              <a:rPr lang="cs-CZ" sz="2400" dirty="0" smtClean="0"/>
              <a:t>I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Na každé přímce leží alespoň dva různé body.</a:t>
            </a:r>
          </a:p>
          <a:p>
            <a:r>
              <a:rPr lang="cs-CZ" sz="2400" dirty="0" smtClean="0"/>
              <a:t>I</a:t>
            </a:r>
            <a:r>
              <a:rPr lang="cs-CZ" sz="2400" baseline="-25000" dirty="0" smtClean="0"/>
              <a:t>3</a:t>
            </a:r>
            <a:r>
              <a:rPr lang="cs-CZ" sz="2400" dirty="0" smtClean="0"/>
              <a:t> Existuje aspoň jedna trojice bodů, které neleží na téže přímce.</a:t>
            </a:r>
          </a:p>
          <a:p>
            <a:pPr>
              <a:buNone/>
            </a:pPr>
            <a:r>
              <a:rPr lang="cs-CZ" sz="2400" dirty="0" smtClean="0"/>
              <a:t>	.</a:t>
            </a:r>
          </a:p>
          <a:p>
            <a:pPr>
              <a:buNone/>
            </a:pPr>
            <a:r>
              <a:rPr lang="cs-CZ" sz="2400" dirty="0" smtClean="0"/>
              <a:t>	.</a:t>
            </a:r>
          </a:p>
          <a:p>
            <a:r>
              <a:rPr lang="cs-CZ" sz="2400" dirty="0" smtClean="0"/>
              <a:t>I</a:t>
            </a:r>
            <a:r>
              <a:rPr lang="cs-CZ" sz="2400" baseline="-25000" dirty="0" smtClean="0"/>
              <a:t>8</a:t>
            </a:r>
            <a:r>
              <a:rPr lang="cs-CZ" sz="2400" dirty="0" smtClean="0"/>
              <a:t> Existuje aspoň jedna čtveřice bodů, které neleží v žádné rovině.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cs-CZ" dirty="0" smtClean="0"/>
              <a:t>Těžnice trojúhelníka ABC procházejí týmž bodem T, zvaným </a:t>
            </a:r>
            <a:r>
              <a:rPr lang="cs-CZ" b="1" dirty="0" smtClean="0"/>
              <a:t>těžiště trojúhelníka</a:t>
            </a:r>
            <a:r>
              <a:rPr lang="cs-CZ" dirty="0" smtClean="0"/>
              <a:t>. Těžiště T dělí každou těžnici na dvě úsečky, z nichž ta část, která obsahuje vrchol trojúhelníka, je dvojnásobkem druhé části. </a:t>
            </a:r>
          </a:p>
          <a:p>
            <a:r>
              <a:rPr lang="cs-CZ" dirty="0" smtClean="0"/>
              <a:t>V trojúhelníku ABC označíme po řadě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a</a:t>
            </a:r>
            <a:r>
              <a:rPr lang="cs-CZ" dirty="0" smtClean="0"/>
              <a:t>, </a:t>
            </a:r>
            <a:r>
              <a:rPr lang="cs-CZ" dirty="0" err="1" smtClean="0"/>
              <a:t>v</a:t>
            </a:r>
            <a:r>
              <a:rPr lang="cs-CZ" baseline="-25000" dirty="0" err="1"/>
              <a:t>b</a:t>
            </a:r>
            <a:r>
              <a:rPr lang="cs-CZ" dirty="0" smtClean="0"/>
              <a:t>,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c</a:t>
            </a:r>
            <a:r>
              <a:rPr lang="cs-CZ" dirty="0" smtClean="0"/>
              <a:t> kolmice vedené vrcholy A, B, C trojúhelníka ABC k přímkám BC, AC, AB. Přímky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a</a:t>
            </a:r>
            <a:r>
              <a:rPr lang="cs-CZ" dirty="0" smtClean="0"/>
              <a:t>,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b</a:t>
            </a:r>
            <a:r>
              <a:rPr lang="cs-CZ" dirty="0" smtClean="0"/>
              <a:t>,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c</a:t>
            </a:r>
            <a:r>
              <a:rPr lang="cs-CZ" dirty="0" smtClean="0"/>
              <a:t> se nazývají </a:t>
            </a:r>
            <a:r>
              <a:rPr lang="cs-CZ" b="1" dirty="0" smtClean="0"/>
              <a:t>výšky trojúhelníka </a:t>
            </a:r>
            <a:r>
              <a:rPr lang="cs-CZ" dirty="0" smtClean="0"/>
              <a:t>ABC.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přímka, úsečka, velikost úsečky</a:t>
            </a:r>
          </a:p>
          <a:p>
            <a:endParaRPr lang="cs-CZ" dirty="0"/>
          </a:p>
          <a:p>
            <a:r>
              <a:rPr lang="cs-CZ" dirty="0" smtClean="0"/>
              <a:t>Výšky trojúhelníka ABC procházejí týmž bodem V, zvaným průsečík výšek nebo též ortocentrum trojúhelníka ABC. </a:t>
            </a:r>
          </a:p>
          <a:p>
            <a:endParaRPr lang="cs-CZ" dirty="0"/>
          </a:p>
          <a:p>
            <a:r>
              <a:rPr lang="cs-CZ" dirty="0" smtClean="0"/>
              <a:t>Osami stran trojúhelníka ABC nazýváme osy úseček AB, BC a AC.</a:t>
            </a:r>
          </a:p>
          <a:p>
            <a:r>
              <a:rPr lang="cs-CZ" dirty="0" smtClean="0"/>
              <a:t>Osy stran trojúhelníka se protínají v jediném bodě, který je středem kružnice trojúhelníku opsané.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 smtClean="0"/>
              <a:t>Osy vnitřních úhlů trojúhelníka se protínají v jediném bodě, který je středem kružnice trojúhelníku vepsané. 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cs-CZ" smtClean="0"/>
              <a:t>TŘÍDĚNÍ TROJÚHELNÍKŮ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u="sng" dirty="0" smtClean="0"/>
              <a:t>- podle déle k stran</a:t>
            </a:r>
            <a:r>
              <a:rPr lang="cs-CZ" dirty="0" smtClean="0"/>
              <a:t>: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různostranné (žádné dvě strany nejsou shodné),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rovnoramenné (dvě strany jsou shodné) -ramena, základna,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rovnostranné (všechny strany shodné),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- </a:t>
            </a:r>
            <a:r>
              <a:rPr lang="cs-CZ" u="sng" dirty="0" smtClean="0"/>
              <a:t>podle velikosti vnitřních úhlů</a:t>
            </a:r>
            <a:r>
              <a:rPr lang="cs-CZ" dirty="0" smtClean="0"/>
              <a:t>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ostroúhlé (všechny ostré úhly),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tupoúhlé (jeden tupý úhel),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pravoúhlé (jeden pravý úhel).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Součet vnitřních úhlů trojúhelníku, trojúhelníková nerovnost, střední příčka trojúhelníku, těžnice a výšky trojúhelníku.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ČTYŘÚHLENÍKY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b="1" dirty="0" smtClean="0"/>
              <a:t>Čtyřúhelník</a:t>
            </a:r>
            <a:r>
              <a:rPr lang="cs-CZ" sz="2400" dirty="0" smtClean="0"/>
              <a:t> je mnohoúhelník se čtyřmi vrcholy. (Mnohoúhelníkem rozumíme sjednocení uzavřené lomené čáry s její vnitřní oblastí.)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cs-CZ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400" dirty="0" smtClean="0"/>
              <a:t>Jsou-li A, B, C, D čtyři body téže roviny a z nich žádné tři neleží v jedné přímce, pak </a:t>
            </a:r>
            <a:r>
              <a:rPr lang="cs-CZ" sz="2400" b="1" dirty="0" smtClean="0"/>
              <a:t>čtyřúhelníkem ABCD </a:t>
            </a:r>
            <a:r>
              <a:rPr lang="cs-CZ" sz="2400" dirty="0" smtClean="0"/>
              <a:t>nazýváme sjednocení trojúhelníku ABC a ACD, právě když průnikem těchto trojúhelníků je úsečka AC.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TŘÍDĚNÍ ČTYŘÚHELNÍKŮ PODLE VZÁJEMNÉ POLOHY STRAN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25" y="1916113"/>
            <a:ext cx="8497888" cy="3816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DEFINICE A VLASTNOSTI ROVNOBĚŽNÍKŮ</a:t>
            </a:r>
          </a:p>
        </p:txBody>
      </p:sp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eaLnBrk="1" hangingPunct="1"/>
            <a:r>
              <a:rPr lang="cs-CZ" sz="2400" dirty="0" smtClean="0"/>
              <a:t>Rovnoběžník je čtyřúhelník, který má každé dvě protější strany rovnoběžné.</a:t>
            </a:r>
          </a:p>
          <a:p>
            <a:pPr eaLnBrk="1" hangingPunct="1"/>
            <a:r>
              <a:rPr lang="cs-CZ" sz="2400" dirty="0" smtClean="0"/>
              <a:t>Každý rovnoběžník má tyto vlastnosti:</a:t>
            </a:r>
          </a:p>
          <a:p>
            <a:pPr eaLnBrk="1" hangingPunct="1"/>
            <a:r>
              <a:rPr lang="cs-CZ" sz="2400" dirty="0" smtClean="0"/>
              <a:t>Každé dvě protější strany jsou shodné.</a:t>
            </a:r>
          </a:p>
          <a:p>
            <a:pPr eaLnBrk="1" hangingPunct="1"/>
            <a:r>
              <a:rPr lang="cs-CZ" sz="2400" dirty="0" smtClean="0"/>
              <a:t>Úhlopříčky se půlí (tj. mají společný bod, který je středem každé z nich).</a:t>
            </a:r>
          </a:p>
          <a:p>
            <a:pPr eaLnBrk="1" hangingPunct="1"/>
            <a:r>
              <a:rPr lang="cs-CZ" sz="2400" dirty="0" smtClean="0"/>
              <a:t>Protější vnitřní úhly jsou shodné. </a:t>
            </a:r>
          </a:p>
          <a:p>
            <a:pPr eaLnBrk="1" hangingPunct="1"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KRUH, KRUŽNICE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400" dirty="0" smtClean="0"/>
              <a:t>Množina všech bodů (roviny), které mají do bodu S vzdálenost menší nebo rovnu </a:t>
            </a:r>
            <a:r>
              <a:rPr lang="cs-CZ" sz="2400" i="1" dirty="0" smtClean="0"/>
              <a:t>r</a:t>
            </a:r>
            <a:r>
              <a:rPr lang="cs-CZ" sz="2400" dirty="0" smtClean="0"/>
              <a:t>, se nazývá </a:t>
            </a:r>
            <a:r>
              <a:rPr lang="cs-CZ" sz="2400" b="1" dirty="0" smtClean="0"/>
              <a:t>kruh</a:t>
            </a:r>
            <a:r>
              <a:rPr lang="cs-CZ" sz="2400" dirty="0" smtClean="0"/>
              <a:t> K (S;r). Bod S je střed kruhu, číslo r poloměr kruhu.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Je dán bod S a kladné číslo </a:t>
            </a:r>
            <a:r>
              <a:rPr lang="cs-CZ" sz="2400" i="1" dirty="0" smtClean="0"/>
              <a:t>r</a:t>
            </a:r>
            <a:r>
              <a:rPr lang="cs-CZ" sz="2400" dirty="0" smtClean="0"/>
              <a:t>. </a:t>
            </a:r>
            <a:r>
              <a:rPr lang="cs-CZ" sz="2400" b="1" dirty="0" smtClean="0"/>
              <a:t>Kružnice </a:t>
            </a:r>
            <a:r>
              <a:rPr lang="cs-CZ" sz="2400" dirty="0" smtClean="0"/>
              <a:t>k (S;r) je množina všech bodů roviny, která mají od bodu S vzdálenost </a:t>
            </a:r>
            <a:r>
              <a:rPr lang="cs-CZ" sz="2400" i="1" dirty="0" smtClean="0"/>
              <a:t>r</a:t>
            </a:r>
            <a:r>
              <a:rPr lang="cs-CZ" sz="2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3"/>
            <a:ext cx="8229600" cy="5361459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 dirty="0" smtClean="0"/>
              <a:t>A, B jsou dva různé body kružnice, úsečku AB nazveme tětivou kružnice.  </a:t>
            </a:r>
          </a:p>
          <a:p>
            <a:pPr eaLnBrk="1" hangingPunct="1"/>
            <a:r>
              <a:rPr lang="cs-CZ" sz="2400" dirty="0" smtClean="0"/>
              <a:t>Tětiva, která prochází středem, je průměr kružnice. </a:t>
            </a:r>
          </a:p>
          <a:p>
            <a:pPr eaLnBrk="1" hangingPunct="1"/>
            <a:r>
              <a:rPr lang="cs-CZ" sz="2400" dirty="0" smtClean="0"/>
              <a:t>Dvě části kružnice rozdělené body A, B nazveme oblouky kružnice. Je-li AB průměr, nazýváme oba oblouky půlkružnice</a:t>
            </a:r>
          </a:p>
          <a:p>
            <a:pPr eaLnBrk="1" hangingPunct="1"/>
            <a:r>
              <a:rPr lang="cs-CZ" sz="2400" dirty="0" smtClean="0"/>
              <a:t>U kruhu rozlišujeme kruhové výseče, kruhové úseče, půlkruh.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VZÁJEMNÁ POLOHA PŘÍMKY A KRUŽNICE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400" dirty="0" smtClean="0"/>
              <a:t>přímka a kružnice mají dva společné body (přímka je sečna kružnice)</a:t>
            </a:r>
          </a:p>
          <a:p>
            <a:pPr eaLnBrk="1" hangingPunct="1"/>
            <a:r>
              <a:rPr lang="cs-CZ" sz="2400" dirty="0" smtClean="0"/>
              <a:t>přímka a kružnice mají jeden společný bod (přímka je tečna kružnice)</a:t>
            </a:r>
          </a:p>
          <a:p>
            <a:pPr eaLnBrk="1" hangingPunct="1"/>
            <a:r>
              <a:rPr lang="cs-CZ" sz="2400" dirty="0" smtClean="0"/>
              <a:t>přímka a kružnice nemají žádný společný bod (přímka je vnější přímkou kružnice)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Axiomy uspořádání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U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 Leží-li bod B mezi body A, C, jsou A, B, C tři různé body přímky a platí též, že bod B leží mezi body C, A.</a:t>
            </a:r>
          </a:p>
          <a:p>
            <a:r>
              <a:rPr lang="cs-CZ" sz="2400" dirty="0" smtClean="0"/>
              <a:t>U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 Jsou-li A, B dva různé body, pak na přímce procházející body A, B existuje aspoň jeden bod C takový, že bod B leží mezi body A, C.</a:t>
            </a:r>
          </a:p>
          <a:p>
            <a:pPr>
              <a:buNone/>
            </a:pPr>
            <a:r>
              <a:rPr lang="cs-CZ" sz="2400" dirty="0" smtClean="0"/>
              <a:t>	.</a:t>
            </a:r>
          </a:p>
          <a:p>
            <a:pPr>
              <a:buNone/>
            </a:pPr>
            <a:r>
              <a:rPr lang="cs-CZ" sz="2400" dirty="0" smtClean="0"/>
              <a:t>	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VZÁJEMNÁ POLOHA DVOU KRUŽNIC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400" dirty="0" smtClean="0"/>
              <a:t>Kružnice, které mají společný střed nazýváme soustředné. Soustředné kružnice o stejném poloměru jsou totožné. Soustředné kružnice o různých poloměrech tvoří mezikruží.</a:t>
            </a:r>
          </a:p>
          <a:p>
            <a:pPr eaLnBrk="1" hangingPunct="1"/>
            <a:r>
              <a:rPr lang="cs-CZ" sz="2400" dirty="0" smtClean="0"/>
              <a:t>Kružnice, které nemají společný střed nazýváme nesoustředné.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VZÁJEMNÁ POLOHA DVOU KRUŽNIC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sz="2400" dirty="0" smtClean="0"/>
              <a:t>jedna kružnice leží vně druhé</a:t>
            </a:r>
          </a:p>
          <a:p>
            <a:pPr eaLnBrk="1" hangingPunct="1"/>
            <a:r>
              <a:rPr lang="cs-CZ" sz="2400" dirty="0" smtClean="0"/>
              <a:t>kružnice se protínají ve dvou bodech</a:t>
            </a:r>
          </a:p>
          <a:p>
            <a:pPr eaLnBrk="1" hangingPunct="1"/>
            <a:r>
              <a:rPr lang="cs-CZ" sz="2400" dirty="0" smtClean="0"/>
              <a:t>kružnice leží uvnitř druhé</a:t>
            </a:r>
          </a:p>
          <a:p>
            <a:pPr eaLnBrk="1" hangingPunct="1"/>
            <a:r>
              <a:rPr lang="cs-CZ" sz="2400" dirty="0" smtClean="0"/>
              <a:t>kružnice mají vnější dotyk</a:t>
            </a:r>
          </a:p>
          <a:p>
            <a:pPr eaLnBrk="1" hangingPunct="1"/>
            <a:r>
              <a:rPr lang="cs-CZ" sz="2400" dirty="0" smtClean="0"/>
              <a:t>kružnice se dotýkají uvnitř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dirty="0" smtClean="0"/>
              <a:t>Vzdálenost bodů, přímek a rovin</a:t>
            </a:r>
          </a:p>
          <a:p>
            <a:endParaRPr lang="cs-CZ" dirty="0" smtClean="0"/>
          </a:p>
          <a:p>
            <a:r>
              <a:rPr lang="cs-CZ" sz="2400" dirty="0" smtClean="0"/>
              <a:t>Vzdálenost dvou bodů X, Y nazýváme délku (velikost) úsečky XY.</a:t>
            </a:r>
          </a:p>
          <a:p>
            <a:r>
              <a:rPr lang="cs-CZ" sz="2400" dirty="0" smtClean="0"/>
              <a:t>Nechť M je množina všech bodů, přímek a rovin. Vzdáleností geometrických útvarů U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, U</a:t>
            </a:r>
            <a:r>
              <a:rPr lang="cs-CZ" sz="2400" baseline="-25000" dirty="0" smtClean="0"/>
              <a:t>2 </a:t>
            </a:r>
            <a:r>
              <a:rPr lang="cs-CZ" sz="2400" dirty="0" smtClean="0"/>
              <a:t>náležících množině M rozumíme délku (vzdálenost) nejmenší úsečky XY, kde X náleží útvaru U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a Y náleží útvaru U</a:t>
            </a:r>
            <a:r>
              <a:rPr lang="cs-CZ" sz="2400" baseline="-25000" dirty="0" smtClean="0"/>
              <a:t>2.</a:t>
            </a:r>
          </a:p>
          <a:p>
            <a:pPr>
              <a:buNone/>
            </a:pPr>
            <a:r>
              <a:rPr lang="cs-CZ" sz="2400" baseline="-25000" dirty="0" smtClean="0"/>
              <a:t>	 </a:t>
            </a:r>
            <a:r>
              <a:rPr lang="cs-CZ" sz="2400" dirty="0" smtClean="0"/>
              <a:t>Značíme │U</a:t>
            </a:r>
            <a:r>
              <a:rPr lang="cs-CZ" sz="2400" baseline="-25000" dirty="0" smtClean="0"/>
              <a:t>1</a:t>
            </a:r>
            <a:r>
              <a:rPr lang="cs-CZ" sz="2400" dirty="0" smtClean="0"/>
              <a:t>U</a:t>
            </a:r>
            <a:r>
              <a:rPr lang="cs-CZ" sz="2400" baseline="-25000" dirty="0" smtClean="0"/>
              <a:t>2</a:t>
            </a:r>
            <a:r>
              <a:rPr lang="cs-CZ" sz="2400" dirty="0" smtClean="0"/>
              <a:t>│</a:t>
            </a:r>
          </a:p>
          <a:p>
            <a:pPr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VELIKOST GEOMETRICKÝCH ÚTVARŮ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Velikost geometrického útvaru určujeme tak, že danému útvaru přiřazujeme nezáporné reálné číslo podle určitých podmínek:</a:t>
            </a:r>
            <a:r>
              <a:rPr lang="cs-CZ" sz="2400" dirty="0"/>
              <a:t> </a:t>
            </a:r>
            <a:endParaRPr lang="cs-CZ" sz="2400" dirty="0" smtClean="0"/>
          </a:p>
          <a:p>
            <a:pPr marL="457200" indent="-457200">
              <a:buNone/>
            </a:pPr>
            <a:r>
              <a:rPr lang="cs-CZ" sz="2400" dirty="0" smtClean="0"/>
              <a:t>1. Existuje útvar, který má velikost 1 – jednotkový útvar.</a:t>
            </a:r>
          </a:p>
          <a:p>
            <a:pPr marL="457200" indent="-457200">
              <a:buNone/>
            </a:pPr>
            <a:r>
              <a:rPr lang="cs-CZ" sz="2400" dirty="0" smtClean="0"/>
              <a:t>2. Jsou-li dva útvary shodné, pak se jejich velikosti rovnají.</a:t>
            </a:r>
          </a:p>
          <a:p>
            <a:pPr marL="457200" indent="-457200">
              <a:buNone/>
            </a:pPr>
            <a:r>
              <a:rPr lang="cs-CZ" sz="2400" dirty="0" smtClean="0"/>
              <a:t>3. Součet velikostí dvou nepřekrývajících se útvarů je roven velikosti jejich sjednocení.</a:t>
            </a:r>
          </a:p>
          <a:p>
            <a:pPr marL="457200" indent="-457200">
              <a:buNone/>
            </a:pPr>
            <a:endParaRPr lang="cs-CZ" sz="2400" dirty="0" smtClean="0"/>
          </a:p>
          <a:p>
            <a:pPr marL="457200" indent="-457200">
              <a:buNone/>
            </a:pPr>
            <a:r>
              <a:rPr lang="cs-CZ" sz="2400" dirty="0" smtClean="0"/>
              <a:t>Délka úsečky (obsah rovinného obrazce, objem tělesa) je číslo, které udává, kolika jednotkovými útvary můžeme daný útvar pokrýt.</a:t>
            </a:r>
          </a:p>
          <a:p>
            <a:pPr marL="457200" indent="-457200">
              <a:buNone/>
            </a:pPr>
            <a:r>
              <a:rPr lang="cs-CZ" sz="2400" dirty="0" smtClean="0"/>
              <a:t>délka úsečky-celočíselný násobek jednotkové sečky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Axiom rovnoběžnosti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Nechť p je přímka a </a:t>
            </a:r>
            <a:r>
              <a:rPr lang="cs-CZ" sz="2400" dirty="0" err="1" smtClean="0"/>
              <a:t>A</a:t>
            </a:r>
            <a:r>
              <a:rPr lang="cs-CZ" sz="2400" dirty="0" smtClean="0"/>
              <a:t> bod, který na ní neleží. Pak v rovině určené přímkou p a bodem A leží nejvýše jedna přímka procházející bodem A, která nemá s přímkou p žádný společný bod.</a:t>
            </a:r>
          </a:p>
          <a:p>
            <a:endParaRPr lang="cs-CZ" sz="2400" dirty="0" smtClean="0"/>
          </a:p>
          <a:p>
            <a:r>
              <a:rPr lang="cs-CZ" sz="2400" dirty="0" smtClean="0"/>
              <a:t>eukleidovská </a:t>
            </a:r>
            <a:r>
              <a:rPr lang="cs-CZ" sz="2400" dirty="0" err="1" smtClean="0"/>
              <a:t>geomerie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604664"/>
          </a:xfrm>
        </p:spPr>
        <p:txBody>
          <a:bodyPr/>
          <a:lstStyle/>
          <a:p>
            <a:r>
              <a:rPr lang="cs-CZ" sz="2800" dirty="0" smtClean="0"/>
              <a:t>úsečka</a:t>
            </a:r>
            <a:r>
              <a:rPr lang="cs-CZ" dirty="0" smtClean="0"/>
              <a:t> 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052736"/>
            <a:ext cx="5808543" cy="38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95536" y="19888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  polopřímka</a:t>
            </a:r>
            <a:endParaRPr lang="cs-CZ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060848"/>
            <a:ext cx="5232150" cy="3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467544" y="342900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polorovina</a:t>
            </a:r>
            <a:endParaRPr lang="cs-CZ" sz="28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005064"/>
            <a:ext cx="7221396" cy="41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ovéPole 15"/>
          <p:cNvSpPr txBox="1"/>
          <p:nvPr/>
        </p:nvSpPr>
        <p:spPr>
          <a:xfrm>
            <a:off x="467544" y="494116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/>
              <a:t> poloprostor</a:t>
            </a:r>
            <a:endParaRPr lang="cs-CZ" sz="28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517232"/>
            <a:ext cx="7002076" cy="3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KONVEXNÍ, NEKONVEXNÍ ÚTVARY</a:t>
            </a:r>
            <a:endParaRPr lang="cs-CZ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8712249" cy="36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7765468" cy="42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39552" y="486916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Neleží-li body A, V, B v přímce, nazýváme konvexním úhlem AVB množinu všech bodů X roviny AVB, k nimž existuje bod Y úsečky AB takový, že X patří polopřímce VY. 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292494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Načrtněte dva konvexní rovinné útvary, a to takové, že jejich sjednocení (průnik), je rovinný útvar </a:t>
            </a:r>
          </a:p>
          <a:p>
            <a:r>
              <a:rPr lang="cs-CZ" sz="2400" dirty="0" smtClean="0"/>
              <a:t>a) konvexní,	 b) nekonvexní. 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941168"/>
            <a:ext cx="8229600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Nechť A, V, B jsou tři body, které neleží v přímce. Potom sjednocení doplňku konvexního úhlu AVB v rovině AVB a polopřímek VA a VB nazýváme …….. </a:t>
            </a:r>
          </a:p>
          <a:p>
            <a:pPr>
              <a:buNone/>
            </a:pPr>
            <a:endParaRPr lang="cs-CZ" sz="2400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332656"/>
            <a:ext cx="813690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Nechť A, V, B jsou tři libovolné navzájem různé body. Konvexním úhlem AVB pak nazýváme:</a:t>
            </a:r>
          </a:p>
          <a:p>
            <a:r>
              <a:rPr lang="cs-CZ" sz="2400" dirty="0" smtClean="0"/>
              <a:t>1. Průnik polorovin AVB a BVA v případě, že body A, V, B neleží v přímce.</a:t>
            </a:r>
          </a:p>
          <a:p>
            <a:r>
              <a:rPr lang="cs-CZ" sz="2400" dirty="0" smtClean="0"/>
              <a:t>2. Každou polorovinu s hraniční přímkou AB, leží-li body A, V, B v přímce a bod V leží mezi body A, B.</a:t>
            </a:r>
          </a:p>
          <a:p>
            <a:r>
              <a:rPr lang="cs-CZ" sz="2400" dirty="0" smtClean="0"/>
              <a:t>3. Leží-li body A, V, B v přímce a bod V neleží mezi body A, B, nazýváme konvexním úhlem AVB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každou  rovinu obsahující přímku AB,</a:t>
            </a:r>
          </a:p>
          <a:p>
            <a:pPr marL="457200" indent="-457200">
              <a:buAutoNum type="alphaLcParenR"/>
            </a:pPr>
            <a:r>
              <a:rPr lang="cs-CZ" sz="2400" dirty="0" smtClean="0"/>
              <a:t>polopřímku VA.</a:t>
            </a: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/>
              <a:t>   Vlastnosti bodů, přímek a rovin, které jsou založeny na vztazích incidence, uspořádání a rovnoběžnosti nazýváme </a:t>
            </a:r>
            <a:r>
              <a:rPr lang="cs-CZ" b="1" smtClean="0"/>
              <a:t>polohové</a:t>
            </a:r>
            <a:r>
              <a:rPr lang="cs-CZ" smtClean="0"/>
              <a:t>. </a:t>
            </a:r>
          </a:p>
          <a:p>
            <a:pPr eaLnBrk="1" hangingPunct="1">
              <a:buFontTx/>
              <a:buNone/>
            </a:pPr>
            <a:r>
              <a:rPr lang="cs-CZ" smtClean="0"/>
              <a:t>	Z axiomů „I,U,R“ se odvozují další vlastnosti a vztahy geometrických útvarů.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2093</Words>
  <Application>Microsoft Office PowerPoint</Application>
  <PresentationFormat>Předvádění na obrazovce (4:3)</PresentationFormat>
  <Paragraphs>200</Paragraphs>
  <Slides>43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5" baseType="lpstr">
      <vt:lpstr>Motiv sady Office</vt:lpstr>
      <vt:lpstr>Rovnice</vt:lpstr>
      <vt:lpstr>GEOMETRIE</vt:lpstr>
      <vt:lpstr>ZÁKLADNÍ GEOMETRICKÉ POJMY</vt:lpstr>
      <vt:lpstr>Axiomy incidence</vt:lpstr>
      <vt:lpstr>Axiomy uspořádání</vt:lpstr>
      <vt:lpstr>Axiom rovnoběžnosti</vt:lpstr>
      <vt:lpstr>Snímek 6</vt:lpstr>
      <vt:lpstr>KONVEXNÍ, NEKONVEXNÍ ÚTVARY</vt:lpstr>
      <vt:lpstr>Snímek 8</vt:lpstr>
      <vt:lpstr>Snímek 9</vt:lpstr>
      <vt:lpstr>Jakou vzájemnou polohu mají dvě přímky v prostoru? </vt:lpstr>
      <vt:lpstr>VZÁJEMNÁ POLOHA PŘÍMKY A ROVINY</vt:lpstr>
      <vt:lpstr>VZÁJEMNÁ POLOHA DVOU ROVIN</vt:lpstr>
      <vt:lpstr>VZÁJEMNÁ POLOHA TŘÍ RŮZNÝCH ROVIN</vt:lpstr>
      <vt:lpstr>Lomená čára</vt:lpstr>
      <vt:lpstr>TĚLESA</vt:lpstr>
      <vt:lpstr>Snímek 16</vt:lpstr>
      <vt:lpstr>Snímek 17</vt:lpstr>
      <vt:lpstr>Snímek 18</vt:lpstr>
      <vt:lpstr>AXIOMY SHODNOSTI</vt:lpstr>
      <vt:lpstr>Snímek 20</vt:lpstr>
      <vt:lpstr>Snímek 21</vt:lpstr>
      <vt:lpstr>Konvexní úhel AVB je shodný s konvexním úhlem CUD právě tehdy, když na polopřímkách UC, UD existují takové body A´, B´, že platí UA´≅VA, UB´≅VB a A´B´≅AB.</vt:lpstr>
      <vt:lpstr>Nechť AVB je úhel, který není plný ani nulový. Pak osou úhlu AVB nazýváme přímku VX právě tehdy, když bod S leží v téže rovině jako úhel AVB a platí, že konvexní úhle AVX je shodný  s konvexním úhlem BVX. Osou plného nebo nulového úhlu AVB rozumíme přímku VA.</vt:lpstr>
      <vt:lpstr>TROJÚHELNÍK </vt:lpstr>
      <vt:lpstr>Trojúhelník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TŘÍDĚNÍ TROJÚHELNÍKŮ</vt:lpstr>
      <vt:lpstr>ČTYŘÚHLENÍKY</vt:lpstr>
      <vt:lpstr>TŘÍDĚNÍ ČTYŘÚHELNÍKŮ PODLE VZÁJEMNÉ POLOHY STRAN</vt:lpstr>
      <vt:lpstr>DEFINICE A VLASTNOSTI ROVNOBĚŽNÍKŮ</vt:lpstr>
      <vt:lpstr>KRUH, KRUŽNICE</vt:lpstr>
      <vt:lpstr>Snímek 38</vt:lpstr>
      <vt:lpstr>VZÁJEMNÁ POLOHA PŘÍMKY A KRUŽNICE</vt:lpstr>
      <vt:lpstr>VZÁJEMNÁ POLOHA DVOU KRUŽNIC</vt:lpstr>
      <vt:lpstr>VZÁJEMNÁ POLOHA DVOU KRUŽNIC</vt:lpstr>
      <vt:lpstr>Snímek 42</vt:lpstr>
      <vt:lpstr>VELIKOST GEOMETRICKÝCH ÚTVARŮ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Michal Novák</dc:creator>
  <cp:lastModifiedBy>Michal Novák</cp:lastModifiedBy>
  <cp:revision>55</cp:revision>
  <dcterms:created xsi:type="dcterms:W3CDTF">2015-03-23T22:09:14Z</dcterms:created>
  <dcterms:modified xsi:type="dcterms:W3CDTF">2017-06-05T21:11:14Z</dcterms:modified>
</cp:coreProperties>
</file>