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8"/>
  </p:notesMasterIdLst>
  <p:sldIdLst>
    <p:sldId id="256" r:id="rId2"/>
    <p:sldId id="286" r:id="rId3"/>
    <p:sldId id="273" r:id="rId4"/>
    <p:sldId id="282" r:id="rId5"/>
    <p:sldId id="274" r:id="rId6"/>
    <p:sldId id="284" r:id="rId7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27. 4. 2016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27. 4. 2016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r.cz/s/2013/08/stropnicky.jpg" TargetMode="External"/><Relationship Id="rId2" Type="http://schemas.openxmlformats.org/officeDocument/2006/relationships/hyperlink" Target="http://eurozpravy.cz/pictures/photo/2014/09/05/bm0o0055_resize-1409939356-6cd07f46_660x371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dia.novinky.cz/578/395785-top_foto1-0foup.jpg?1381262406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Mediální kultura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1124744"/>
            <a:ext cx="763284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b="1" dirty="0" smtClean="0"/>
              <a:t>Mediální výchova</a:t>
            </a:r>
          </a:p>
          <a:p>
            <a:pPr lvl="0"/>
            <a:endParaRPr lang="cs-CZ" sz="2800" i="1" dirty="0"/>
          </a:p>
          <a:p>
            <a:pPr lvl="0"/>
            <a:r>
              <a:rPr lang="cs-CZ" sz="2800" i="1" dirty="0" smtClean="0"/>
              <a:t>„V </a:t>
            </a:r>
            <a:r>
              <a:rPr lang="cs-CZ" sz="2800" i="1" dirty="0"/>
              <a:t>mediální výchově, na rozdíl od ostatních školních předmětů, po dětech chceme, aby zkoumaly, jak vědí, to co vědí. V mediální výchově se musejí pídit po tom, odkud informace a myšlenky přicházejí a ne přijímat fakt, že tu prostě jsou.“ </a:t>
            </a:r>
            <a:r>
              <a:rPr lang="cs-CZ" sz="2800" dirty="0"/>
              <a:t>(Cary </a:t>
            </a:r>
            <a:r>
              <a:rPr lang="cs-CZ" sz="2800" dirty="0" err="1"/>
              <a:t>Balgazette</a:t>
            </a:r>
            <a:r>
              <a:rPr lang="cs-CZ" sz="2800" dirty="0"/>
              <a:t>, 1989)</a:t>
            </a:r>
          </a:p>
          <a:p>
            <a:pPr lvl="1" algn="just"/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495438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052737"/>
            <a:ext cx="734481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b="1" dirty="0" smtClean="0"/>
              <a:t>Reálný vliv</a:t>
            </a:r>
            <a:r>
              <a:rPr lang="cs-CZ" sz="2200" dirty="0" smtClean="0"/>
              <a:t>, který mají (mohou mít) média na společnost a na jedince:</a:t>
            </a:r>
          </a:p>
          <a:p>
            <a:pPr lvl="0"/>
            <a:endParaRPr lang="cs-CZ" sz="2200" dirty="0" smtClean="0"/>
          </a:p>
          <a:p>
            <a:pPr marL="342900" lvl="0" indent="-342900">
              <a:buFontTx/>
              <a:buChar char="-"/>
            </a:pPr>
            <a:r>
              <a:rPr lang="cs-CZ" sz="2200" dirty="0" smtClean="0"/>
              <a:t>média se podílejí na </a:t>
            </a:r>
            <a:r>
              <a:rPr lang="cs-CZ" sz="2200" u="sng" dirty="0" smtClean="0"/>
              <a:t>organizaci a rytmu </a:t>
            </a:r>
            <a:r>
              <a:rPr lang="cs-CZ" sz="2200" dirty="0" smtClean="0"/>
              <a:t>denního života</a:t>
            </a:r>
            <a:endParaRPr lang="cs-CZ" sz="2200" dirty="0"/>
          </a:p>
          <a:p>
            <a:pPr marL="342900" lvl="0" indent="-342900">
              <a:buFontTx/>
              <a:buChar char="-"/>
            </a:pPr>
            <a:r>
              <a:rPr lang="cs-CZ" sz="2200" dirty="0" smtClean="0"/>
              <a:t>nabízejí </a:t>
            </a:r>
            <a:r>
              <a:rPr lang="cs-CZ" sz="2200" u="sng" dirty="0" smtClean="0"/>
              <a:t>reflexi</a:t>
            </a:r>
            <a:r>
              <a:rPr lang="cs-CZ" sz="2200" dirty="0" smtClean="0"/>
              <a:t>, možnost přemýšlet o vlastním životě</a:t>
            </a:r>
            <a:endParaRPr lang="cs-CZ" sz="2200" dirty="0"/>
          </a:p>
          <a:p>
            <a:pPr marL="342900" lvl="0" indent="-342900">
              <a:buFontTx/>
              <a:buChar char="-"/>
            </a:pPr>
            <a:r>
              <a:rPr lang="cs-CZ" sz="2200" dirty="0" smtClean="0"/>
              <a:t>média nabízejí vzory jednání a </a:t>
            </a:r>
            <a:r>
              <a:rPr lang="cs-CZ" sz="2200" u="sng" dirty="0" smtClean="0"/>
              <a:t>vzory sociálních rolí</a:t>
            </a:r>
            <a:endParaRPr lang="cs-CZ" sz="2200" u="sng" dirty="0"/>
          </a:p>
          <a:p>
            <a:pPr marL="342900" lvl="0" indent="-342900">
              <a:buFontTx/>
              <a:buChar char="-"/>
            </a:pPr>
            <a:r>
              <a:rPr lang="cs-CZ" sz="2200" dirty="0" smtClean="0"/>
              <a:t>jsou významným zdrojem </a:t>
            </a:r>
            <a:r>
              <a:rPr lang="cs-CZ" sz="2200" u="sng" dirty="0" smtClean="0"/>
              <a:t>naplňování volného času</a:t>
            </a:r>
            <a:endParaRPr lang="cs-CZ" sz="2200" u="sng" dirty="0"/>
          </a:p>
          <a:p>
            <a:pPr marL="342900" lvl="0" indent="-342900">
              <a:buFontTx/>
              <a:buChar char="-"/>
            </a:pPr>
            <a:r>
              <a:rPr lang="cs-CZ" sz="2200" dirty="0" smtClean="0"/>
              <a:t>posilují prožitek </a:t>
            </a:r>
            <a:r>
              <a:rPr lang="cs-CZ" sz="2200" u="sng" dirty="0" smtClean="0"/>
              <a:t>ztotožnění s nějakou skupinou</a:t>
            </a:r>
            <a:r>
              <a:rPr lang="cs-CZ" sz="2200" dirty="0" smtClean="0"/>
              <a:t>, s nějakým celkem</a:t>
            </a:r>
            <a:endParaRPr lang="cs-CZ" sz="2200" dirty="0"/>
          </a:p>
          <a:p>
            <a:pPr marL="342900" lvl="0" indent="-342900">
              <a:buFontTx/>
              <a:buChar char="-"/>
            </a:pPr>
            <a:r>
              <a:rPr lang="cs-CZ" sz="2200" dirty="0" smtClean="0"/>
              <a:t>jsou nositelem „symbolické moci“, tj. institucí, jež sděluje, jaké významy mají slova, obrazy, gesta nebo činy, které se používají v sociální praxi</a:t>
            </a:r>
          </a:p>
          <a:p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4064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+mj-lt"/>
              </a:rPr>
              <a:t>Komunikační model</a:t>
            </a:r>
          </a:p>
          <a:p>
            <a:pPr lvl="1" algn="just"/>
            <a:endParaRPr lang="cs-CZ" sz="2400" b="1" dirty="0" smtClean="0"/>
          </a:p>
          <a:p>
            <a:pPr lvl="1">
              <a:buFontTx/>
              <a:buChar char="-"/>
            </a:pPr>
            <a:r>
              <a:rPr lang="cs-CZ" sz="2400" dirty="0" smtClean="0"/>
              <a:t> komunikace jako dynamický proces</a:t>
            </a:r>
          </a:p>
          <a:p>
            <a:pPr lvl="1">
              <a:buFontTx/>
              <a:buChar char="-"/>
            </a:pPr>
            <a:r>
              <a:rPr lang="cs-CZ" sz="2400" dirty="0" smtClean="0"/>
              <a:t> speciální případ: modely komunikace       prostřednictvím médií</a:t>
            </a:r>
          </a:p>
        </p:txBody>
      </p:sp>
    </p:spTree>
    <p:extLst>
      <p:ext uri="{BB962C8B-B14F-4D97-AF65-F5344CB8AC3E}">
        <p14:creationId xmlns:p14="http://schemas.microsoft.com/office/powerpoint/2010/main" val="2349736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Způsoby studia médií</a:t>
            </a:r>
            <a:endParaRPr lang="cs-CZ" sz="2800" b="1" dirty="0"/>
          </a:p>
          <a:p>
            <a:pPr marL="285750" indent="-285750">
              <a:buFontTx/>
              <a:buChar char="-"/>
            </a:pPr>
            <a:endParaRPr lang="cs-CZ" sz="2000" dirty="0" smtClean="0"/>
          </a:p>
          <a:p>
            <a:pPr marL="285750" indent="-285750">
              <a:buFontTx/>
              <a:buChar char="-"/>
            </a:pPr>
            <a:r>
              <a:rPr lang="cs-CZ" sz="2200" dirty="0" smtClean="0"/>
              <a:t>obsahová analýza – se snaží kvantifikovat množství a povahu materiálu</a:t>
            </a:r>
          </a:p>
          <a:p>
            <a:pPr marL="285750" indent="-285750"/>
            <a:endParaRPr lang="cs-CZ" sz="2200" dirty="0" smtClean="0"/>
          </a:p>
          <a:p>
            <a:pPr marL="285750" indent="-285750">
              <a:buFontTx/>
              <a:buChar char="-"/>
            </a:pPr>
            <a:r>
              <a:rPr lang="cs-CZ" sz="2200" dirty="0" smtClean="0"/>
              <a:t>obrazová analýza:</a:t>
            </a:r>
          </a:p>
          <a:p>
            <a:pPr marL="285750" indent="-285750">
              <a:buFontTx/>
              <a:buChar char="-"/>
            </a:pPr>
            <a:r>
              <a:rPr lang="cs-CZ" sz="2200" dirty="0" smtClean="0">
                <a:hlinkClick r:id="rId2"/>
              </a:rPr>
              <a:t>http</a:t>
            </a:r>
            <a:r>
              <a:rPr lang="cs-CZ" sz="2200" dirty="0">
                <a:hlinkClick r:id="rId2"/>
              </a:rPr>
              <a:t>://</a:t>
            </a:r>
            <a:r>
              <a:rPr lang="cs-CZ" sz="2200" dirty="0" smtClean="0">
                <a:hlinkClick r:id="rId2"/>
              </a:rPr>
              <a:t>eurozpravy.cz/pictures/photo/2014/09/05/bm0o0055_resize-1409939356-6cd07f46_660x371.jpg</a:t>
            </a:r>
            <a:r>
              <a:rPr lang="cs-CZ" sz="2200" dirty="0" smtClean="0"/>
              <a:t> </a:t>
            </a:r>
          </a:p>
          <a:p>
            <a:pPr marL="285750" indent="-285750">
              <a:buFontTx/>
              <a:buChar char="-"/>
            </a:pPr>
            <a:endParaRPr lang="cs-CZ" sz="2200" dirty="0">
              <a:hlinkClick r:id="rId3"/>
            </a:endParaRPr>
          </a:p>
          <a:p>
            <a:pPr marL="285750" indent="-285750">
              <a:buFontTx/>
              <a:buChar char="-"/>
            </a:pPr>
            <a:r>
              <a:rPr lang="cs-CZ" sz="2200" dirty="0" smtClean="0">
                <a:hlinkClick r:id="rId3"/>
              </a:rPr>
              <a:t>http</a:t>
            </a:r>
            <a:r>
              <a:rPr lang="cs-CZ" sz="2200" dirty="0">
                <a:hlinkClick r:id="rId3"/>
              </a:rPr>
              <a:t>://</a:t>
            </a:r>
            <a:r>
              <a:rPr lang="cs-CZ" sz="2200" dirty="0" smtClean="0">
                <a:hlinkClick r:id="rId3"/>
              </a:rPr>
              <a:t>www.mediar.cz/s/2013/08/stropnicky.jpg</a:t>
            </a:r>
            <a:endParaRPr lang="cs-CZ" sz="2200" dirty="0" smtClean="0"/>
          </a:p>
          <a:p>
            <a:pPr marL="285750" indent="-285750">
              <a:buFontTx/>
              <a:buChar char="-"/>
            </a:pPr>
            <a:endParaRPr lang="cs-CZ" sz="2200" dirty="0">
              <a:hlinkClick r:id="rId4"/>
            </a:endParaRPr>
          </a:p>
          <a:p>
            <a:pPr marL="285750" indent="-285750">
              <a:buFontTx/>
              <a:buChar char="-"/>
            </a:pPr>
            <a:r>
              <a:rPr lang="cs-CZ" sz="2200" dirty="0" smtClean="0">
                <a:hlinkClick r:id="rId4"/>
              </a:rPr>
              <a:t>http</a:t>
            </a:r>
            <a:r>
              <a:rPr lang="cs-CZ" sz="2200" dirty="0">
                <a:hlinkClick r:id="rId4"/>
              </a:rPr>
              <a:t>://</a:t>
            </a:r>
            <a:r>
              <a:rPr lang="cs-CZ" sz="2200" dirty="0" smtClean="0">
                <a:hlinkClick r:id="rId4"/>
              </a:rPr>
              <a:t>media.novinky.cz/578/395785-top_foto1-0foup.jpg?1381262406</a:t>
            </a:r>
            <a:endParaRPr lang="cs-CZ" sz="2200" dirty="0"/>
          </a:p>
          <a:p>
            <a:endParaRPr lang="cs-CZ" sz="2200" dirty="0" smtClean="0"/>
          </a:p>
          <a:p>
            <a:pPr marL="285750" indent="-285750">
              <a:buFontTx/>
              <a:buChar char="-"/>
            </a:pPr>
            <a:r>
              <a:rPr lang="cs-CZ" sz="2200" dirty="0" smtClean="0"/>
              <a:t>další (sekundární zdroje informací)</a:t>
            </a:r>
          </a:p>
          <a:p>
            <a:pPr marL="285750" indent="-285750">
              <a:buFontTx/>
              <a:buChar char="-"/>
            </a:pPr>
            <a:r>
              <a:rPr lang="cs-CZ" sz="2200" dirty="0" smtClean="0"/>
              <a:t>zkoumání reakcí příjemců (zkoumání zpětné vazby)</a:t>
            </a:r>
          </a:p>
          <a:p>
            <a:pPr marL="285750" indent="-285750">
              <a:buFontTx/>
              <a:buChar char="-"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75282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1196752"/>
            <a:ext cx="74924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200" dirty="0"/>
              <a:t>textová analýza </a:t>
            </a:r>
          </a:p>
          <a:p>
            <a:pPr marL="285750" indent="-285750">
              <a:buFontTx/>
              <a:buChar char="-"/>
            </a:pPr>
            <a:r>
              <a:rPr lang="cs-CZ" sz="2200" dirty="0" smtClean="0"/>
              <a:t>sémiotická analýza</a:t>
            </a:r>
            <a:endParaRPr lang="cs-CZ" sz="2200" dirty="0"/>
          </a:p>
          <a:p>
            <a:pPr marL="285750" indent="-285750">
              <a:buFontTx/>
              <a:buChar char="-"/>
            </a:pPr>
            <a:r>
              <a:rPr lang="cs-CZ" sz="2200" dirty="0"/>
              <a:t>strukturní analýza – sleduje organizační principy, podle nichž je text uspořádán; jedná se spíše o zjišťování, </a:t>
            </a:r>
            <a:r>
              <a:rPr lang="cs-CZ" sz="2200" i="1" dirty="0"/>
              <a:t>jak</a:t>
            </a:r>
            <a:r>
              <a:rPr lang="cs-CZ" sz="2200" dirty="0"/>
              <a:t> je význam do textu vkládán, nikoli o </a:t>
            </a:r>
            <a:r>
              <a:rPr lang="cs-CZ" sz="2200" i="1" dirty="0"/>
              <a:t>jaký</a:t>
            </a:r>
            <a:r>
              <a:rPr lang="cs-CZ" sz="2200" dirty="0"/>
              <a:t> význam </a:t>
            </a:r>
            <a:r>
              <a:rPr lang="cs-CZ" sz="2200" dirty="0" smtClean="0"/>
              <a:t>jde</a:t>
            </a:r>
          </a:p>
          <a:p>
            <a:pPr marL="285750" indent="-285750">
              <a:buFontTx/>
              <a:buChar char="-"/>
            </a:pPr>
            <a:endParaRPr lang="cs-CZ" sz="2200" dirty="0" smtClean="0"/>
          </a:p>
          <a:p>
            <a:pPr marL="285750" indent="-285750">
              <a:buFontTx/>
              <a:buChar char="-"/>
            </a:pPr>
            <a:r>
              <a:rPr lang="cs-CZ" sz="2200" dirty="0" smtClean="0"/>
              <a:t>média jako předmět zájmů jiných oborů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99335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2927</TotalTime>
  <Words>180</Words>
  <Application>Microsoft Office PowerPoint</Application>
  <PresentationFormat>Předvádění na obrazovce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Calibri</vt:lpstr>
      <vt:lpstr>Century Gothic</vt:lpstr>
      <vt:lpstr>Wingdings 2</vt:lpstr>
      <vt:lpstr>Austin</vt:lpstr>
      <vt:lpstr>Mediální kultura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525</cp:revision>
  <dcterms:created xsi:type="dcterms:W3CDTF">2013-04-13T14:50:58Z</dcterms:created>
  <dcterms:modified xsi:type="dcterms:W3CDTF">2016-04-27T12:41:26Z</dcterms:modified>
</cp:coreProperties>
</file>