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CB7DD-8B4B-4AFF-9EFE-80F545BA2FFB}" type="datetimeFigureOut">
              <a:rPr lang="cs-CZ" smtClean="0"/>
              <a:t>1. 3. 2017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238DE-60E0-4C92-9937-AC146037C0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689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CB7DD-8B4B-4AFF-9EFE-80F545BA2FFB}" type="datetimeFigureOut">
              <a:rPr lang="cs-CZ" smtClean="0"/>
              <a:t>1. 3. 2017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238DE-60E0-4C92-9937-AC146037C0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1295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CB7DD-8B4B-4AFF-9EFE-80F545BA2FFB}" type="datetimeFigureOut">
              <a:rPr lang="cs-CZ" smtClean="0"/>
              <a:t>1. 3. 2017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238DE-60E0-4C92-9937-AC146037C0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7434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CB7DD-8B4B-4AFF-9EFE-80F545BA2FFB}" type="datetimeFigureOut">
              <a:rPr lang="cs-CZ" smtClean="0"/>
              <a:t>1. 3. 2017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238DE-60E0-4C92-9937-AC146037C028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344712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CB7DD-8B4B-4AFF-9EFE-80F545BA2FFB}" type="datetimeFigureOut">
              <a:rPr lang="cs-CZ" smtClean="0"/>
              <a:t>1. 3. 2017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238DE-60E0-4C92-9937-AC146037C0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36726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CB7DD-8B4B-4AFF-9EFE-80F545BA2FFB}" type="datetimeFigureOut">
              <a:rPr lang="cs-CZ" smtClean="0"/>
              <a:t>1. 3. 2017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238DE-60E0-4C92-9937-AC146037C0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8873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CB7DD-8B4B-4AFF-9EFE-80F545BA2FFB}" type="datetimeFigureOut">
              <a:rPr lang="cs-CZ" smtClean="0"/>
              <a:t>1. 3. 2017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238DE-60E0-4C92-9937-AC146037C0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62840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CB7DD-8B4B-4AFF-9EFE-80F545BA2FFB}" type="datetimeFigureOut">
              <a:rPr lang="cs-CZ" smtClean="0"/>
              <a:t>1. 3. 2017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238DE-60E0-4C92-9937-AC146037C0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932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CB7DD-8B4B-4AFF-9EFE-80F545BA2FFB}" type="datetimeFigureOut">
              <a:rPr lang="cs-CZ" smtClean="0"/>
              <a:t>1. 3. 2017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238DE-60E0-4C92-9937-AC146037C0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2497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CB7DD-8B4B-4AFF-9EFE-80F545BA2FFB}" type="datetimeFigureOut">
              <a:rPr lang="cs-CZ" smtClean="0"/>
              <a:t>1. 3. 2017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238DE-60E0-4C92-9937-AC146037C0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6017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CB7DD-8B4B-4AFF-9EFE-80F545BA2FFB}" type="datetimeFigureOut">
              <a:rPr lang="cs-CZ" smtClean="0"/>
              <a:t>1. 3. 2017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238DE-60E0-4C92-9937-AC146037C0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256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CB7DD-8B4B-4AFF-9EFE-80F545BA2FFB}" type="datetimeFigureOut">
              <a:rPr lang="cs-CZ" smtClean="0"/>
              <a:t>1. 3. 2017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238DE-60E0-4C92-9937-AC146037C0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4048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CB7DD-8B4B-4AFF-9EFE-80F545BA2FFB}" type="datetimeFigureOut">
              <a:rPr lang="cs-CZ" smtClean="0"/>
              <a:t>1. 3. 2017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238DE-60E0-4C92-9937-AC146037C0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3629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CB7DD-8B4B-4AFF-9EFE-80F545BA2FFB}" type="datetimeFigureOut">
              <a:rPr lang="cs-CZ" smtClean="0"/>
              <a:t>1. 3. 2017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238DE-60E0-4C92-9937-AC146037C0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6600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CB7DD-8B4B-4AFF-9EFE-80F545BA2FFB}" type="datetimeFigureOut">
              <a:rPr lang="cs-CZ" smtClean="0"/>
              <a:t>1. 3. 2017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238DE-60E0-4C92-9937-AC146037C0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222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CB7DD-8B4B-4AFF-9EFE-80F545BA2FFB}" type="datetimeFigureOut">
              <a:rPr lang="cs-CZ" smtClean="0"/>
              <a:t>1. 3. 2017</a:t>
            </a:fld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238DE-60E0-4C92-9937-AC146037C0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0930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CB7DD-8B4B-4AFF-9EFE-80F545BA2FFB}" type="datetimeFigureOut">
              <a:rPr lang="cs-CZ" smtClean="0"/>
              <a:t>1. 3. 2017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238DE-60E0-4C92-9937-AC146037C0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9601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E1CB7DD-8B4B-4AFF-9EFE-80F545BA2FFB}" type="datetimeFigureOut">
              <a:rPr lang="cs-CZ" smtClean="0"/>
              <a:t>1. 3. 2017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238DE-60E0-4C92-9937-AC146037C0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04634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 smtClean="0"/>
              <a:t>Poradenská psychologie</a:t>
            </a:r>
            <a:br>
              <a:rPr lang="cs-CZ" altLang="cs-CZ" dirty="0" smtClean="0"/>
            </a:br>
            <a:endParaRPr lang="cs-CZ" altLang="cs-CZ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83914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b="1"/>
              <a:t>Školní poradenské pracoviště: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/>
              <a:t>Model základní</a:t>
            </a:r>
          </a:p>
          <a:p>
            <a:r>
              <a:rPr lang="cs-CZ" altLang="cs-CZ"/>
              <a:t>výchovný poradce, metodik prevence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/>
              <a:t>Model rozšířený</a:t>
            </a:r>
          </a:p>
          <a:p>
            <a:r>
              <a:rPr lang="cs-CZ" altLang="cs-CZ"/>
              <a:t>školní psycholog, speciální pedagog</a:t>
            </a:r>
          </a:p>
        </p:txBody>
      </p:sp>
    </p:spTree>
    <p:extLst>
      <p:ext uri="{BB962C8B-B14F-4D97-AF65-F5344CB8AC3E}">
        <p14:creationId xmlns:p14="http://schemas.microsoft.com/office/powerpoint/2010/main" val="18097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b="1"/>
              <a:t>Specifika odborných činností:</a:t>
            </a:r>
            <a:br>
              <a:rPr lang="cs-CZ" altLang="cs-CZ" sz="4000" b="1"/>
            </a:br>
            <a:endParaRPr lang="cs-CZ" altLang="cs-CZ" sz="4000" b="1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 b="1"/>
              <a:t>Výchovný poradce - </a:t>
            </a:r>
            <a:r>
              <a:rPr lang="cs-CZ" altLang="cs-CZ" sz="2400"/>
              <a:t>se ve velké míře věnuje problematice kariérového poradenství a může byt koordinátorem zajišťování průběhu vzdělávání žáků se speciálními vzdělávacími potřebami (podle vyhlášky č. 73/2005 Sb., ve zněni pozdějších předpisů; je to ale také vydělávání žáků nadaných). Podílí se na přípravě podmínek pro vzdělávání cizinců a žáků ze sociálně znevýhodněného prostředí, včetně peče o žáky z různých etnik a minorit </a:t>
            </a:r>
          </a:p>
        </p:txBody>
      </p:sp>
    </p:spTree>
    <p:extLst>
      <p:ext uri="{BB962C8B-B14F-4D97-AF65-F5344CB8AC3E}">
        <p14:creationId xmlns:p14="http://schemas.microsoft.com/office/powerpoint/2010/main" val="337630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b="1"/>
              <a:t>Specifika odborných činností:</a:t>
            </a:r>
            <a:br>
              <a:rPr lang="cs-CZ" altLang="cs-CZ" sz="4000" b="1"/>
            </a:br>
            <a:endParaRPr lang="cs-CZ" altLang="cs-CZ" sz="4000" b="1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b="1"/>
              <a:t>Školní metodik prevence </a:t>
            </a:r>
            <a:r>
              <a:rPr lang="cs-CZ" altLang="cs-CZ"/>
              <a:t>– sleduje výskyt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/>
              <a:t>sociálně nežádoucích jevů na škole, připravuje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/>
              <a:t>preventivní programy a vyhodnocuje je</a:t>
            </a:r>
          </a:p>
          <a:p>
            <a:pPr>
              <a:lnSpc>
                <a:spcPct val="90000"/>
              </a:lnSpc>
            </a:pPr>
            <a:r>
              <a:rPr lang="cs-CZ" altLang="cs-CZ" b="1"/>
              <a:t>Školní psycholog </a:t>
            </a:r>
            <a:r>
              <a:rPr lang="cs-CZ" altLang="cs-CZ"/>
              <a:t>– vyhledává žáky s výukovými a výchovnými obtížemi a včasnými intervencemi napomáhá jejich eliminaci, diagnostika žáků i tříd</a:t>
            </a:r>
          </a:p>
          <a:p>
            <a:pPr>
              <a:lnSpc>
                <a:spcPct val="90000"/>
              </a:lnSpc>
            </a:pPr>
            <a:r>
              <a:rPr lang="cs-CZ" altLang="cs-CZ" b="1"/>
              <a:t>Školní speciální pedagog </a:t>
            </a:r>
            <a:r>
              <a:rPr lang="cs-CZ" altLang="cs-CZ"/>
              <a:t>– stará se o žáky se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/>
              <a:t>speciálními vzdělávacími potřebami</a:t>
            </a:r>
          </a:p>
          <a:p>
            <a:pPr>
              <a:lnSpc>
                <a:spcPct val="90000"/>
              </a:lnSpc>
            </a:pPr>
            <a:endParaRPr lang="cs-CZ" altLang="cs-CZ" sz="1800"/>
          </a:p>
        </p:txBody>
      </p:sp>
    </p:spTree>
    <p:extLst>
      <p:ext uri="{BB962C8B-B14F-4D97-AF65-F5344CB8AC3E}">
        <p14:creationId xmlns:p14="http://schemas.microsoft.com/office/powerpoint/2010/main" val="250470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b="1"/>
              <a:t>Pedagogicko-psychologická intervence: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intervence spojená s diagnostickým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/>
              <a:t>procesem</a:t>
            </a:r>
          </a:p>
          <a:p>
            <a:r>
              <a:rPr lang="cs-CZ" altLang="cs-CZ"/>
              <a:t>krizová intervence</a:t>
            </a:r>
          </a:p>
          <a:p>
            <a:r>
              <a:rPr lang="cs-CZ" altLang="cs-CZ"/>
              <a:t>poradenská individuální intervence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/>
              <a:t>zaměřená na změnu: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/>
              <a:t>- chování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/>
              <a:t>- systému vztahů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/>
              <a:t>- kognitivních procesů</a:t>
            </a:r>
          </a:p>
        </p:txBody>
      </p:sp>
    </p:spTree>
    <p:extLst>
      <p:ext uri="{BB962C8B-B14F-4D97-AF65-F5344CB8AC3E}">
        <p14:creationId xmlns:p14="http://schemas.microsoft.com/office/powerpoint/2010/main" val="2849218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b="1"/>
              <a:t>Cíl předmětu</a:t>
            </a:r>
            <a:br>
              <a:rPr lang="cs-CZ" altLang="cs-CZ" sz="4000" b="1"/>
            </a:br>
            <a:endParaRPr lang="cs-CZ" altLang="cs-CZ" sz="4000" b="1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Poskytnout přehled o patopsychologii a poradenských službách (ve školství).</a:t>
            </a:r>
          </a:p>
          <a:p>
            <a:pPr>
              <a:lnSpc>
                <a:spcPct val="90000"/>
              </a:lnSpc>
            </a:pPr>
            <a:r>
              <a:rPr lang="cs-CZ" altLang="cs-CZ"/>
              <a:t>Představit práci poradenských psychologů a možnosti spolupráce s pedagogy.</a:t>
            </a:r>
          </a:p>
          <a:p>
            <a:pPr>
              <a:lnSpc>
                <a:spcPct val="90000"/>
              </a:lnSpc>
            </a:pPr>
            <a:r>
              <a:rPr lang="cs-CZ" altLang="cs-CZ"/>
              <a:t>Přiblížit základní témata patopsychologie ve spojitosti s poradenskou psychologií v oblasti školství.</a:t>
            </a:r>
          </a:p>
          <a:p>
            <a:pPr>
              <a:lnSpc>
                <a:spcPct val="90000"/>
              </a:lnSpc>
            </a:pPr>
            <a:r>
              <a:rPr lang="cs-CZ" altLang="cs-CZ"/>
              <a:t> Výchovné, výukové problémy, problémy vyžadující krizovou intervenci</a:t>
            </a:r>
          </a:p>
        </p:txBody>
      </p:sp>
    </p:spTree>
    <p:extLst>
      <p:ext uri="{BB962C8B-B14F-4D97-AF65-F5344CB8AC3E}">
        <p14:creationId xmlns:p14="http://schemas.microsoft.com/office/powerpoint/2010/main" val="252982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Úspěšné ukončení předmětu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test dané problematiky v rámci témat osnovy</a:t>
            </a:r>
          </a:p>
        </p:txBody>
      </p:sp>
    </p:spTree>
    <p:extLst>
      <p:ext uri="{BB962C8B-B14F-4D97-AF65-F5344CB8AC3E}">
        <p14:creationId xmlns:p14="http://schemas.microsoft.com/office/powerpoint/2010/main" val="3005283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Osnova předmětu: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sz="1800" dirty="0"/>
              <a:t>1. Poradenství jako specifický druh podpory. Poradenské služby ve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dirty="0"/>
              <a:t>         školství.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2. Poradenská intervence, krizová intervence.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3. Nespecifické výukové problémy.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4. Specifické poruchy učení. 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5. Poruchy pozornosti a aktivity.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6. Žáci se speciálními vzdělávacími potřebami.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7. Žák s poruchou autistického spektra.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8. Poruchy chování, 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9. Disharmonický vývoj osobnosti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10. Šikana.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11. Dítě se syndromem CAN. 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12. Dítě s odlišností v mentálním vývoji.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13. Dítě, které si ubližuje.</a:t>
            </a:r>
          </a:p>
          <a:p>
            <a:pPr>
              <a:lnSpc>
                <a:spcPct val="80000"/>
              </a:lnSpc>
            </a:pPr>
            <a:r>
              <a:rPr lang="cs-CZ" altLang="cs-CZ" sz="1800" dirty="0" smtClean="0"/>
              <a:t>14. </a:t>
            </a:r>
            <a:r>
              <a:rPr lang="cs-CZ" altLang="cs-CZ" sz="1800" smtClean="0"/>
              <a:t>Inkluzivní vzdělávání</a:t>
            </a:r>
            <a:endParaRPr lang="cs-CZ" altLang="cs-CZ" sz="1800"/>
          </a:p>
        </p:txBody>
      </p:sp>
    </p:spTree>
    <p:extLst>
      <p:ext uri="{BB962C8B-B14F-4D97-AF65-F5344CB8AC3E}">
        <p14:creationId xmlns:p14="http://schemas.microsoft.com/office/powerpoint/2010/main" val="309310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>
                <a:effectLst/>
              </a:rPr>
              <a:t>Literatura: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dirty="0"/>
              <a:t>	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dirty="0"/>
              <a:t>Pešová, I., Šamalík, M. (2006) </a:t>
            </a:r>
            <a:r>
              <a:rPr lang="cs-CZ" altLang="cs-CZ" sz="1800" i="1" dirty="0"/>
              <a:t>Poradenská psychologie pro děti a mládež.</a:t>
            </a:r>
            <a:r>
              <a:rPr lang="cs-CZ" altLang="cs-CZ" sz="1800" dirty="0"/>
              <a:t> Praha: </a:t>
            </a:r>
            <a:r>
              <a:rPr lang="cs-CZ" altLang="cs-CZ" sz="1800" dirty="0" err="1"/>
              <a:t>Grada</a:t>
            </a:r>
            <a:r>
              <a:rPr lang="cs-CZ" altLang="cs-CZ" sz="1800" dirty="0"/>
              <a:t>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dirty="0"/>
              <a:t>Valentová, L. a kol. (2013). </a:t>
            </a:r>
            <a:r>
              <a:rPr lang="cs-CZ" altLang="cs-CZ" sz="1800" i="1" dirty="0"/>
              <a:t>Školní poradenství I. </a:t>
            </a:r>
            <a:r>
              <a:rPr lang="cs-CZ" altLang="cs-CZ" sz="1800" dirty="0"/>
              <a:t>Univerzita Karlova v Praze, pedagogická fakulta.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dirty="0" smtClean="0"/>
              <a:t>Knotová</a:t>
            </a:r>
            <a:r>
              <a:rPr lang="cs-CZ" altLang="cs-CZ" sz="1800" dirty="0"/>
              <a:t>, D. (2014). </a:t>
            </a:r>
            <a:r>
              <a:rPr lang="cs-CZ" altLang="cs-CZ" sz="1800" i="1" dirty="0"/>
              <a:t>Školní poradenství</a:t>
            </a:r>
            <a:r>
              <a:rPr lang="cs-CZ" altLang="cs-CZ" sz="1800" dirty="0"/>
              <a:t>. Praha: </a:t>
            </a:r>
            <a:r>
              <a:rPr lang="cs-CZ" altLang="cs-CZ" sz="1800" dirty="0" err="1"/>
              <a:t>Grada</a:t>
            </a:r>
            <a:r>
              <a:rPr lang="cs-CZ" altLang="cs-CZ" sz="1800" dirty="0"/>
              <a:t>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dirty="0"/>
              <a:t>Matějček, Z. (2011). </a:t>
            </a:r>
            <a:r>
              <a:rPr lang="cs-CZ" altLang="cs-CZ" sz="1800" i="1" dirty="0"/>
              <a:t>Praxe dětského psychologického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i="1" dirty="0"/>
              <a:t>poradenství. </a:t>
            </a:r>
            <a:r>
              <a:rPr lang="cs-CZ" altLang="cs-CZ" sz="1800" dirty="0"/>
              <a:t>Praha: Portál.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dirty="0"/>
              <a:t> Vágnerová, M. (2005) </a:t>
            </a:r>
            <a:r>
              <a:rPr lang="cs-CZ" altLang="cs-CZ" sz="1800" i="1" dirty="0"/>
              <a:t>Školní poradenská psychologie pro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i="1" dirty="0"/>
              <a:t>pedagogy. </a:t>
            </a:r>
            <a:r>
              <a:rPr lang="cs-CZ" altLang="cs-CZ" sz="1800" dirty="0"/>
              <a:t>Praha: Karolinum.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51614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Úvod do problematiky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specifika poradenství s dětmi:</a:t>
            </a:r>
          </a:p>
          <a:p>
            <a:pPr>
              <a:lnSpc>
                <a:spcPct val="90000"/>
              </a:lnSpc>
            </a:pPr>
            <a:r>
              <a:rPr lang="cs-CZ" altLang="cs-CZ"/>
              <a:t>nepracujeme jen s dítětem, ale i nejbližší rodinou a sociálními skupinami, do které je dítě začleněno</a:t>
            </a:r>
          </a:p>
          <a:p>
            <a:pPr>
              <a:lnSpc>
                <a:spcPct val="90000"/>
              </a:lnSpc>
            </a:pPr>
            <a:r>
              <a:rPr lang="cs-CZ" altLang="cs-CZ"/>
              <a:t>výsledky vyšetření nesměřuje pouze k dítěti, ale k jeho rodičům, sociálním pracovníkům, může být k dispozici učitelům, lékařům (se souhlasem rodičů)</a:t>
            </a:r>
          </a:p>
        </p:txBody>
      </p:sp>
    </p:spTree>
    <p:extLst>
      <p:ext uri="{BB962C8B-B14F-4D97-AF65-F5344CB8AC3E}">
        <p14:creationId xmlns:p14="http://schemas.microsoft.com/office/powerpoint/2010/main" val="3042407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b="1"/>
              <a:t>Školská poradenská zařízení: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cs-CZ" altLang="cs-CZ" b="1"/>
          </a:p>
          <a:p>
            <a:pPr>
              <a:lnSpc>
                <a:spcPct val="80000"/>
              </a:lnSpc>
            </a:pPr>
            <a:r>
              <a:rPr lang="cs-CZ" altLang="cs-CZ"/>
              <a:t>Pedagogicko-psychologické poradny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/>
              <a:t>   k PPP v Brně patří i Poradenské centrum pro drogové a jiné závislosti – programy pro metodiky prevence</a:t>
            </a:r>
          </a:p>
          <a:p>
            <a:pPr>
              <a:lnSpc>
                <a:spcPct val="80000"/>
              </a:lnSpc>
            </a:pPr>
            <a:r>
              <a:rPr lang="cs-CZ" altLang="cs-CZ"/>
              <a:t>např. u výukových obtíží nastaví poradna přiměřená podpůrná opatření (dyslektické kroužky ve škole, pravidelné návštěvy dítěte u spec. pedagoga v PPP, individuální studijní plán atd.)</a:t>
            </a:r>
          </a:p>
        </p:txBody>
      </p:sp>
    </p:spTree>
    <p:extLst>
      <p:ext uri="{BB962C8B-B14F-4D97-AF65-F5344CB8AC3E}">
        <p14:creationId xmlns:p14="http://schemas.microsoft.com/office/powerpoint/2010/main" val="189108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b="1"/>
              <a:t>Školská poradenská zařízení: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Speciálně-pedagogická centra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/>
              <a:t>jsou specializovaná pro práci s dětmi s určitým typem omezení</a:t>
            </a:r>
          </a:p>
          <a:p>
            <a:r>
              <a:rPr lang="cs-CZ" altLang="cs-CZ"/>
              <a:t>Školní poradenská pracoviště</a:t>
            </a:r>
          </a:p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10371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b="1"/>
              <a:t>Úzce spolupracující instituce:</a:t>
            </a:r>
            <a:br>
              <a:rPr lang="cs-CZ" altLang="cs-CZ" sz="4000" b="1"/>
            </a:br>
            <a:endParaRPr lang="cs-CZ" altLang="cs-CZ" sz="4000" b="1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Střediska výchovné péče (SVP) – v Brně při Diagnostickém ústavu pro děti a mládež, Help Me atd.</a:t>
            </a:r>
          </a:p>
          <a:p>
            <a:pPr>
              <a:lnSpc>
                <a:spcPct val="90000"/>
              </a:lnSpc>
            </a:pPr>
            <a:r>
              <a:rPr lang="cs-CZ" altLang="cs-CZ"/>
              <a:t>spolupráce se školou (výchovné podněty pro školu)</a:t>
            </a:r>
          </a:p>
          <a:p>
            <a:pPr>
              <a:lnSpc>
                <a:spcPct val="90000"/>
              </a:lnSpc>
            </a:pPr>
            <a:r>
              <a:rPr lang="cs-CZ" altLang="cs-CZ"/>
              <a:t>Orgán sociálně právní ochrany dětí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/>
              <a:t>(OSPOD)</a:t>
            </a:r>
          </a:p>
          <a:p>
            <a:pPr>
              <a:lnSpc>
                <a:spcPct val="90000"/>
              </a:lnSpc>
            </a:pPr>
            <a:r>
              <a:rPr lang="cs-CZ" altLang="cs-CZ"/>
              <a:t>Krizová centra apod. – v Brně Spondea, KC pro děti a dospívající. </a:t>
            </a:r>
          </a:p>
          <a:p>
            <a:pPr>
              <a:lnSpc>
                <a:spcPct val="90000"/>
              </a:lnSpc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8730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</TotalTime>
  <Words>517</Words>
  <Application>Microsoft Office PowerPoint</Application>
  <PresentationFormat>Širokoúhlá obrazovka</PresentationFormat>
  <Paragraphs>77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Century Gothic</vt:lpstr>
      <vt:lpstr>Wingdings</vt:lpstr>
      <vt:lpstr>Wingdings 3</vt:lpstr>
      <vt:lpstr>Ion</vt:lpstr>
      <vt:lpstr>Poradenská psychologie </vt:lpstr>
      <vt:lpstr>Cíl předmětu </vt:lpstr>
      <vt:lpstr>Úspěšné ukončení předmětu</vt:lpstr>
      <vt:lpstr>Osnova předmětu:</vt:lpstr>
      <vt:lpstr>Literatura:</vt:lpstr>
      <vt:lpstr>Úvod do problematiky</vt:lpstr>
      <vt:lpstr>Školská poradenská zařízení:</vt:lpstr>
      <vt:lpstr>Školská poradenská zařízení:</vt:lpstr>
      <vt:lpstr>Úzce spolupracující instituce: </vt:lpstr>
      <vt:lpstr>Školní poradenské pracoviště:</vt:lpstr>
      <vt:lpstr>Specifika odborných činností: </vt:lpstr>
      <vt:lpstr>Specifika odborných činností: </vt:lpstr>
      <vt:lpstr>Pedagogicko-psychologická intervence: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Fikarova</dc:creator>
  <cp:lastModifiedBy>Fikarova</cp:lastModifiedBy>
  <cp:revision>3</cp:revision>
  <dcterms:created xsi:type="dcterms:W3CDTF">2017-03-01T11:30:07Z</dcterms:created>
  <dcterms:modified xsi:type="dcterms:W3CDTF">2017-03-01T11:31:34Z</dcterms:modified>
</cp:coreProperties>
</file>