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9" r:id="rId3"/>
    <p:sldId id="257" r:id="rId4"/>
    <p:sldId id="270" r:id="rId5"/>
    <p:sldId id="271" r:id="rId6"/>
    <p:sldId id="263" r:id="rId7"/>
    <p:sldId id="266" r:id="rId8"/>
    <p:sldId id="261" r:id="rId9"/>
    <p:sldId id="259" r:id="rId10"/>
    <p:sldId id="260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956" autoAdjust="0"/>
    <p:restoredTop sz="94660"/>
  </p:normalViewPr>
  <p:slideViewPr>
    <p:cSldViewPr>
      <p:cViewPr varScale="1">
        <p:scale>
          <a:sx n="69" d="100"/>
          <a:sy n="69" d="100"/>
        </p:scale>
        <p:origin x="-11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B9408-47FF-4AE3-8837-EB0BD99218A8}" type="datetimeFigureOut">
              <a:rPr lang="cs-CZ" smtClean="0"/>
              <a:pPr/>
              <a:t>02.03.2017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3E0B-2BA9-424C-93E1-A838B050A1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B9408-47FF-4AE3-8837-EB0BD99218A8}" type="datetimeFigureOut">
              <a:rPr lang="cs-CZ" smtClean="0"/>
              <a:pPr/>
              <a:t>02.03.2017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3E0B-2BA9-424C-93E1-A838B050A1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B9408-47FF-4AE3-8837-EB0BD99218A8}" type="datetimeFigureOut">
              <a:rPr lang="cs-CZ" smtClean="0"/>
              <a:pPr/>
              <a:t>02.03.2017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3E0B-2BA9-424C-93E1-A838B050A1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B9408-47FF-4AE3-8837-EB0BD99218A8}" type="datetimeFigureOut">
              <a:rPr lang="cs-CZ" smtClean="0"/>
              <a:pPr/>
              <a:t>02.03.2017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3E0B-2BA9-424C-93E1-A838B050A1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B9408-47FF-4AE3-8837-EB0BD99218A8}" type="datetimeFigureOut">
              <a:rPr lang="cs-CZ" smtClean="0"/>
              <a:pPr/>
              <a:t>02.03.2017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3E0B-2BA9-424C-93E1-A838B050A1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B9408-47FF-4AE3-8837-EB0BD99218A8}" type="datetimeFigureOut">
              <a:rPr lang="cs-CZ" smtClean="0"/>
              <a:pPr/>
              <a:t>02.03.2017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3E0B-2BA9-424C-93E1-A838B050A1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B9408-47FF-4AE3-8837-EB0BD99218A8}" type="datetimeFigureOut">
              <a:rPr lang="cs-CZ" smtClean="0"/>
              <a:pPr/>
              <a:t>02.03.2017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3E0B-2BA9-424C-93E1-A838B050A1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B9408-47FF-4AE3-8837-EB0BD99218A8}" type="datetimeFigureOut">
              <a:rPr lang="cs-CZ" smtClean="0"/>
              <a:pPr/>
              <a:t>02.03.2017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3E0B-2BA9-424C-93E1-A838B050A1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B9408-47FF-4AE3-8837-EB0BD99218A8}" type="datetimeFigureOut">
              <a:rPr lang="cs-CZ" smtClean="0"/>
              <a:pPr/>
              <a:t>02.03.2017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3E0B-2BA9-424C-93E1-A838B050A1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B9408-47FF-4AE3-8837-EB0BD99218A8}" type="datetimeFigureOut">
              <a:rPr lang="cs-CZ" smtClean="0"/>
              <a:pPr/>
              <a:t>02.03.2017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3E0B-2BA9-424C-93E1-A838B050A1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B9408-47FF-4AE3-8837-EB0BD99218A8}" type="datetimeFigureOut">
              <a:rPr lang="cs-CZ" smtClean="0"/>
              <a:pPr/>
              <a:t>02.03.2017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7BB3E0B-2BA9-424C-93E1-A838B050A10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E7B9408-47FF-4AE3-8837-EB0BD99218A8}" type="datetimeFigureOut">
              <a:rPr lang="cs-CZ" smtClean="0"/>
              <a:pPr/>
              <a:t>02.03.2017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7BB3E0B-2BA9-424C-93E1-A838B050A10C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371305@mail.muni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SZ7BP_SP1S Seminář ke speciální pedagogice 1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432712"/>
          </a:xfrm>
        </p:spPr>
        <p:txBody>
          <a:bodyPr>
            <a:normAutofit/>
          </a:bodyPr>
          <a:lstStyle/>
          <a:p>
            <a:pPr algn="l"/>
            <a:endParaRPr lang="cs-CZ" b="1" dirty="0" smtClean="0"/>
          </a:p>
          <a:p>
            <a:pPr algn="l"/>
            <a:endParaRPr lang="cs-CZ" b="1" dirty="0"/>
          </a:p>
          <a:p>
            <a:pPr algn="l"/>
            <a:endParaRPr lang="cs-CZ" b="1" dirty="0" smtClean="0"/>
          </a:p>
          <a:p>
            <a:pPr algn="l"/>
            <a:r>
              <a:rPr lang="cs-CZ" dirty="0" smtClean="0">
                <a:latin typeface="Georgia" pitchFamily="18" charset="0"/>
              </a:rPr>
              <a:t>Mgr. Kateřina </a:t>
            </a:r>
            <a:r>
              <a:rPr lang="cs-CZ" dirty="0" err="1" smtClean="0">
                <a:latin typeface="Georgia" pitchFamily="18" charset="0"/>
              </a:rPr>
              <a:t>Šimčíková</a:t>
            </a:r>
            <a:endParaRPr lang="cs-CZ" dirty="0" smtClean="0">
              <a:latin typeface="Georgia" pitchFamily="18" charset="0"/>
            </a:endParaRPr>
          </a:p>
          <a:p>
            <a:pPr algn="l"/>
            <a:r>
              <a:rPr lang="cs-CZ" dirty="0" smtClean="0">
                <a:latin typeface="Georgia" pitchFamily="18" charset="0"/>
              </a:rPr>
              <a:t>Podzim 2017</a:t>
            </a:r>
          </a:p>
          <a:p>
            <a:pPr algn="l"/>
            <a:endParaRPr lang="cs-CZ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Témata k pomůcce: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 algn="just"/>
            <a:r>
              <a:rPr lang="cs-CZ" sz="2000" dirty="0" smtClean="0"/>
              <a:t>žák s praktickou hluchotou (ztráta 95 dB), komunikuje verbálně (odezírání)</a:t>
            </a:r>
          </a:p>
          <a:p>
            <a:pPr lvl="2" algn="just"/>
            <a:r>
              <a:rPr lang="cs-CZ" sz="2000" dirty="0" smtClean="0"/>
              <a:t>žák z nepodnětného </a:t>
            </a:r>
            <a:r>
              <a:rPr lang="cs-CZ" sz="2000" dirty="0" err="1" smtClean="0"/>
              <a:t>socio</a:t>
            </a:r>
            <a:r>
              <a:rPr lang="cs-CZ" sz="2000" dirty="0" smtClean="0"/>
              <a:t>-kulturního prostředí, sociálně slabá rodina (nespolupracuje), IQ v normě</a:t>
            </a:r>
          </a:p>
          <a:p>
            <a:pPr lvl="2" algn="just"/>
            <a:r>
              <a:rPr lang="cs-CZ" sz="2000" dirty="0" smtClean="0"/>
              <a:t>žák z rodiny imigrantů ze země Blízkého východu, částečná znalost češtiny</a:t>
            </a:r>
          </a:p>
          <a:p>
            <a:pPr lvl="2" algn="just"/>
            <a:r>
              <a:rPr lang="cs-CZ" sz="2000" dirty="0" smtClean="0"/>
              <a:t>žák s autismem (prvky autismu)</a:t>
            </a:r>
          </a:p>
          <a:p>
            <a:pPr lvl="2" algn="just"/>
            <a:r>
              <a:rPr lang="cs-CZ" sz="2000" dirty="0" smtClean="0"/>
              <a:t>mimořádně nadaný žák</a:t>
            </a:r>
          </a:p>
          <a:p>
            <a:pPr lvl="2" algn="just"/>
            <a:r>
              <a:rPr lang="cs-CZ" sz="2000" dirty="0" smtClean="0"/>
              <a:t>žák s poruchou chování – záškoláctví</a:t>
            </a:r>
          </a:p>
          <a:p>
            <a:pPr lvl="2"/>
            <a:r>
              <a:rPr lang="cs-CZ" sz="2000" dirty="0" smtClean="0"/>
              <a:t>žák s… podle vlastní zkušenosti na základě konzultace s vyučujícím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Kontakt: </a:t>
            </a:r>
            <a:r>
              <a:rPr lang="cs-CZ" sz="3200" dirty="0" smtClean="0"/>
              <a:t>Mgr. Kateřina Šimčíková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Mail: </a:t>
            </a:r>
          </a:p>
          <a:p>
            <a:pPr lvl="1"/>
            <a:r>
              <a:rPr lang="cs-CZ" dirty="0">
                <a:latin typeface="Georgia" pitchFamily="18" charset="0"/>
                <a:hlinkClick r:id="rId2"/>
              </a:rPr>
              <a:t>371305</a:t>
            </a:r>
            <a:r>
              <a:rPr lang="en-US" dirty="0">
                <a:latin typeface="Georgia" pitchFamily="18" charset="0"/>
                <a:hlinkClick r:id="rId2"/>
              </a:rPr>
              <a:t>@</a:t>
            </a:r>
            <a:r>
              <a:rPr lang="cs-CZ" dirty="0">
                <a:latin typeface="Georgia" pitchFamily="18" charset="0"/>
                <a:hlinkClick r:id="rId2"/>
              </a:rPr>
              <a:t>mail.muni.cz</a:t>
            </a:r>
            <a:endParaRPr lang="cs-CZ" dirty="0">
              <a:latin typeface="Georgia" pitchFamily="18" charset="0"/>
            </a:endParaRPr>
          </a:p>
          <a:p>
            <a:endParaRPr lang="cs-CZ" dirty="0">
              <a:latin typeface="Georgia" pitchFamily="18" charset="0"/>
            </a:endParaRPr>
          </a:p>
          <a:p>
            <a:r>
              <a:rPr lang="cs-CZ" dirty="0">
                <a:latin typeface="Georgia" pitchFamily="18" charset="0"/>
              </a:rPr>
              <a:t>Konzultační hodiny: 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o </a:t>
            </a:r>
            <a:r>
              <a:rPr lang="cs-CZ" dirty="0"/>
              <a:t>předchozí dohodě e-mailem.</a:t>
            </a:r>
          </a:p>
          <a:p>
            <a:endParaRPr lang="cs-CZ" dirty="0" smtClean="0"/>
          </a:p>
          <a:p>
            <a:r>
              <a:rPr lang="cs-CZ" dirty="0" smtClean="0"/>
              <a:t>CVIDOS </a:t>
            </a:r>
            <a:r>
              <a:rPr lang="cs-CZ" dirty="0"/>
              <a:t>- Poříčí 31, 3. patro (Institut výzkumu inkluzivního vzdělávání), </a:t>
            </a:r>
            <a:r>
              <a:rPr lang="cs-CZ" u="sng" dirty="0"/>
              <a:t>pracovna č. 04019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729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k semináři - zápočtu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sz="3800" b="1" dirty="0" smtClean="0"/>
              <a:t>Docházka</a:t>
            </a:r>
            <a:r>
              <a:rPr lang="cs-CZ" sz="3800" dirty="0" smtClean="0"/>
              <a:t> - </a:t>
            </a:r>
            <a:r>
              <a:rPr lang="cs-CZ" sz="3800" dirty="0" smtClean="0">
                <a:solidFill>
                  <a:srgbClr val="FF0000"/>
                </a:solidFill>
              </a:rPr>
              <a:t>max. 2 absence</a:t>
            </a:r>
          </a:p>
          <a:p>
            <a:pPr lvl="1"/>
            <a:r>
              <a:rPr lang="cs-CZ" sz="2900" dirty="0" smtClean="0"/>
              <a:t>omlouvat se emailem/vložit omluvenku do </a:t>
            </a:r>
            <a:r>
              <a:rPr lang="cs-CZ" sz="2900" dirty="0" err="1" smtClean="0"/>
              <a:t>Isu</a:t>
            </a:r>
            <a:endParaRPr lang="cs-CZ" sz="2900" dirty="0" smtClean="0"/>
          </a:p>
          <a:p>
            <a:pPr lvl="1"/>
            <a:r>
              <a:rPr lang="cs-CZ" sz="2900" dirty="0" smtClean="0"/>
              <a:t>nahrazování v jiném semináři jen po domluvě</a:t>
            </a:r>
          </a:p>
          <a:p>
            <a:pPr lvl="1"/>
            <a:r>
              <a:rPr lang="cs-CZ" sz="2900" dirty="0" smtClean="0"/>
              <a:t>období praxe se nepočítá do zameškaných hodin</a:t>
            </a:r>
          </a:p>
          <a:p>
            <a:pPr marL="0" indent="0">
              <a:buNone/>
            </a:pPr>
            <a:endParaRPr lang="cs-CZ" sz="3600" dirty="0" smtClean="0"/>
          </a:p>
          <a:p>
            <a:r>
              <a:rPr lang="cs-CZ" sz="3600" b="1" dirty="0" smtClean="0"/>
              <a:t>Pomůcka</a:t>
            </a:r>
            <a:r>
              <a:rPr lang="cs-CZ" b="1" dirty="0" smtClean="0"/>
              <a:t> </a:t>
            </a:r>
            <a:r>
              <a:rPr lang="cs-CZ" sz="2800" dirty="0" smtClean="0"/>
              <a:t>(prezentace + seminární práce)</a:t>
            </a:r>
          </a:p>
          <a:p>
            <a:endParaRPr lang="cs-CZ" sz="2800" dirty="0" smtClean="0"/>
          </a:p>
          <a:p>
            <a:r>
              <a:rPr lang="cs-CZ" sz="3700" dirty="0" smtClean="0"/>
              <a:t>Získat </a:t>
            </a:r>
            <a:r>
              <a:rPr lang="cs-CZ" sz="3700" b="1" dirty="0" smtClean="0"/>
              <a:t>20</a:t>
            </a:r>
            <a:r>
              <a:rPr lang="cs-CZ" sz="3700" dirty="0" smtClean="0"/>
              <a:t> </a:t>
            </a:r>
            <a:r>
              <a:rPr lang="cs-CZ" sz="3700" b="1" dirty="0" smtClean="0"/>
              <a:t>bodů </a:t>
            </a:r>
            <a:r>
              <a:rPr lang="cs-CZ" sz="3700" dirty="0" smtClean="0"/>
              <a:t>za semestr</a:t>
            </a:r>
            <a:r>
              <a:rPr lang="cs-CZ" sz="2900" dirty="0" smtClean="0"/>
              <a:t> (docházka + pomůcka + aktivita v hodině)</a:t>
            </a:r>
          </a:p>
          <a:p>
            <a:pPr>
              <a:buNone/>
            </a:pPr>
            <a:endParaRPr lang="cs-CZ" sz="2800" dirty="0" smtClean="0"/>
          </a:p>
          <a:p>
            <a:r>
              <a:rPr lang="cs-CZ" sz="3600" dirty="0" smtClean="0"/>
              <a:t>Obsah testu bude z přednášky, semináře a knihy </a:t>
            </a:r>
          </a:p>
          <a:p>
            <a:pPr lvl="1"/>
            <a:endParaRPr lang="cs-CZ" sz="2900" dirty="0" smtClean="0">
              <a:cs typeface="Times New Roman" pitchFamily="18" charset="0"/>
            </a:endParaRPr>
          </a:p>
          <a:p>
            <a:pPr lvl="1"/>
            <a:r>
              <a:rPr lang="cs-CZ" sz="2900" dirty="0" smtClean="0">
                <a:cs typeface="Times New Roman" pitchFamily="18" charset="0"/>
              </a:rPr>
              <a:t>PIPEKOVÁ, Jarmila</a:t>
            </a:r>
            <a:r>
              <a:rPr lang="cs-CZ" sz="2900" dirty="0" smtClean="0">
                <a:solidFill>
                  <a:srgbClr val="000000"/>
                </a:solidFill>
                <a:cs typeface="Times New Roman" pitchFamily="18" charset="0"/>
              </a:rPr>
              <a:t>. </a:t>
            </a:r>
            <a:r>
              <a:rPr lang="cs-CZ" sz="2900" i="1" dirty="0" smtClean="0">
                <a:solidFill>
                  <a:srgbClr val="000000"/>
                </a:solidFill>
                <a:cs typeface="Times New Roman" pitchFamily="18" charset="0"/>
              </a:rPr>
              <a:t>Kapitoly ze speciální pedagogiky</a:t>
            </a:r>
            <a:r>
              <a:rPr lang="cs-CZ" sz="2900" dirty="0" smtClean="0">
                <a:solidFill>
                  <a:srgbClr val="000000"/>
                </a:solidFill>
                <a:cs typeface="Times New Roman" pitchFamily="18" charset="0"/>
              </a:rPr>
              <a:t>. 3. </a:t>
            </a:r>
            <a:r>
              <a:rPr lang="cs-CZ" sz="2900" dirty="0" err="1" smtClean="0">
                <a:solidFill>
                  <a:srgbClr val="000000"/>
                </a:solidFill>
                <a:cs typeface="Times New Roman" pitchFamily="18" charset="0"/>
              </a:rPr>
              <a:t>rozš</a:t>
            </a:r>
            <a:r>
              <a:rPr lang="cs-CZ" sz="2900" dirty="0" smtClean="0">
                <a:solidFill>
                  <a:srgbClr val="000000"/>
                </a:solidFill>
                <a:cs typeface="Times New Roman" pitchFamily="18" charset="0"/>
              </a:rPr>
              <a:t>.</a:t>
            </a:r>
            <a:br>
              <a:rPr lang="cs-CZ" sz="290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cs-CZ" sz="2900" dirty="0" smtClean="0">
                <a:solidFill>
                  <a:srgbClr val="000000"/>
                </a:solidFill>
                <a:cs typeface="Times New Roman" pitchFamily="18" charset="0"/>
              </a:rPr>
              <a:t>a uprav. vydání. Brno: </a:t>
            </a:r>
            <a:r>
              <a:rPr lang="cs-CZ" sz="2900" dirty="0" err="1" smtClean="0">
                <a:solidFill>
                  <a:srgbClr val="000000"/>
                </a:solidFill>
                <a:cs typeface="Times New Roman" pitchFamily="18" charset="0"/>
              </a:rPr>
              <a:t>Paido</a:t>
            </a:r>
            <a:r>
              <a:rPr lang="cs-CZ" sz="2900" dirty="0" smtClean="0">
                <a:solidFill>
                  <a:srgbClr val="000000"/>
                </a:solidFill>
                <a:cs typeface="Times New Roman" pitchFamily="18" charset="0"/>
              </a:rPr>
              <a:t> Brno, 2010. 401 s. ISBN 978-80-7315-198-0.</a:t>
            </a:r>
            <a:r>
              <a:rPr lang="cs-CZ" sz="2900" dirty="0" smtClean="0">
                <a:solidFill>
                  <a:srgbClr val="000000"/>
                </a:solidFill>
                <a:latin typeface="Arial"/>
              </a:rPr>
              <a:t>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/>
          </a:bodyPr>
          <a:lstStyle/>
          <a:p>
            <a:pPr algn="ctr"/>
            <a:r>
              <a:rPr lang="cs-CZ" sz="4800" dirty="0" smtClean="0"/>
              <a:t>Bodový systém v semináři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23792"/>
          </a:xfrm>
        </p:spPr>
        <p:txBody>
          <a:bodyPr>
            <a:normAutofit fontScale="85000" lnSpcReduction="20000"/>
          </a:bodyPr>
          <a:lstStyle/>
          <a:p>
            <a:r>
              <a:rPr lang="cs-CZ" sz="3100" b="1" dirty="0" smtClean="0"/>
              <a:t>Docházka </a:t>
            </a:r>
            <a:r>
              <a:rPr lang="cs-CZ" sz="3100" dirty="0" smtClean="0"/>
              <a:t>– 8 – 11b. </a:t>
            </a:r>
            <a:r>
              <a:rPr lang="cs-CZ" sz="2300" dirty="0" smtClean="0"/>
              <a:t>(</a:t>
            </a:r>
            <a:r>
              <a:rPr lang="cs-CZ" sz="2300" dirty="0"/>
              <a:t>Jaro 2017 – 11 </a:t>
            </a:r>
            <a:r>
              <a:rPr lang="cs-CZ" sz="2300" dirty="0" smtClean="0"/>
              <a:t>seminářů za semestr)</a:t>
            </a:r>
            <a:endParaRPr lang="cs-CZ" sz="3100" dirty="0" smtClean="0"/>
          </a:p>
          <a:p>
            <a:r>
              <a:rPr lang="cs-CZ" sz="3100" b="1" dirty="0" smtClean="0"/>
              <a:t>Aktivita </a:t>
            </a:r>
            <a:r>
              <a:rPr lang="cs-CZ" sz="3100" b="1" dirty="0" smtClean="0"/>
              <a:t>v semináři </a:t>
            </a:r>
            <a:r>
              <a:rPr lang="cs-CZ" sz="3100" dirty="0" smtClean="0"/>
              <a:t>– 0 – 22 b.</a:t>
            </a:r>
          </a:p>
          <a:p>
            <a:pPr lvl="1"/>
            <a:r>
              <a:rPr lang="cs-CZ" sz="2300" dirty="0" smtClean="0"/>
              <a:t>Aktivita v hodině (max. 1 b. za seminář)</a:t>
            </a:r>
          </a:p>
          <a:p>
            <a:pPr lvl="1"/>
            <a:r>
              <a:rPr lang="cs-CZ" sz="2300" dirty="0" smtClean="0"/>
              <a:t>Otázka na konci (max. 1 b. za seminář) – na konci semináře padne jedna otázka (odpověď a, b, c), ti co správně odpoví získají 1b.</a:t>
            </a:r>
          </a:p>
          <a:p>
            <a:r>
              <a:rPr lang="cs-CZ" sz="3100" b="1" dirty="0" smtClean="0"/>
              <a:t>Pomůcka</a:t>
            </a:r>
            <a:r>
              <a:rPr lang="cs-CZ" sz="3100" dirty="0" smtClean="0"/>
              <a:t>– min. 6 max. 15b.</a:t>
            </a:r>
          </a:p>
          <a:p>
            <a:pPr lvl="1"/>
            <a:r>
              <a:rPr lang="cs-CZ" sz="2300" b="1" dirty="0"/>
              <a:t>3 oblasti </a:t>
            </a:r>
            <a:r>
              <a:rPr lang="cs-CZ" sz="2300" dirty="0"/>
              <a:t>(seminární práce, pomůcka, prezentace)</a:t>
            </a:r>
          </a:p>
          <a:p>
            <a:pPr lvl="1"/>
            <a:r>
              <a:rPr lang="cs-CZ" sz="2300" dirty="0" smtClean="0"/>
              <a:t>min</a:t>
            </a:r>
            <a:r>
              <a:rPr lang="cs-CZ" sz="2300" dirty="0"/>
              <a:t>. 2b z každé </a:t>
            </a:r>
            <a:r>
              <a:rPr lang="cs-CZ" sz="2300" dirty="0" smtClean="0"/>
              <a:t>oblasti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Max</a:t>
            </a:r>
            <a:r>
              <a:rPr lang="cs-CZ" dirty="0" smtClean="0"/>
              <a:t>. počet bodů – 48 b.</a:t>
            </a:r>
          </a:p>
          <a:p>
            <a:r>
              <a:rPr lang="cs-CZ" dirty="0" smtClean="0"/>
              <a:t>Min. počet </a:t>
            </a:r>
            <a:r>
              <a:rPr lang="cs-CZ" b="1" dirty="0" smtClean="0">
                <a:solidFill>
                  <a:srgbClr val="FF0000"/>
                </a:solidFill>
              </a:rPr>
              <a:t>bodů pro zápočet 20b</a:t>
            </a:r>
            <a:r>
              <a:rPr lang="cs-CZ" b="1" dirty="0" smtClean="0">
                <a:solidFill>
                  <a:srgbClr val="FF0000"/>
                </a:solidFill>
              </a:rPr>
              <a:t>.</a:t>
            </a:r>
          </a:p>
          <a:p>
            <a:pPr lvl="0"/>
            <a:r>
              <a:rPr lang="cs-CZ" b="1" dirty="0"/>
              <a:t>K</a:t>
            </a:r>
            <a:r>
              <a:rPr lang="cs-CZ" b="1" dirty="0" smtClean="0"/>
              <a:t>do </a:t>
            </a:r>
            <a:r>
              <a:rPr lang="cs-CZ" b="1" dirty="0"/>
              <a:t>získá min. 40 bodů, bude zvýhodněn u zkoušky </a:t>
            </a:r>
            <a:endParaRPr lang="cs-CZ" b="1" dirty="0" smtClean="0"/>
          </a:p>
          <a:p>
            <a:pPr lvl="0"/>
            <a:r>
              <a:rPr lang="cs-CZ" dirty="0" smtClean="0"/>
              <a:t>(</a:t>
            </a:r>
            <a:r>
              <a:rPr lang="cs-CZ" dirty="0"/>
              <a:t>1-3 body navíc; za 40-42 bodů -1 navíc; 43-45 – 2 navíc; 46-48 – 3 body navíc</a:t>
            </a:r>
            <a:r>
              <a:rPr lang="cs-CZ" dirty="0" smtClean="0"/>
              <a:t>)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2166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780696"/>
          </a:xfrm>
        </p:spPr>
        <p:txBody>
          <a:bodyPr>
            <a:normAutofit/>
          </a:bodyPr>
          <a:lstStyle/>
          <a:p>
            <a:r>
              <a:rPr lang="cs-CZ" sz="4400" dirty="0" smtClean="0"/>
              <a:t>Bodový systém - pomůcka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767808"/>
          </a:xfrm>
        </p:spPr>
        <p:txBody>
          <a:bodyPr>
            <a:normAutofit fontScale="92500" lnSpcReduction="10000"/>
          </a:bodyPr>
          <a:lstStyle/>
          <a:p>
            <a:r>
              <a:rPr lang="cs-CZ" sz="2400" b="1" dirty="0" smtClean="0"/>
              <a:t>Seminární práce </a:t>
            </a:r>
            <a:r>
              <a:rPr lang="cs-CZ" sz="2400" dirty="0" smtClean="0"/>
              <a:t>– 2 – 6b.</a:t>
            </a:r>
          </a:p>
          <a:p>
            <a:pPr lvl="1"/>
            <a:r>
              <a:rPr lang="cs-CZ" sz="1700" dirty="0" smtClean="0"/>
              <a:t>1b. - citace v textu</a:t>
            </a:r>
          </a:p>
          <a:p>
            <a:pPr lvl="1"/>
            <a:r>
              <a:rPr lang="cs-CZ" sz="1700" dirty="0" smtClean="0"/>
              <a:t>1b. – zdroje (alespoň 1 knižní)</a:t>
            </a:r>
          </a:p>
          <a:p>
            <a:pPr lvl="1"/>
            <a:r>
              <a:rPr lang="cs-CZ" sz="1700" dirty="0" smtClean="0"/>
              <a:t>1b. – dodržení pravidel normostrany</a:t>
            </a:r>
          </a:p>
          <a:p>
            <a:pPr lvl="1"/>
            <a:r>
              <a:rPr lang="cs-CZ" sz="1700" dirty="0" smtClean="0"/>
              <a:t>1b. – </a:t>
            </a:r>
            <a:r>
              <a:rPr lang="cs-CZ" sz="1700" dirty="0" smtClean="0"/>
              <a:t>popis cílové skupiny (postižení/poruchy)</a:t>
            </a:r>
            <a:endParaRPr lang="cs-CZ" sz="1700" dirty="0" smtClean="0"/>
          </a:p>
          <a:p>
            <a:pPr lvl="1"/>
            <a:r>
              <a:rPr lang="cs-CZ" sz="1700" dirty="0" smtClean="0"/>
              <a:t>1b. – popis pomůcky + její využití</a:t>
            </a:r>
          </a:p>
          <a:p>
            <a:pPr lvl="1"/>
            <a:r>
              <a:rPr lang="cs-CZ" sz="1700" dirty="0" smtClean="0"/>
              <a:t>1b. – obrazová příloha</a:t>
            </a:r>
          </a:p>
          <a:p>
            <a:r>
              <a:rPr lang="cs-CZ" sz="2400" b="1" dirty="0" smtClean="0"/>
              <a:t>Pomůcka </a:t>
            </a:r>
            <a:r>
              <a:rPr lang="cs-CZ" sz="2400" dirty="0" smtClean="0"/>
              <a:t>– 2 – 5b.</a:t>
            </a:r>
          </a:p>
          <a:p>
            <a:pPr lvl="1"/>
            <a:r>
              <a:rPr lang="cs-CZ" sz="1700" dirty="0" smtClean="0"/>
              <a:t>3b. – náročnost </a:t>
            </a:r>
            <a:r>
              <a:rPr lang="cs-CZ" sz="1700" dirty="0" smtClean="0"/>
              <a:t>pomůcky a její zpracování</a:t>
            </a:r>
            <a:endParaRPr lang="cs-CZ" sz="1700" dirty="0" smtClean="0"/>
          </a:p>
          <a:p>
            <a:pPr lvl="1"/>
            <a:r>
              <a:rPr lang="cs-CZ" sz="1700" dirty="0" smtClean="0"/>
              <a:t>1b. – alternativní využití</a:t>
            </a:r>
          </a:p>
          <a:p>
            <a:pPr lvl="1"/>
            <a:r>
              <a:rPr lang="cs-CZ" sz="1700" dirty="0" smtClean="0"/>
              <a:t>1b. – kvalita výroby</a:t>
            </a:r>
            <a:endParaRPr lang="cs-CZ" sz="2200" dirty="0" smtClean="0"/>
          </a:p>
          <a:p>
            <a:r>
              <a:rPr lang="cs-CZ" sz="2400" b="1" dirty="0" smtClean="0"/>
              <a:t>Prezentace</a:t>
            </a:r>
            <a:r>
              <a:rPr lang="cs-CZ" sz="2400" dirty="0" smtClean="0"/>
              <a:t> – 2 – 4b.</a:t>
            </a:r>
          </a:p>
          <a:p>
            <a:pPr lvl="1"/>
            <a:r>
              <a:rPr lang="cs-CZ" sz="1700" dirty="0" smtClean="0"/>
              <a:t>1b. – představení cílové skupiny</a:t>
            </a:r>
          </a:p>
          <a:p>
            <a:pPr lvl="1"/>
            <a:r>
              <a:rPr lang="cs-CZ" sz="1700" dirty="0" smtClean="0"/>
              <a:t>1b. – kvalita </a:t>
            </a:r>
            <a:r>
              <a:rPr lang="cs-CZ" sz="1700" dirty="0" smtClean="0"/>
              <a:t>přednesu (příprava, mluvení „z patra“ – ne z papíru)</a:t>
            </a:r>
            <a:endParaRPr lang="cs-CZ" sz="1700" dirty="0" smtClean="0"/>
          </a:p>
          <a:p>
            <a:pPr lvl="1"/>
            <a:r>
              <a:rPr lang="cs-CZ" sz="1700" dirty="0" smtClean="0"/>
              <a:t>1b. – dodržení časového limitu</a:t>
            </a:r>
          </a:p>
          <a:p>
            <a:pPr lvl="1"/>
            <a:r>
              <a:rPr lang="cs-CZ" sz="1700" dirty="0" smtClean="0"/>
              <a:t>1b. – reakce na doplňující otázky</a:t>
            </a: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2499506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Pomůcka - </a:t>
            </a:r>
            <a:r>
              <a:rPr lang="cs-CZ" sz="2700" b="1" dirty="0" smtClean="0"/>
              <a:t>Výroba pomůcky, prezentace pomůcky v semináři, zpracování seminární práce.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Kdo </a:t>
            </a:r>
            <a:r>
              <a:rPr lang="cs-CZ" dirty="0" err="1" smtClean="0"/>
              <a:t>neodprezentuje</a:t>
            </a:r>
            <a:r>
              <a:rPr lang="cs-CZ" dirty="0" smtClean="0"/>
              <a:t> a neodevzdá včas text k pomůcce – </a:t>
            </a:r>
            <a:r>
              <a:rPr lang="cs-CZ" b="1" u="sng" dirty="0" smtClean="0"/>
              <a:t>nebude</a:t>
            </a:r>
            <a:r>
              <a:rPr lang="cs-CZ" dirty="0" smtClean="0"/>
              <a:t> připuštěn/a k testu !!!</a:t>
            </a:r>
          </a:p>
          <a:p>
            <a:endParaRPr lang="cs-CZ" dirty="0" smtClean="0"/>
          </a:p>
          <a:p>
            <a:pPr lvl="0"/>
            <a:r>
              <a:rPr lang="cs-CZ" dirty="0" smtClean="0"/>
              <a:t>Pomůcka se vztahuje k vaší aprobaci</a:t>
            </a:r>
          </a:p>
          <a:p>
            <a:pPr lvl="0"/>
            <a:r>
              <a:rPr lang="cs-CZ" dirty="0" smtClean="0"/>
              <a:t>Nebudou v semináři dvě stejné!!</a:t>
            </a:r>
          </a:p>
          <a:p>
            <a:pPr lvl="0"/>
            <a:r>
              <a:rPr lang="cs-CZ" dirty="0" smtClean="0"/>
              <a:t>Možnost zpracování až po konzultaci a schválení</a:t>
            </a:r>
          </a:p>
          <a:p>
            <a:pPr lvl="0"/>
            <a:r>
              <a:rPr lang="cs-CZ" dirty="0" smtClean="0"/>
              <a:t>Nevhodné, nedostačující, špatně zpracované budou navráceny k přepracování</a:t>
            </a:r>
          </a:p>
          <a:p>
            <a:pPr lvl="0"/>
            <a:r>
              <a:rPr lang="cs-CZ" dirty="0" smtClean="0"/>
              <a:t>Termín odevzdání textu - vložení do </a:t>
            </a:r>
            <a:r>
              <a:rPr lang="cs-CZ" dirty="0" err="1" smtClean="0"/>
              <a:t>ISu</a:t>
            </a:r>
            <a:r>
              <a:rPr lang="cs-CZ" dirty="0" smtClean="0"/>
              <a:t> nejpozději:</a:t>
            </a:r>
            <a:br>
              <a:rPr lang="cs-CZ" dirty="0" smtClean="0"/>
            </a:br>
            <a:r>
              <a:rPr lang="cs-CZ" b="1" dirty="0" smtClean="0">
                <a:solidFill>
                  <a:srgbClr val="FF0000"/>
                </a:solidFill>
              </a:rPr>
              <a:t>7. 5. 2017</a:t>
            </a:r>
          </a:p>
          <a:p>
            <a:r>
              <a:rPr lang="cs-CZ" dirty="0" smtClean="0"/>
              <a:t>Pomůcka se neodevzdává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Pomůcka – prezentace v semináři: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Doba prezentace </a:t>
            </a:r>
            <a:r>
              <a:rPr lang="cs-CZ" b="1" dirty="0" smtClean="0"/>
              <a:t>2 – 5 minut</a:t>
            </a:r>
            <a:r>
              <a:rPr lang="cs-CZ" b="1" dirty="0"/>
              <a:t> </a:t>
            </a:r>
            <a:endParaRPr lang="cs-CZ" sz="1600" dirty="0"/>
          </a:p>
          <a:p>
            <a:r>
              <a:rPr lang="cs-CZ" dirty="0"/>
              <a:t>P</a:t>
            </a:r>
            <a:r>
              <a:rPr lang="cs-CZ" dirty="0" smtClean="0"/>
              <a:t>ouze ústní prezentace, ne PowerPoint</a:t>
            </a:r>
          </a:p>
          <a:p>
            <a:r>
              <a:rPr lang="cs-CZ" dirty="0" smtClean="0"/>
              <a:t>Předvedení pomůcky, její účel, k čemu slouží</a:t>
            </a:r>
          </a:p>
          <a:p>
            <a:r>
              <a:rPr lang="cs-CZ" dirty="0" smtClean="0"/>
              <a:t>Ukázka využití pomůcky v praxi</a:t>
            </a:r>
          </a:p>
          <a:p>
            <a:r>
              <a:rPr lang="cs-CZ" dirty="0" smtClean="0"/>
              <a:t>Jaké jsou další varianty využití pomůcky </a:t>
            </a:r>
          </a:p>
          <a:p>
            <a:r>
              <a:rPr lang="cs-CZ" dirty="0" smtClean="0"/>
              <a:t>Co konkrétně pomůcka rozvíjí </a:t>
            </a:r>
          </a:p>
          <a:p>
            <a:r>
              <a:rPr lang="cs-CZ" dirty="0" smtClean="0"/>
              <a:t>U jaké skupiny dětí ji použijeme a proč</a:t>
            </a:r>
          </a:p>
          <a:p>
            <a:pPr lvl="1"/>
            <a:r>
              <a:rPr lang="cs-CZ" dirty="0" smtClean="0"/>
              <a:t>V souvislosti s vaší aprobací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Pomůcka – odevzdání textu: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 algn="just"/>
            <a:endParaRPr lang="cs-CZ" sz="2000" i="1" dirty="0" smtClean="0"/>
          </a:p>
          <a:p>
            <a:pPr lvl="2" algn="just"/>
            <a:r>
              <a:rPr lang="cs-CZ" sz="2000" i="1" dirty="0" smtClean="0"/>
              <a:t>1. strana - </a:t>
            </a:r>
            <a:r>
              <a:rPr lang="cs-CZ" sz="2000" i="1" u="sng" dirty="0" smtClean="0"/>
              <a:t>úvodní</a:t>
            </a:r>
            <a:r>
              <a:rPr lang="cs-CZ" sz="2000" dirty="0" smtClean="0"/>
              <a:t>- název semináře, „Pomůcka“, téma (pro koho pomůcka je), jméno studenta, UČO, jméno cvičícího</a:t>
            </a:r>
          </a:p>
          <a:p>
            <a:pPr lvl="2" algn="just"/>
            <a:r>
              <a:rPr lang="cs-CZ" sz="2000" i="1" dirty="0" smtClean="0"/>
              <a:t>2. – 3. strana - </a:t>
            </a:r>
            <a:r>
              <a:rPr lang="cs-CZ" sz="2000" i="1" u="sng" dirty="0" smtClean="0"/>
              <a:t>text práce </a:t>
            </a:r>
            <a:r>
              <a:rPr lang="cs-CZ" sz="2000" dirty="0" smtClean="0"/>
              <a:t>- teoretické vymezení zvoleného typu postižení, krátký popis pomůcky a její výroby; popis možností využití pomůcky – předmět, ročník, metodika práce, </a:t>
            </a:r>
          </a:p>
          <a:p>
            <a:pPr lvl="2" algn="just"/>
            <a:r>
              <a:rPr lang="cs-CZ" sz="2000" i="1" dirty="0" smtClean="0"/>
              <a:t>4. strana</a:t>
            </a:r>
            <a:r>
              <a:rPr lang="cs-CZ" sz="2000" dirty="0" smtClean="0"/>
              <a:t> -  </a:t>
            </a:r>
            <a:r>
              <a:rPr lang="cs-CZ" sz="2000" i="1" u="sng" dirty="0" smtClean="0"/>
              <a:t>fotografie</a:t>
            </a:r>
          </a:p>
          <a:p>
            <a:pPr lvl="2" algn="just"/>
            <a:r>
              <a:rPr lang="cs-CZ" sz="2000" i="1" u="sng" dirty="0" smtClean="0"/>
              <a:t>použitá literatura</a:t>
            </a:r>
            <a:r>
              <a:rPr lang="cs-CZ" sz="2000" u="sng" dirty="0" smtClean="0"/>
              <a:t> </a:t>
            </a:r>
            <a:r>
              <a:rPr lang="cs-CZ" sz="2000" dirty="0" smtClean="0"/>
              <a:t>(dle citační normy!!) – </a:t>
            </a:r>
            <a:r>
              <a:rPr lang="cs-CZ" sz="1800" dirty="0" smtClean="0"/>
              <a:t>alespoň 1 knižní publikace</a:t>
            </a:r>
            <a:endParaRPr lang="cs-CZ" sz="1800" u="sng" dirty="0" smtClean="0"/>
          </a:p>
          <a:p>
            <a:pPr lvl="1" algn="just"/>
            <a:endParaRPr lang="cs-CZ" sz="2000" b="1" u="sng" dirty="0" smtClean="0"/>
          </a:p>
          <a:p>
            <a:pPr lvl="1" algn="just"/>
            <a:r>
              <a:rPr lang="cs-CZ" sz="2000" b="1" u="sng" dirty="0" smtClean="0"/>
              <a:t>Formální náležitosti </a:t>
            </a:r>
            <a:r>
              <a:rPr lang="cs-CZ" sz="2000" b="1" dirty="0" smtClean="0"/>
              <a:t>- </a:t>
            </a:r>
            <a:r>
              <a:rPr lang="cs-CZ" sz="2000" dirty="0" smtClean="0"/>
              <a:t>délka textu max. 2 strany A4</a:t>
            </a:r>
          </a:p>
          <a:p>
            <a:pPr lvl="2" algn="just"/>
            <a:r>
              <a:rPr lang="cs-CZ" sz="2000" dirty="0" smtClean="0"/>
              <a:t>písmo </a:t>
            </a:r>
            <a:r>
              <a:rPr lang="cs-CZ" sz="2000" dirty="0" err="1" smtClean="0"/>
              <a:t>Times</a:t>
            </a:r>
            <a:r>
              <a:rPr lang="cs-CZ" sz="2000" dirty="0" smtClean="0"/>
              <a:t> New Roman, velikost 12; řádkování 1,5; okraje 2,5 cm z každé strany, zarovnání do bloku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Témata k pomůcce: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 algn="just"/>
            <a:r>
              <a:rPr lang="cs-CZ" sz="2000" u="sng" dirty="0" smtClean="0"/>
              <a:t>výroba pomůcky pro dítě s… v předmětu (dle aprobace)</a:t>
            </a:r>
            <a:endParaRPr lang="cs-CZ" sz="2000" dirty="0" smtClean="0"/>
          </a:p>
          <a:p>
            <a:pPr lvl="2" algn="just"/>
            <a:r>
              <a:rPr lang="cs-CZ" sz="2000" dirty="0" smtClean="0"/>
              <a:t>žák pohybující se pomocí vozíku, zhoršená hybnost pravé ruky</a:t>
            </a:r>
          </a:p>
          <a:p>
            <a:pPr lvl="2" algn="just"/>
            <a:r>
              <a:rPr lang="cs-CZ" sz="2000" dirty="0" smtClean="0"/>
              <a:t>žák s Downovým syndromem</a:t>
            </a:r>
          </a:p>
          <a:p>
            <a:pPr lvl="2" algn="just"/>
            <a:r>
              <a:rPr lang="cs-CZ" sz="2000" dirty="0" smtClean="0"/>
              <a:t>žák s lehkým mentálním postižením</a:t>
            </a:r>
          </a:p>
          <a:p>
            <a:pPr lvl="2" algn="just"/>
            <a:r>
              <a:rPr lang="cs-CZ" sz="2000" dirty="0" smtClean="0"/>
              <a:t>žák s percepční nedoslýchavostí, jednostrannou (ztráta 50 – 60 dB), kompenzace sluchadly</a:t>
            </a:r>
          </a:p>
          <a:p>
            <a:pPr lvl="2" algn="just"/>
            <a:r>
              <a:rPr lang="cs-CZ" sz="2000" dirty="0" smtClean="0"/>
              <a:t>žák s </a:t>
            </a:r>
            <a:r>
              <a:rPr lang="cs-CZ" sz="2000" dirty="0" err="1" smtClean="0"/>
              <a:t>Myopia</a:t>
            </a:r>
            <a:r>
              <a:rPr lang="cs-CZ" sz="2000" dirty="0" smtClean="0"/>
              <a:t> gravis (těžká krátkozrakost), korekce brýlemi     </a:t>
            </a:r>
          </a:p>
          <a:p>
            <a:pPr lvl="2" algn="just"/>
            <a:r>
              <a:rPr lang="cs-CZ" sz="2000" dirty="0" smtClean="0"/>
              <a:t>žák s </a:t>
            </a:r>
            <a:r>
              <a:rPr lang="cs-CZ" sz="2000" dirty="0" err="1" smtClean="0"/>
              <a:t>balbuties</a:t>
            </a:r>
            <a:r>
              <a:rPr lang="cs-CZ" sz="2000" dirty="0" smtClean="0"/>
              <a:t> (koktavost)</a:t>
            </a:r>
          </a:p>
          <a:p>
            <a:pPr lvl="2" algn="just"/>
            <a:r>
              <a:rPr lang="cs-CZ" sz="2000" dirty="0" smtClean="0"/>
              <a:t>žák s dyslexií, IQ nad průměrem</a:t>
            </a:r>
          </a:p>
          <a:p>
            <a:pPr lvl="2" algn="just"/>
            <a:r>
              <a:rPr lang="cs-CZ" sz="2000" dirty="0" smtClean="0"/>
              <a:t>žák s dyslexií, dysgrafií, IQ v normě</a:t>
            </a:r>
          </a:p>
          <a:p>
            <a:pPr lvl="2" algn="just"/>
            <a:r>
              <a:rPr lang="cs-CZ" sz="2000" dirty="0" smtClean="0"/>
              <a:t>žák s dyslexií, dysgrafií, dysortografií</a:t>
            </a:r>
          </a:p>
          <a:p>
            <a:pPr lvl="2" algn="just"/>
            <a:r>
              <a:rPr lang="cs-CZ" sz="2000" dirty="0" smtClean="0"/>
              <a:t>žák s dyskalkulií</a:t>
            </a:r>
          </a:p>
          <a:p>
            <a:pPr lvl="2" algn="just"/>
            <a:r>
              <a:rPr lang="cs-CZ" sz="2000" dirty="0" smtClean="0"/>
              <a:t>žák s ADHD, IQ nad průměrem</a:t>
            </a:r>
          </a:p>
          <a:p>
            <a:pPr lvl="2" algn="just"/>
            <a:r>
              <a:rPr lang="cs-CZ" sz="2000" dirty="0" smtClean="0"/>
              <a:t>žák s totální slepotou, ovládá Braillovo písmo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1096</TotalTime>
  <Words>709</Words>
  <Application>Microsoft Office PowerPoint</Application>
  <PresentationFormat>Předvádění na obrazovce (4:3)</PresentationFormat>
  <Paragraphs>108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Tok</vt:lpstr>
      <vt:lpstr>SZ7BP_SP1S Seminář ke speciální pedagogice 1</vt:lpstr>
      <vt:lpstr>Kontakt: Mgr. Kateřina Šimčíková</vt:lpstr>
      <vt:lpstr>Podmínky k semináři - zápočtu</vt:lpstr>
      <vt:lpstr>Bodový systém v semináři</vt:lpstr>
      <vt:lpstr>Bodový systém - pomůcka</vt:lpstr>
      <vt:lpstr>Pomůcka - Výroba pomůcky, prezentace pomůcky v semináři, zpracování seminární práce.</vt:lpstr>
      <vt:lpstr>Pomůcka – prezentace v semináři:</vt:lpstr>
      <vt:lpstr>Pomůcka – odevzdání textu:</vt:lpstr>
      <vt:lpstr>Témata k pomůcce:</vt:lpstr>
      <vt:lpstr>Témata k pomůcce: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SZ7BP_SP1S Seminář ke speciální pedagogice 1</dc:title>
  <dc:creator>Katchenka</dc:creator>
  <cp:lastModifiedBy>user</cp:lastModifiedBy>
  <cp:revision>51</cp:revision>
  <dcterms:created xsi:type="dcterms:W3CDTF">2015-09-20T07:10:31Z</dcterms:created>
  <dcterms:modified xsi:type="dcterms:W3CDTF">2017-03-02T09:48:28Z</dcterms:modified>
</cp:coreProperties>
</file>