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5" r:id="rId14"/>
    <p:sldId id="276" r:id="rId15"/>
    <p:sldId id="277" r:id="rId16"/>
    <p:sldId id="278" r:id="rId17"/>
    <p:sldId id="279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7" r:id="rId32"/>
    <p:sldId id="298" r:id="rId33"/>
    <p:sldId id="301" r:id="rId34"/>
    <p:sldId id="300" r:id="rId35"/>
    <p:sldId id="282" r:id="rId3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DBF163-7FB0-42D6-8A51-5BC4D1FAB0B3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69224-7E22-4879-9ECA-6187693141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453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E2554D-8AE0-47DB-A32E-37D40A77ACDD}" type="slidenum">
              <a:rPr lang="cs-CZ"/>
              <a:pPr>
                <a:defRPr/>
              </a:pPr>
              <a:t>23</a:t>
            </a:fld>
            <a:endParaRPr lang="cs-CZ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1600" dirty="0" smtClean="0"/>
              <a:t>Kratší doba přežití u pacientů vystavených emocionálnímu stresu (</a:t>
            </a:r>
            <a:r>
              <a:rPr lang="cs-CZ" sz="1600" dirty="0" err="1" smtClean="0"/>
              <a:t>Gillbar</a:t>
            </a:r>
            <a:r>
              <a:rPr lang="cs-CZ" sz="1600" dirty="0" smtClean="0"/>
              <a:t>, 1997; </a:t>
            </a:r>
            <a:r>
              <a:rPr lang="cs-CZ" sz="1600" dirty="0" err="1" smtClean="0"/>
              <a:t>Weisman</a:t>
            </a:r>
            <a:r>
              <a:rPr lang="cs-CZ" sz="1600" dirty="0" smtClean="0"/>
              <a:t> a </a:t>
            </a:r>
            <a:r>
              <a:rPr lang="cs-CZ" sz="1600" dirty="0" err="1" smtClean="0"/>
              <a:t>Worden</a:t>
            </a:r>
            <a:r>
              <a:rPr lang="cs-CZ" sz="1600" dirty="0" smtClean="0"/>
              <a:t>, 1976)</a:t>
            </a:r>
          </a:p>
          <a:p>
            <a:r>
              <a:rPr lang="cs-CZ" sz="1600" dirty="0" smtClean="0"/>
              <a:t>zvýšený psychický stres prokazatelně koreluje s nepříznivým průběhem nemoci(</a:t>
            </a:r>
            <a:r>
              <a:rPr lang="cs-CZ" sz="1600" dirty="0" err="1" smtClean="0"/>
              <a:t>Cohen</a:t>
            </a:r>
            <a:r>
              <a:rPr lang="cs-CZ" sz="1600" dirty="0" smtClean="0"/>
              <a:t> a </a:t>
            </a:r>
            <a:r>
              <a:rPr lang="cs-CZ" sz="1600" dirty="0" err="1" smtClean="0"/>
              <a:t>Williamson</a:t>
            </a:r>
            <a:r>
              <a:rPr lang="cs-CZ" sz="1600" dirty="0" smtClean="0"/>
              <a:t>, 1991)</a:t>
            </a:r>
          </a:p>
          <a:p>
            <a:r>
              <a:rPr lang="cs-CZ" sz="1600" dirty="0" smtClean="0"/>
              <a:t>vyjádření pocitů má prokázaný vliv na zdravotní stav a zvládání nemoci</a:t>
            </a:r>
            <a:endParaRPr lang="cs-CZ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dirty="0" smtClean="0"/>
              <a:t>ze které pramení, že životní události mají individuální význam, podstatný je především způsob subjektivního prožívání těchto událostí jedincem</a:t>
            </a:r>
            <a:endParaRPr lang="en-US" dirty="0" smtClean="0"/>
          </a:p>
          <a:p>
            <a:endParaRPr lang="sk-SK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87820-EA75-48C0-8DCF-308A9E9EE0D8}" type="slidenum">
              <a:rPr lang="sk-SK" smtClean="0"/>
              <a:pPr>
                <a:defRPr/>
              </a:pPr>
              <a:t>24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9B4A3A-DCFA-4082-963C-B8EDB5A0E40E}" type="slidenum">
              <a:rPr lang="cs-CZ"/>
              <a:pPr>
                <a:defRPr/>
              </a:pPr>
              <a:t>31</a:t>
            </a:fld>
            <a:endParaRPr lang="cs-CZ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1600" smtClean="0"/>
              <a:t>méně adaptivní strategie: vyhýbání se a potlačování myšlenek - spojeno s vyšším rizikem recidivy (Eping - Jordan et al., 1994)</a:t>
            </a:r>
          </a:p>
          <a:p>
            <a:r>
              <a:rPr lang="cs-CZ" sz="1600" smtClean="0"/>
              <a:t>používání negativně obsazených slov u některých pacientů mělo pozitivní vliv na zdravotní stav (Pennebaker, 1993)</a:t>
            </a:r>
          </a:p>
          <a:p>
            <a:r>
              <a:rPr lang="cs-CZ" sz="1600" smtClean="0"/>
              <a:t>sociální opora, sociání aktivity - zlepšení zdravotního stavu, dlouhodobější přežití</a:t>
            </a: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2D3C-A82C-438D-8FD6-6ED2B93ED286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15CC7-3694-405F-B24A-95A1DB7151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928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2D3C-A82C-438D-8FD6-6ED2B93ED286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15CC7-3694-405F-B24A-95A1DB7151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168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2D3C-A82C-438D-8FD6-6ED2B93ED286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15CC7-3694-405F-B24A-95A1DB7151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4349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2D3C-A82C-438D-8FD6-6ED2B93ED286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15CC7-3694-405F-B24A-95A1DB7151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628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2D3C-A82C-438D-8FD6-6ED2B93ED286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15CC7-3694-405F-B24A-95A1DB7151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67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2D3C-A82C-438D-8FD6-6ED2B93ED286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15CC7-3694-405F-B24A-95A1DB7151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3647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2D3C-A82C-438D-8FD6-6ED2B93ED286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15CC7-3694-405F-B24A-95A1DB7151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582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2D3C-A82C-438D-8FD6-6ED2B93ED286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15CC7-3694-405F-B24A-95A1DB7151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1756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2D3C-A82C-438D-8FD6-6ED2B93ED286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15CC7-3694-405F-B24A-95A1DB7151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869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2D3C-A82C-438D-8FD6-6ED2B93ED286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15CC7-3694-405F-B24A-95A1DB7151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710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2D3C-A82C-438D-8FD6-6ED2B93ED286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15CC7-3694-405F-B24A-95A1DB7151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273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12D3C-A82C-438D-8FD6-6ED2B93ED286}" type="datetimeFigureOut">
              <a:rPr lang="sk-SK" smtClean="0"/>
              <a:t>23. 4. 2017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15CC7-3694-405F-B24A-95A1DB7151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544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Psychoneuroimunologie</a:t>
            </a:r>
            <a:r>
              <a:rPr lang="sk-SK" b="1" dirty="0" smtClean="0"/>
              <a:t>, </a:t>
            </a:r>
            <a:r>
              <a:rPr lang="sk-SK" b="1" dirty="0" err="1" smtClean="0"/>
              <a:t>psychoonkologie</a:t>
            </a:r>
            <a:r>
              <a:rPr lang="sk-SK" b="1" dirty="0" smtClean="0"/>
              <a:t> v kontextu „zdravého </a:t>
            </a:r>
            <a:r>
              <a:rPr lang="sk-SK" b="1" dirty="0" err="1" smtClean="0"/>
              <a:t>životního</a:t>
            </a:r>
            <a:r>
              <a:rPr lang="sk-SK" b="1" dirty="0" smtClean="0"/>
              <a:t> </a:t>
            </a:r>
            <a:r>
              <a:rPr lang="sk-SK" b="1" dirty="0" err="1" smtClean="0"/>
              <a:t>stylu</a:t>
            </a:r>
            <a:r>
              <a:rPr lang="sk-SK" b="1" dirty="0" smtClean="0"/>
              <a:t>“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Osnova</a:t>
            </a:r>
          </a:p>
          <a:p>
            <a:endParaRPr lang="sk-SK" dirty="0"/>
          </a:p>
          <a:p>
            <a:pPr algn="r"/>
            <a:r>
              <a:rPr lang="sk-SK" dirty="0"/>
              <a:t>M</a:t>
            </a:r>
            <a:r>
              <a:rPr lang="sk-SK" dirty="0" smtClean="0"/>
              <a:t>gr. Kristína Tóthová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6770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Psychologické intervence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některé psychologické intervence můžou vést ke </a:t>
            </a:r>
            <a:r>
              <a:rPr lang="cs-CZ" b="1" dirty="0" smtClean="0"/>
              <a:t>zlepšení funkcí </a:t>
            </a:r>
            <a:r>
              <a:rPr lang="cs-CZ" dirty="0" smtClean="0"/>
              <a:t>imunitního systému : </a:t>
            </a:r>
            <a:r>
              <a:rPr lang="cs-CZ" dirty="0" smtClean="0"/>
              <a:t>emoční odhalování </a:t>
            </a:r>
            <a:r>
              <a:rPr lang="cs-CZ" dirty="0" smtClean="0"/>
              <a:t>a </a:t>
            </a:r>
            <a:r>
              <a:rPr lang="cs-CZ" dirty="0" smtClean="0"/>
              <a:t>podmiňování (nácvik)</a:t>
            </a:r>
            <a:endParaRPr lang="cs-CZ" dirty="0" smtClean="0"/>
          </a:p>
          <a:p>
            <a:r>
              <a:rPr lang="cs-CZ" dirty="0"/>
              <a:t>b</a:t>
            </a:r>
            <a:r>
              <a:rPr lang="cs-CZ" dirty="0" smtClean="0"/>
              <a:t>enefit intervencí </a:t>
            </a:r>
            <a:r>
              <a:rPr lang="cs-CZ" b="1" dirty="0" smtClean="0"/>
              <a:t>preventivních</a:t>
            </a:r>
            <a:r>
              <a:rPr lang="cs-CZ" dirty="0" smtClean="0"/>
              <a:t> k možné traumatizaci: rozptýlení, humor, strategie k zvládání zátěže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9569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/>
              <a:t>Imunitní systém</a:t>
            </a:r>
            <a:endParaRPr lang="sk-SK" b="1" dirty="0"/>
          </a:p>
        </p:txBody>
      </p:sp>
      <p:sp>
        <p:nvSpPr>
          <p:cNvPr id="25602" name="Content Placeholder 5"/>
          <p:cNvSpPr>
            <a:spLocks noGrp="1"/>
          </p:cNvSpPr>
          <p:nvPr>
            <p:ph sz="quarter" idx="2"/>
          </p:nvPr>
        </p:nvSpPr>
        <p:spPr>
          <a:xfrm>
            <a:off x="467544" y="2564904"/>
            <a:ext cx="4040188" cy="3951288"/>
          </a:xfrm>
        </p:spPr>
        <p:txBody>
          <a:bodyPr/>
          <a:lstStyle/>
          <a:p>
            <a:r>
              <a:rPr lang="cs-CZ" sz="2000" dirty="0" smtClean="0"/>
              <a:t>běžná strava (tmavé maso, mouka, cukr)</a:t>
            </a:r>
          </a:p>
          <a:p>
            <a:r>
              <a:rPr lang="cs-CZ" sz="2000" dirty="0" smtClean="0"/>
              <a:t>stres, hněv, deprese</a:t>
            </a:r>
          </a:p>
          <a:p>
            <a:r>
              <a:rPr lang="cs-CZ" sz="2000" dirty="0" smtClean="0"/>
              <a:t>sociální izolace</a:t>
            </a:r>
          </a:p>
          <a:p>
            <a:r>
              <a:rPr lang="cs-CZ" sz="2000" dirty="0" smtClean="0"/>
              <a:t>popírání skutečného </a:t>
            </a:r>
            <a:r>
              <a:rPr lang="cs-CZ" sz="2000" dirty="0" err="1" smtClean="0"/>
              <a:t>self</a:t>
            </a:r>
            <a:r>
              <a:rPr lang="sk-SK" sz="2000" dirty="0" smtClean="0"/>
              <a:t> (identity)</a:t>
            </a:r>
          </a:p>
          <a:p>
            <a:r>
              <a:rPr lang="cs-CZ" sz="2000" dirty="0" smtClean="0"/>
              <a:t>sedavý životní styl</a:t>
            </a:r>
          </a:p>
          <a:p>
            <a:r>
              <a:rPr lang="cs-CZ" sz="2000" dirty="0" smtClean="0"/>
              <a:t>znečištěné ovzduší</a:t>
            </a:r>
          </a:p>
        </p:txBody>
      </p:sp>
      <p:sp>
        <p:nvSpPr>
          <p:cNvPr id="25603" name="Content Placeholder 7"/>
          <p:cNvSpPr>
            <a:spLocks noGrp="1"/>
          </p:cNvSpPr>
          <p:nvPr>
            <p:ph sz="quarter" idx="4"/>
          </p:nvPr>
        </p:nvSpPr>
        <p:spPr>
          <a:xfrm>
            <a:off x="4788024" y="2564904"/>
            <a:ext cx="4164013" cy="3581400"/>
          </a:xfrm>
        </p:spPr>
        <p:txBody>
          <a:bodyPr/>
          <a:lstStyle/>
          <a:p>
            <a:r>
              <a:rPr lang="cs-CZ" sz="2000" dirty="0" smtClean="0"/>
              <a:t>středomořská, indická, asijská kuchyně</a:t>
            </a:r>
          </a:p>
          <a:p>
            <a:r>
              <a:rPr lang="cs-CZ" sz="2000" dirty="0" smtClean="0"/>
              <a:t>klid a radost</a:t>
            </a:r>
          </a:p>
          <a:p>
            <a:r>
              <a:rPr lang="cs-CZ" sz="2000" dirty="0" smtClean="0"/>
              <a:t>podpora rodiny, přátel</a:t>
            </a:r>
          </a:p>
          <a:p>
            <a:r>
              <a:rPr lang="cs-CZ" sz="2000" dirty="0" smtClean="0"/>
              <a:t>akceptace sebe samého, hodnoty</a:t>
            </a:r>
          </a:p>
          <a:p>
            <a:r>
              <a:rPr lang="cs-CZ" sz="2000" dirty="0" smtClean="0"/>
              <a:t>pravidelný pohyb</a:t>
            </a:r>
          </a:p>
          <a:p>
            <a:r>
              <a:rPr lang="cs-CZ" sz="2000" dirty="0" smtClean="0"/>
              <a:t>čisté životní prostředí</a:t>
            </a:r>
            <a:endParaRPr lang="sk-SK" sz="2000" dirty="0" smtClean="0"/>
          </a:p>
        </p:txBody>
      </p:sp>
      <p:sp>
        <p:nvSpPr>
          <p:cNvPr id="25604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39763"/>
          </a:xfrm>
        </p:spPr>
        <p:txBody>
          <a:bodyPr/>
          <a:lstStyle/>
          <a:p>
            <a:r>
              <a:rPr lang="cs-CZ" smtClean="0"/>
              <a:t>Tlumí</a:t>
            </a:r>
            <a:endParaRPr lang="sk-SK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3976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Aktivizuje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5024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Rakovina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sk-SK" dirty="0" smtClean="0"/>
              <a:t>„</a:t>
            </a:r>
            <a:r>
              <a:rPr lang="sk-SK" dirty="0" err="1" smtClean="0"/>
              <a:t>Užírám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tím.“</a:t>
            </a:r>
          </a:p>
          <a:p>
            <a:pPr eaLnBrk="1" hangingPunct="1"/>
            <a:r>
              <a:rPr lang="cs-CZ" dirty="0" smtClean="0"/>
              <a:t>multifaktoriální model vzniku onemocnění</a:t>
            </a:r>
          </a:p>
          <a:p>
            <a:pPr eaLnBrk="1" hangingPunct="1"/>
            <a:r>
              <a:rPr lang="cs-CZ" dirty="0" smtClean="0"/>
              <a:t>civilizační nemoc – „nemoc bohatých“, v „západních zemích“ (Severní Amerika a Evropa) se některé typy nádorů vyskytují až 9x více než v Asii</a:t>
            </a:r>
          </a:p>
          <a:p>
            <a:pPr eaLnBrk="1" hangingPunct="1"/>
            <a:r>
              <a:rPr lang="cs-CZ" u="sng" dirty="0" smtClean="0"/>
              <a:t>nemůžete být zdraví na nemocné planetě</a:t>
            </a:r>
          </a:p>
          <a:p>
            <a:pPr eaLnBrk="1" hangingPunct="1"/>
            <a:endParaRPr lang="cs-CZ" u="sng" dirty="0" smtClean="0"/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neexistuje odhalený psychologický faktor, který by sám o sobě dokázal vytvořit nádor</a:t>
            </a:r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5155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sk-SK" b="1" dirty="0" smtClean="0"/>
              <a:t>Biologické faktory</a:t>
            </a:r>
            <a:endParaRPr lang="sk-SK" b="1" dirty="0"/>
          </a:p>
        </p:txBody>
      </p:sp>
      <p:sp>
        <p:nvSpPr>
          <p:cNvPr id="19458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rodinná anamnéza</a:t>
            </a:r>
          </a:p>
          <a:p>
            <a:r>
              <a:rPr lang="cs-CZ" dirty="0" smtClean="0"/>
              <a:t>infekce, očkování</a:t>
            </a:r>
            <a:endParaRPr lang="cs-CZ" sz="2000" dirty="0" smtClean="0"/>
          </a:p>
          <a:p>
            <a:r>
              <a:rPr lang="cs-CZ" dirty="0" smtClean="0"/>
              <a:t>imunitní systém</a:t>
            </a:r>
          </a:p>
          <a:p>
            <a:r>
              <a:rPr lang="cs-CZ" dirty="0" smtClean="0"/>
              <a:t>vrozené poruchy</a:t>
            </a:r>
          </a:p>
          <a:p>
            <a:r>
              <a:rPr lang="cs-CZ" dirty="0" smtClean="0"/>
              <a:t>fyziologický stav</a:t>
            </a:r>
          </a:p>
          <a:p>
            <a:r>
              <a:rPr lang="cs-CZ" dirty="0" smtClean="0"/>
              <a:t>věk</a:t>
            </a:r>
          </a:p>
          <a:p>
            <a:r>
              <a:rPr lang="cs-CZ" dirty="0" smtClean="0"/>
              <a:t>pohlaví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3026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Osobnostní faktory</a:t>
            </a:r>
            <a:endParaRPr lang="sk-SK" b="1" dirty="0"/>
          </a:p>
        </p:txBody>
      </p:sp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err="1" smtClean="0"/>
              <a:t>self-efficacy</a:t>
            </a:r>
            <a:endParaRPr lang="cs-CZ" dirty="0" smtClean="0"/>
          </a:p>
          <a:p>
            <a:r>
              <a:rPr lang="cs-CZ" dirty="0" smtClean="0"/>
              <a:t>psychická nezdolnost </a:t>
            </a:r>
          </a:p>
          <a:p>
            <a:r>
              <a:rPr lang="cs-CZ" dirty="0" err="1" smtClean="0"/>
              <a:t>locus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endParaRPr lang="cs-CZ" dirty="0" smtClean="0"/>
          </a:p>
          <a:p>
            <a:r>
              <a:rPr lang="cs-CZ" dirty="0" smtClean="0"/>
              <a:t>optimizmus/pesimizmus</a:t>
            </a:r>
          </a:p>
          <a:p>
            <a:r>
              <a:rPr lang="cs-CZ" dirty="0" smtClean="0"/>
              <a:t>introverze/extraverze</a:t>
            </a:r>
          </a:p>
          <a:p>
            <a:r>
              <a:rPr lang="cs-CZ" dirty="0" smtClean="0"/>
              <a:t>smysl pro humor</a:t>
            </a:r>
          </a:p>
          <a:p>
            <a:r>
              <a:rPr lang="cs-CZ" dirty="0" smtClean="0"/>
              <a:t>deprese/úzkost</a:t>
            </a:r>
          </a:p>
          <a:p>
            <a:r>
              <a:rPr lang="cs-CZ" dirty="0" smtClean="0"/>
              <a:t>pocity zmaru a hněvu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17835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Faktory chování</a:t>
            </a:r>
            <a:endParaRPr lang="sk-SK" b="1" dirty="0"/>
          </a:p>
        </p:txBody>
      </p:sp>
      <p:sp>
        <p:nvSpPr>
          <p:cNvPr id="21506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stravovací návyky</a:t>
            </a:r>
          </a:p>
          <a:p>
            <a:r>
              <a:rPr lang="cs-CZ" dirty="0" smtClean="0"/>
              <a:t>alkohol/kouření</a:t>
            </a:r>
          </a:p>
          <a:p>
            <a:r>
              <a:rPr lang="cs-CZ" dirty="0" smtClean="0"/>
              <a:t>pohyb</a:t>
            </a:r>
          </a:p>
          <a:p>
            <a:r>
              <a:rPr lang="cs-CZ" dirty="0" smtClean="0"/>
              <a:t>spánek </a:t>
            </a:r>
            <a:endParaRPr lang="cs-CZ" dirty="0"/>
          </a:p>
          <a:p>
            <a:r>
              <a:rPr lang="cs-CZ" dirty="0" smtClean="0"/>
              <a:t>spotřeba zdravotní péče</a:t>
            </a:r>
          </a:p>
          <a:p>
            <a:r>
              <a:rPr lang="cs-CZ" dirty="0" err="1" smtClean="0"/>
              <a:t>kompliance</a:t>
            </a:r>
            <a:endParaRPr lang="cs-CZ" dirty="0" smtClean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85100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Faktory společenské</a:t>
            </a:r>
            <a:endParaRPr lang="cs-CZ" b="1" dirty="0"/>
          </a:p>
        </p:txBody>
      </p:sp>
      <p:sp>
        <p:nvSpPr>
          <p:cNvPr id="22530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socioekonomické postavení</a:t>
            </a:r>
          </a:p>
          <a:p>
            <a:r>
              <a:rPr lang="cs-CZ" dirty="0" smtClean="0"/>
              <a:t>dosažitelnost a využití sociálních opor</a:t>
            </a:r>
          </a:p>
          <a:p>
            <a:r>
              <a:rPr lang="cs-CZ" dirty="0" smtClean="0"/>
              <a:t>mezilidské ovzduší doma i na pracovišti</a:t>
            </a:r>
          </a:p>
          <a:p>
            <a:r>
              <a:rPr lang="cs-CZ" dirty="0" smtClean="0"/>
              <a:t>velké životní změny</a:t>
            </a:r>
          </a:p>
          <a:p>
            <a:r>
              <a:rPr lang="cs-CZ" dirty="0" smtClean="0"/>
              <a:t>velké ekonomické změny</a:t>
            </a:r>
          </a:p>
          <a:p>
            <a:r>
              <a:rPr lang="cs-CZ" dirty="0" smtClean="0"/>
              <a:t>dostupnost zdravotní péče</a:t>
            </a:r>
          </a:p>
          <a:p>
            <a:r>
              <a:rPr lang="cs-CZ" dirty="0" smtClean="0"/>
              <a:t>postoje společnosti ke zdraví a nemoci</a:t>
            </a:r>
          </a:p>
        </p:txBody>
      </p:sp>
    </p:spTree>
    <p:extLst>
      <p:ext uri="{BB962C8B-B14F-4D97-AF65-F5344CB8AC3E}">
        <p14:creationId xmlns:p14="http://schemas.microsoft.com/office/powerpoint/2010/main" val="166433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Podpůrná opatření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chránit se chemikálií</a:t>
            </a:r>
          </a:p>
          <a:p>
            <a:r>
              <a:rPr lang="cs-CZ" dirty="0"/>
              <a:t>v</a:t>
            </a:r>
            <a:r>
              <a:rPr lang="cs-CZ" dirty="0" smtClean="0"/>
              <a:t>yvážená strava</a:t>
            </a:r>
          </a:p>
          <a:p>
            <a:r>
              <a:rPr lang="cs-CZ" dirty="0"/>
              <a:t>p</a:t>
            </a:r>
            <a:r>
              <a:rPr lang="cs-CZ" dirty="0" smtClean="0"/>
              <a:t>ohyb</a:t>
            </a:r>
          </a:p>
          <a:p>
            <a:r>
              <a:rPr lang="cs-CZ" dirty="0"/>
              <a:t>v</a:t>
            </a:r>
            <a:r>
              <a:rPr lang="cs-CZ" dirty="0" smtClean="0"/>
              <a:t>šímavost („meditace“)</a:t>
            </a:r>
          </a:p>
          <a:p>
            <a:r>
              <a:rPr lang="cs-CZ" dirty="0"/>
              <a:t>v</a:t>
            </a:r>
            <a:r>
              <a:rPr lang="cs-CZ" dirty="0" smtClean="0"/>
              <a:t>zepřít se bezmoci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7222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cs-CZ" b="1" dirty="0" err="1" smtClean="0"/>
              <a:t>Psychoonkologie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89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disciplína zdravotnické psychologie</a:t>
            </a:r>
            <a:endParaRPr lang="en-US" sz="2800" dirty="0" smtClean="0"/>
          </a:p>
          <a:p>
            <a:pPr>
              <a:buFont typeface="Wingdings" pitchFamily="2" charset="2"/>
              <a:buNone/>
            </a:pPr>
            <a:endParaRPr lang="en-US" sz="2800" dirty="0" smtClean="0"/>
          </a:p>
          <a:p>
            <a:r>
              <a:rPr lang="cs-CZ" sz="2800" dirty="0" smtClean="0"/>
              <a:t>zabývá se psychologickými aspekty různých nádorových onemocnění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030288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Výzkumné zájmy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nejvíce prostudovanými psychologickými faktory vplývajícími na nemoci i uzdravení pacientů s rakovinou jsou:</a:t>
            </a:r>
          </a:p>
          <a:p>
            <a:pPr marL="742950" lvl="1" indent="-285750"/>
            <a:r>
              <a:rPr lang="cs-CZ" dirty="0" smtClean="0"/>
              <a:t>předchozí těžké životní události</a:t>
            </a:r>
            <a:endParaRPr lang="cs-CZ" sz="2800" dirty="0" smtClean="0"/>
          </a:p>
          <a:p>
            <a:pPr marL="742950" lvl="1" indent="-285750"/>
            <a:r>
              <a:rPr lang="cs-CZ" dirty="0" smtClean="0"/>
              <a:t>osobnostní faktory</a:t>
            </a:r>
            <a:endParaRPr lang="en-US" dirty="0" smtClean="0"/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0334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Vliv psychických faktorů na:</a:t>
            </a:r>
            <a:endParaRPr lang="sk-SK" b="1" dirty="0"/>
          </a:p>
        </p:txBody>
      </p:sp>
      <p:sp>
        <p:nvSpPr>
          <p:cNvPr id="44034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cs-CZ" sz="3600" dirty="0" smtClean="0"/>
          </a:p>
          <a:p>
            <a:r>
              <a:rPr lang="cs-CZ" sz="3600" dirty="0" smtClean="0"/>
              <a:t>vznik nemoci (rizikové faktory)</a:t>
            </a:r>
          </a:p>
          <a:p>
            <a:r>
              <a:rPr lang="cs-CZ" sz="3600" dirty="0" smtClean="0"/>
              <a:t>uzdravení (přežití, návrat nemoci)</a:t>
            </a:r>
          </a:p>
          <a:p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235465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cs-CZ" sz="3600" b="1" dirty="0" smtClean="0"/>
              <a:t>„</a:t>
            </a:r>
            <a:r>
              <a:rPr lang="cs-CZ" b="1" dirty="0" smtClean="0"/>
              <a:t>Nádorová osobnost“</a:t>
            </a:r>
            <a:endParaRPr lang="sk-SK" dirty="0" smtClean="0"/>
          </a:p>
        </p:txBody>
      </p:sp>
      <p:sp>
        <p:nvSpPr>
          <p:cNvPr id="29698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141913"/>
          </a:xfrm>
        </p:spPr>
        <p:txBody>
          <a:bodyPr/>
          <a:lstStyle/>
          <a:p>
            <a:r>
              <a:rPr lang="cs-CZ" sz="2400" dirty="0" smtClean="0"/>
              <a:t>typ osobnosti „predisponovaný“ k nádorovému onemocnění:</a:t>
            </a:r>
          </a:p>
          <a:p>
            <a:pPr marL="766762" lvl="1" indent="-3429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dirty="0" smtClean="0"/>
              <a:t>snaha být zachráncem</a:t>
            </a:r>
          </a:p>
          <a:p>
            <a:pPr marL="766762" lvl="1" indent="-3429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dirty="0" smtClean="0"/>
              <a:t>domněnka o vlastním dobrém zdraví a vyrovnanosti</a:t>
            </a:r>
          </a:p>
          <a:p>
            <a:pPr marL="766762" lvl="1" indent="-3429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dirty="0"/>
              <a:t>neschopnost sebereflexe vlastních pocitů a emocí (</a:t>
            </a:r>
            <a:r>
              <a:rPr lang="cs-CZ" sz="2000" dirty="0" err="1"/>
              <a:t>alexithymie</a:t>
            </a:r>
            <a:r>
              <a:rPr lang="cs-CZ" sz="2000" dirty="0" smtClean="0"/>
              <a:t>)</a:t>
            </a:r>
          </a:p>
          <a:p>
            <a:pPr marL="766762" lvl="1" indent="-3429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dirty="0" smtClean="0"/>
              <a:t>snaha vyhýbat se konfliktům (harmonizující chování)</a:t>
            </a:r>
          </a:p>
          <a:p>
            <a:pPr marL="766762" lvl="1" indent="-3429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dirty="0" smtClean="0"/>
              <a:t>snaha nevyjadřovat za žádnou cenu negativní emoce (potlačování, racionalizace)</a:t>
            </a:r>
          </a:p>
          <a:p>
            <a:pPr marL="766762" lvl="1" indent="-3429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dirty="0" smtClean="0"/>
              <a:t>nadměrná snaha spolupracovat s druhými (altruismus, kooperace)</a:t>
            </a:r>
          </a:p>
          <a:p>
            <a:pPr marL="766762" lvl="1" indent="-3429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dirty="0" smtClean="0"/>
              <a:t>nejistota</a:t>
            </a:r>
            <a:r>
              <a:rPr lang="cs-CZ" sz="2000" dirty="0"/>
              <a:t>, nedostatek </a:t>
            </a:r>
            <a:r>
              <a:rPr lang="cs-CZ" sz="2000" dirty="0" smtClean="0"/>
              <a:t>autonomie</a:t>
            </a:r>
          </a:p>
          <a:p>
            <a:pPr marL="766762" lvl="1" indent="-3429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dirty="0" smtClean="0"/>
              <a:t>snaha podřizovat se druhým</a:t>
            </a:r>
          </a:p>
          <a:p>
            <a:pPr marL="766762" lvl="1" indent="-3429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dirty="0" smtClean="0"/>
              <a:t>závislí na vysoce emočně ceněném objektu</a:t>
            </a:r>
          </a:p>
          <a:p>
            <a:pPr marL="766762" lvl="1" indent="-3429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dirty="0" smtClean="0"/>
              <a:t>potlačení nebo popření deprese</a:t>
            </a:r>
          </a:p>
          <a:p>
            <a:pPr marL="766762" lvl="1" indent="-3429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dirty="0" smtClean="0"/>
              <a:t>pasivita, pocity rezignace</a:t>
            </a:r>
          </a:p>
          <a:p>
            <a:r>
              <a:rPr lang="cs-CZ" sz="2400" dirty="0" smtClean="0"/>
              <a:t>dnes více pozornost na </a:t>
            </a:r>
            <a:r>
              <a:rPr lang="cs-CZ" sz="2400" b="1" dirty="0" smtClean="0"/>
              <a:t>syndrom </a:t>
            </a:r>
            <a:r>
              <a:rPr lang="cs-CZ" sz="2400" b="1" dirty="0" err="1" smtClean="0"/>
              <a:t>hopelessness-helplessness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714448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Hopelessness</a:t>
            </a:r>
            <a:r>
              <a:rPr lang="sk-SK" b="1" dirty="0" smtClean="0"/>
              <a:t> - </a:t>
            </a:r>
            <a:r>
              <a:rPr lang="sk-SK" b="1" dirty="0" err="1" smtClean="0"/>
              <a:t>helplessness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</a:t>
            </a:r>
            <a:r>
              <a:rPr lang="cs-CZ" dirty="0" smtClean="0"/>
              <a:t>ermín M. </a:t>
            </a:r>
            <a:r>
              <a:rPr lang="cs-CZ" dirty="0" err="1" smtClean="0"/>
              <a:t>Seligman</a:t>
            </a:r>
            <a:r>
              <a:rPr lang="cs-CZ" dirty="0" smtClean="0"/>
              <a:t> (1967)</a:t>
            </a:r>
            <a:endParaRPr lang="cs-CZ" dirty="0" smtClean="0"/>
          </a:p>
          <a:p>
            <a:r>
              <a:rPr lang="cs-CZ" dirty="0" smtClean="0"/>
              <a:t>beznadějnost - bezradnost, zážitkový syndrom</a:t>
            </a:r>
          </a:p>
          <a:p>
            <a:r>
              <a:rPr lang="cs-CZ" dirty="0" smtClean="0"/>
              <a:t>subjektivní pocit snížené schopnosti situaci řešit</a:t>
            </a:r>
          </a:p>
          <a:p>
            <a:r>
              <a:rPr lang="cs-CZ" dirty="0" smtClean="0"/>
              <a:t>pocit ohrožení a menšího uspokojení ve vztazích k ostatním a z role ve společnosti</a:t>
            </a:r>
          </a:p>
          <a:p>
            <a:r>
              <a:rPr lang="cs-CZ" dirty="0" smtClean="0"/>
              <a:t>ztráta souvislosti mezi minulostí a budoucností, snížená schopnost naděje a důvěry</a:t>
            </a:r>
          </a:p>
          <a:p>
            <a:r>
              <a:rPr lang="cs-CZ" dirty="0" smtClean="0"/>
              <a:t>tendence oživovat a opět prožívat předcházející deprivace a selhání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20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543800" cy="10080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 smtClean="0"/>
              <a:t>Psychický stres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628775"/>
            <a:ext cx="8243887" cy="5013325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endParaRPr lang="cs-CZ" dirty="0" smtClean="0"/>
          </a:p>
          <a:p>
            <a:pPr eaLnBrk="1" hangingPunct="1">
              <a:lnSpc>
                <a:spcPct val="85000"/>
              </a:lnSpc>
            </a:pPr>
            <a:r>
              <a:rPr lang="cs-CZ" dirty="0" smtClean="0"/>
              <a:t>psychofyzická reakce organismu na zátěž</a:t>
            </a:r>
          </a:p>
          <a:p>
            <a:r>
              <a:rPr lang="cs-CZ" dirty="0" smtClean="0"/>
              <a:t>různé vyvolávající faktory v závislosti na věku</a:t>
            </a:r>
          </a:p>
          <a:p>
            <a:r>
              <a:rPr lang="cs-CZ" dirty="0" smtClean="0"/>
              <a:t>propojení fyzické a psychické oblasti - u dětí nejasně diferencované komponenty osobnosti (somatická – psychická – sociální) a primární rodina</a:t>
            </a:r>
          </a:p>
          <a:p>
            <a:pPr eaLnBrk="1" hangingPunct="1">
              <a:lnSpc>
                <a:spcPct val="85000"/>
              </a:lnSpc>
            </a:pPr>
            <a:r>
              <a:rPr lang="cs-CZ" dirty="0" smtClean="0"/>
              <a:t>organizmus vnímá zátěž - imunosupresivní účinky na organismus při dlouhodobém stresu</a:t>
            </a:r>
          </a:p>
        </p:txBody>
      </p:sp>
    </p:spTree>
    <p:extLst>
      <p:ext uri="{BB962C8B-B14F-4D97-AF65-F5344CB8AC3E}">
        <p14:creationId xmlns:p14="http://schemas.microsoft.com/office/powerpoint/2010/main" val="56513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8153400" cy="1008062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Stres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kratší doba přežití u pacientů vystavených emocionálnímu stresu</a:t>
            </a:r>
          </a:p>
          <a:p>
            <a:r>
              <a:rPr lang="cs-CZ" dirty="0" smtClean="0"/>
              <a:t>zvýšený psychický stres prokazatelně koreluje s nepříznivým průběhem nemoci</a:t>
            </a:r>
          </a:p>
          <a:p>
            <a:r>
              <a:rPr lang="cs-CZ" dirty="0" smtClean="0"/>
              <a:t>vyjádření pocitů má prokázaný vliv na zdravotní stav a zvládání nemoci</a:t>
            </a:r>
          </a:p>
        </p:txBody>
      </p:sp>
    </p:spTree>
    <p:extLst>
      <p:ext uri="{BB962C8B-B14F-4D97-AF65-F5344CB8AC3E}">
        <p14:creationId xmlns:p14="http://schemas.microsoft.com/office/powerpoint/2010/main" val="144216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15888"/>
            <a:ext cx="7543800" cy="122555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Životní událostí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8243887" cy="5084762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člověk je často nemá pod kontrolou</a:t>
            </a:r>
          </a:p>
          <a:p>
            <a:pPr eaLnBrk="1" hangingPunct="1"/>
            <a:r>
              <a:rPr lang="cs-CZ" dirty="0" smtClean="0"/>
              <a:t>důležitá je přiměřená adaptace na události</a:t>
            </a:r>
          </a:p>
          <a:p>
            <a:pPr eaLnBrk="1" hangingPunct="1"/>
            <a:r>
              <a:rPr lang="cs-CZ" dirty="0" smtClean="0"/>
              <a:t>kladou na konkrétního člověka požadavky přesahující jeho zvládání</a:t>
            </a:r>
          </a:p>
          <a:p>
            <a:pPr eaLnBrk="1" hangingPunct="1"/>
            <a:r>
              <a:rPr lang="cs-CZ" dirty="0" smtClean="0"/>
              <a:t>koncepce „</a:t>
            </a:r>
            <a:r>
              <a:rPr lang="cs-CZ" b="1" dirty="0" err="1" smtClean="0"/>
              <a:t>hardiness</a:t>
            </a:r>
            <a:r>
              <a:rPr lang="cs-CZ" dirty="0" smtClean="0"/>
              <a:t>“ – nezdolnost, subjektivita vlivu události na život a zdraví člověka</a:t>
            </a:r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0802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 smtClean="0"/>
              <a:t>Sociální podmíněnost</a:t>
            </a:r>
            <a:endParaRPr lang="sk-SK" dirty="0" smtClean="0"/>
          </a:p>
        </p:txBody>
      </p:sp>
      <p:sp>
        <p:nvSpPr>
          <p:cNvPr id="36866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čím nižší sociální zařazení, tím větší incidence onemocnění?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čím vyšší sociální vrstva, tím větší vyhlídky na přežití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v sociálně nižších vrstvách se vyskytuje více relapsů onemocnění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500" dirty="0" smtClean="0"/>
              <a:t>životní styl: stravovací návyky, pohybová aktivita, kouření, alkohol,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500" dirty="0" smtClean="0"/>
              <a:t>reproduktivní faktory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500" dirty="0" smtClean="0"/>
              <a:t>jednoduchá a riziková povolání vzhledem k pracovnímu prostředí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500" dirty="0" smtClean="0"/>
              <a:t>socioekonomický status: chudoba, žádná preventivní vyšetření, nedostupnost lékařské péče</a:t>
            </a:r>
            <a:endParaRPr lang="sk-SK" sz="2500" dirty="0" smtClean="0"/>
          </a:p>
        </p:txBody>
      </p:sp>
    </p:spTree>
    <p:extLst>
      <p:ext uri="{BB962C8B-B14F-4D97-AF65-F5344CB8AC3E}">
        <p14:creationId xmlns:p14="http://schemas.microsoft.com/office/powerpoint/2010/main" val="388537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Kritéria pro uzdravení?</a:t>
            </a:r>
            <a:endParaRPr lang="sk-SK" b="1" dirty="0"/>
          </a:p>
        </p:txBody>
      </p:sp>
      <p:sp>
        <p:nvSpPr>
          <p:cNvPr id="491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609600" indent="-609600">
              <a:buFont typeface="Wingdings" pitchFamily="2" charset="2"/>
              <a:buNone/>
            </a:pPr>
            <a:endParaRPr lang="cs-CZ" b="1" dirty="0" smtClean="0"/>
          </a:p>
          <a:p>
            <a:pPr marL="609600" indent="-609600">
              <a:buFont typeface="Wingdings" pitchFamily="2" charset="2"/>
              <a:buNone/>
            </a:pPr>
            <a:r>
              <a:rPr lang="cs-CZ" b="1" dirty="0" smtClean="0"/>
              <a:t>Závislé proměnné</a:t>
            </a:r>
            <a:r>
              <a:rPr lang="en-US" dirty="0" smtClean="0"/>
              <a:t>:  </a:t>
            </a:r>
          </a:p>
          <a:p>
            <a:pPr marL="609600" indent="-609600"/>
            <a:r>
              <a:rPr lang="cs-CZ" dirty="0" smtClean="0"/>
              <a:t>přežití</a:t>
            </a:r>
            <a:r>
              <a:rPr lang="en-US" dirty="0" smtClean="0"/>
              <a:t>: </a:t>
            </a:r>
            <a:r>
              <a:rPr lang="cs-CZ" dirty="0" smtClean="0"/>
              <a:t>reálné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cs-CZ" dirty="0" smtClean="0"/>
              <a:t>předpokládané</a:t>
            </a:r>
            <a:endParaRPr lang="en-US" dirty="0" smtClean="0"/>
          </a:p>
          <a:p>
            <a:pPr marL="609600" indent="-609600"/>
            <a:r>
              <a:rPr lang="cs-CZ" dirty="0" smtClean="0"/>
              <a:t>délka přežití</a:t>
            </a:r>
            <a:endParaRPr lang="en-US" dirty="0" smtClean="0"/>
          </a:p>
          <a:p>
            <a:pPr marL="609600" indent="-609600"/>
            <a:r>
              <a:rPr lang="cs-CZ" dirty="0" smtClean="0"/>
              <a:t>incidence návratu onemocnění</a:t>
            </a:r>
            <a:r>
              <a:rPr lang="en-US" dirty="0" smtClean="0"/>
              <a:t> (</a:t>
            </a:r>
            <a:r>
              <a:rPr lang="cs-CZ" dirty="0" smtClean="0"/>
              <a:t>běžně sledováno po </a:t>
            </a:r>
            <a:r>
              <a:rPr lang="en-US" dirty="0" smtClean="0"/>
              <a:t>1, 3, 5, 15 </a:t>
            </a:r>
            <a:r>
              <a:rPr lang="cs-CZ" dirty="0" smtClean="0"/>
              <a:t>letech</a:t>
            </a:r>
            <a:r>
              <a:rPr lang="en-US" dirty="0" smtClean="0"/>
              <a:t>)</a:t>
            </a:r>
          </a:p>
          <a:p>
            <a:pPr marL="609600" indent="-609600"/>
            <a:r>
              <a:rPr lang="cs-CZ" dirty="0" smtClean="0"/>
              <a:t>trvání remise (interval bez nemoci)</a:t>
            </a:r>
            <a:endParaRPr lang="en-US" dirty="0" smtClean="0"/>
          </a:p>
          <a:p>
            <a:pPr marL="609600" indent="-609600"/>
            <a:r>
              <a:rPr lang="cs-CZ" dirty="0" smtClean="0"/>
              <a:t>procento úmrtí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8385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8041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402701"/>
              </p:ext>
            </p:extLst>
          </p:nvPr>
        </p:nvGraphicFramePr>
        <p:xfrm>
          <a:off x="179190" y="217488"/>
          <a:ext cx="8640960" cy="6451591"/>
        </p:xfrm>
        <a:graphic>
          <a:graphicData uri="http://schemas.openxmlformats.org/drawingml/2006/table">
            <a:tbl>
              <a:tblPr rtl="1"/>
              <a:tblGrid>
                <a:gridCol w="2006377"/>
                <a:gridCol w="2314103"/>
                <a:gridCol w="4320480"/>
              </a:tblGrid>
              <a:tr h="14580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Vliv na přežití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Vliv na kvalitu života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+</a:t>
                      </a:r>
                      <a:endParaRPr kumimoji="0" lang="sk-SK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?</a:t>
                      </a:r>
                      <a:endParaRPr kumimoji="0" lang="sk-S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vyjadřování pocitů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+</a:t>
                      </a:r>
                      <a:endParaRPr kumimoji="0" lang="sk-SK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-</a:t>
                      </a:r>
                      <a:endParaRPr kumimoji="0" lang="sk-S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zlost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+</a:t>
                      </a:r>
                      <a:endParaRPr kumimoji="0" lang="sk-SK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0</a:t>
                      </a:r>
                      <a:endParaRPr kumimoji="0" lang="sk-S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smysl existence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? </a:t>
                      </a:r>
                      <a:endParaRPr kumimoji="0" lang="sk-SK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+</a:t>
                      </a:r>
                      <a:endParaRPr kumimoji="0" lang="sk-S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harmonie v rodině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2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+</a:t>
                      </a:r>
                      <a:endParaRPr kumimoji="0" lang="sk-SK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+</a:t>
                      </a:r>
                      <a:endParaRPr kumimoji="0" lang="sk-S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sdílení a svěřování problémů s druhými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+</a:t>
                      </a:r>
                      <a:endParaRPr kumimoji="0" lang="sk-SK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- ?</a:t>
                      </a:r>
                      <a:endParaRPr kumimoji="0" lang="sk-S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asertivita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-</a:t>
                      </a:r>
                      <a:endParaRPr kumimoji="0" lang="sk-SK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-</a:t>
                      </a:r>
                      <a:endParaRPr kumimoji="0" lang="sk-S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deprese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-</a:t>
                      </a:r>
                      <a:endParaRPr kumimoji="0" lang="sk-SK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+</a:t>
                      </a:r>
                      <a:endParaRPr kumimoji="0" lang="sk-S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racionalita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?</a:t>
                      </a:r>
                      <a:endParaRPr kumimoji="0" lang="sk-SK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+</a:t>
                      </a:r>
                      <a:endParaRPr kumimoji="0" lang="sk-S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sociální podpora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+</a:t>
                      </a:r>
                      <a:endParaRPr kumimoji="0" lang="sk-S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+</a:t>
                      </a:r>
                      <a:endParaRPr kumimoji="0" lang="sk-S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sexualita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27" name="Text Box 52"/>
          <p:cNvSpPr txBox="1">
            <a:spLocks noChangeArrowheads="1"/>
          </p:cNvSpPr>
          <p:nvPr/>
        </p:nvSpPr>
        <p:spPr bwMode="auto">
          <a:xfrm>
            <a:off x="5381625" y="533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54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77813"/>
            <a:ext cx="8604250" cy="9906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Co se zjistilo?</a:t>
            </a:r>
            <a:endParaRPr lang="en-US" b="1" dirty="0"/>
          </a:p>
        </p:txBody>
      </p:sp>
      <p:sp>
        <p:nvSpPr>
          <p:cNvPr id="5120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9138"/>
            <a:ext cx="8435975" cy="44640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dirty="0" smtClean="0"/>
              <a:t>psychologické a medicínské proměnné spolu souvisí</a:t>
            </a:r>
            <a:endParaRPr lang="en-US" dirty="0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dirty="0" smtClean="0"/>
              <a:t>psychologické a medicínské proměnné spolu působí</a:t>
            </a:r>
            <a:endParaRPr lang="en-US" dirty="0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dirty="0" smtClean="0"/>
              <a:t>psychologické proměnné ovlivňující výskyt a průběh nemoci </a:t>
            </a:r>
            <a:r>
              <a:rPr lang="cs-CZ" b="1" dirty="0" smtClean="0"/>
              <a:t>nejsou</a:t>
            </a:r>
            <a:r>
              <a:rPr lang="cs-CZ" dirty="0" smtClean="0"/>
              <a:t> identické s faktory, které ovlivňují kvalitu života</a:t>
            </a:r>
            <a:endParaRPr lang="en-US" dirty="0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dirty="0" smtClean="0"/>
              <a:t>psychologické faktory jsou relevantní při úvaze o vzniku onemocnění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334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351838" cy="9906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/>
              <a:t>Co ohrožuje </a:t>
            </a:r>
            <a:r>
              <a:rPr lang="cs-CZ" sz="4000" b="1" dirty="0"/>
              <a:t>emoční </a:t>
            </a:r>
            <a:r>
              <a:rPr lang="cs-CZ" sz="4000" b="1" dirty="0" smtClean="0"/>
              <a:t>rovnováhu</a:t>
            </a:r>
            <a:endParaRPr lang="sk-SK" sz="4000" dirty="0"/>
          </a:p>
        </p:txBody>
      </p:sp>
      <p:sp>
        <p:nvSpPr>
          <p:cNvPr id="52226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strach o život</a:t>
            </a:r>
          </a:p>
          <a:p>
            <a:r>
              <a:rPr lang="cs-CZ" sz="2800" dirty="0" smtClean="0"/>
              <a:t>strach z opuštěnosti, izolace, ztráta intimity</a:t>
            </a:r>
          </a:p>
          <a:p>
            <a:r>
              <a:rPr lang="cs-CZ" sz="2800" dirty="0" smtClean="0"/>
              <a:t>strach z poškození těla</a:t>
            </a:r>
          </a:p>
          <a:p>
            <a:r>
              <a:rPr lang="cs-CZ" sz="2800" dirty="0" smtClean="0"/>
              <a:t>pocit zranitelnosti - ztráta pocitu kontroly a ovládání vlastního života</a:t>
            </a:r>
          </a:p>
          <a:p>
            <a:r>
              <a:rPr lang="cs-CZ" sz="2800" dirty="0" smtClean="0"/>
              <a:t>strach z neovladatelné a opakované bolesti</a:t>
            </a:r>
          </a:p>
          <a:p>
            <a:r>
              <a:rPr lang="cs-CZ" sz="2800" dirty="0" smtClean="0"/>
              <a:t>strach z vleklého a nedůstojného umírání</a:t>
            </a:r>
            <a:endParaRPr lang="cs-CZ" dirty="0" smtClean="0"/>
          </a:p>
          <a:p>
            <a:endParaRPr lang="cs-CZ" dirty="0" smtClean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07591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„Starý“ psychosomatický model</a:t>
            </a:r>
            <a:endParaRPr lang="sk-SK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/>
          <a:srcRect t="28413" b="395"/>
          <a:stretch/>
        </p:blipFill>
        <p:spPr bwMode="auto">
          <a:xfrm>
            <a:off x="611560" y="1784548"/>
            <a:ext cx="7920880" cy="402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2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Co ovlivňuje reakce</a:t>
            </a:r>
            <a:endParaRPr lang="sk-SK" dirty="0"/>
          </a:p>
        </p:txBody>
      </p:sp>
      <p:sp>
        <p:nvSpPr>
          <p:cNvPr id="53250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somatické obtíže</a:t>
            </a:r>
          </a:p>
          <a:p>
            <a:r>
              <a:rPr lang="cs-CZ" dirty="0" smtClean="0"/>
              <a:t>délka a náročnost léčby</a:t>
            </a:r>
          </a:p>
          <a:p>
            <a:r>
              <a:rPr lang="cs-CZ" dirty="0" smtClean="0"/>
              <a:t>chronicita onemocnění</a:t>
            </a:r>
          </a:p>
          <a:p>
            <a:r>
              <a:rPr lang="cs-CZ" dirty="0" smtClean="0"/>
              <a:t>anticipace týkající se prognózy</a:t>
            </a:r>
          </a:p>
          <a:p>
            <a:r>
              <a:rPr lang="cs-CZ" dirty="0" smtClean="0"/>
              <a:t>sociální mikroklima</a:t>
            </a:r>
          </a:p>
          <a:p>
            <a:r>
              <a:rPr lang="cs-CZ" dirty="0" smtClean="0"/>
              <a:t>terapeutický vztah s ošetřujícím lékařem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73401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Zvládání na </a:t>
            </a:r>
            <a:r>
              <a:rPr lang="cs-CZ" b="1" dirty="0"/>
              <a:t>psychické úrovni</a:t>
            </a:r>
            <a:endParaRPr lang="cs-CZ" b="1" dirty="0" smtClean="0"/>
          </a:p>
        </p:txBody>
      </p:sp>
      <p:sp>
        <p:nvSpPr>
          <p:cNvPr id="6246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752600"/>
            <a:ext cx="7772400" cy="4724400"/>
          </a:xfrm>
        </p:spPr>
        <p:txBody>
          <a:bodyPr>
            <a:normAutofit lnSpcReduction="10000"/>
          </a:bodyPr>
          <a:lstStyle/>
          <a:p>
            <a:r>
              <a:rPr lang="cs-CZ" sz="2600" b="1" dirty="0" smtClean="0"/>
              <a:t>méně adaptivní strategie</a:t>
            </a:r>
            <a:r>
              <a:rPr lang="cs-CZ" sz="2600" dirty="0" smtClean="0"/>
              <a:t>: vyhýbání se a potlačování myšlenek - spojeno s vyšším rizikem recidivy</a:t>
            </a:r>
          </a:p>
          <a:p>
            <a:r>
              <a:rPr lang="cs-CZ" sz="2600" dirty="0" smtClean="0"/>
              <a:t>popření, vytěsnění čí odvedení pozornosti – může být někdy adaptivní strategie</a:t>
            </a:r>
          </a:p>
          <a:p>
            <a:r>
              <a:rPr lang="cs-CZ" sz="2600" dirty="0" smtClean="0"/>
              <a:t>používání negativně obsazených slov (smrt, umřít, rakovina) u některých pacientů mělo </a:t>
            </a:r>
            <a:r>
              <a:rPr lang="cs-CZ" sz="2600" b="1" dirty="0" smtClean="0"/>
              <a:t>pozitivní vliv </a:t>
            </a:r>
            <a:r>
              <a:rPr lang="cs-CZ" sz="2600" dirty="0" smtClean="0"/>
              <a:t>na zdravotní stav</a:t>
            </a:r>
          </a:p>
          <a:p>
            <a:r>
              <a:rPr lang="cs-CZ" sz="2600" dirty="0" smtClean="0"/>
              <a:t>sociální opora, sociální aktivity - zlepšení zdravotního stavu, dlouhodobější přežití</a:t>
            </a:r>
          </a:p>
          <a:p>
            <a:r>
              <a:rPr lang="cs-CZ" sz="2600" dirty="0" smtClean="0"/>
              <a:t>možnost kontroly nad situací, u dětí jde o významný vliv rodičů</a:t>
            </a:r>
          </a:p>
        </p:txBody>
      </p:sp>
    </p:spTree>
    <p:extLst>
      <p:ext uri="{BB962C8B-B14F-4D97-AF65-F5344CB8AC3E}">
        <p14:creationId xmlns:p14="http://schemas.microsoft.com/office/powerpoint/2010/main" val="2030124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75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1534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err="1" smtClean="0"/>
              <a:t>Strategie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zvládání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nemoci</a:t>
            </a:r>
            <a:r>
              <a:rPr lang="cs-CZ" sz="4000" b="1" dirty="0" smtClean="0"/>
              <a:t> (</a:t>
            </a:r>
            <a:r>
              <a:rPr lang="cs-CZ" sz="4000" b="1" dirty="0" err="1" smtClean="0"/>
              <a:t>coping</a:t>
            </a:r>
            <a:r>
              <a:rPr lang="cs-CZ" sz="4000" b="1" dirty="0" smtClean="0"/>
              <a:t>)</a:t>
            </a:r>
            <a:endParaRPr lang="en-US" sz="4000" b="1" dirty="0" smtClean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11560" y="1628800"/>
            <a:ext cx="8208912" cy="42592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5000"/>
              </a:lnSpc>
            </a:pPr>
            <a:r>
              <a:rPr lang="cs-CZ" sz="2800" dirty="0" smtClean="0"/>
              <a:t>potkáváme se jak se styly zvládání tak obrannými mechanizmy, nejčastěji:</a:t>
            </a:r>
          </a:p>
          <a:p>
            <a:pPr marL="742950" lvl="1" indent="-285750" eaLnBrk="1" hangingPunct="1">
              <a:lnSpc>
                <a:spcPct val="105000"/>
              </a:lnSpc>
            </a:pPr>
            <a:r>
              <a:rPr lang="cs-CZ" sz="2400" dirty="0" smtClean="0"/>
              <a:t>aktivní vyhledávání informací</a:t>
            </a:r>
          </a:p>
          <a:p>
            <a:pPr marL="742950" lvl="1" indent="-285750" eaLnBrk="1" hangingPunct="1">
              <a:lnSpc>
                <a:spcPct val="105000"/>
              </a:lnSpc>
            </a:pPr>
            <a:r>
              <a:rPr lang="cs-CZ" sz="2400" dirty="0" smtClean="0"/>
              <a:t>projekce (nejčastěji vzteku)</a:t>
            </a:r>
          </a:p>
          <a:p>
            <a:pPr marL="742950" lvl="1" indent="-285750" eaLnBrk="1" hangingPunct="1">
              <a:lnSpc>
                <a:spcPct val="105000"/>
              </a:lnSpc>
            </a:pPr>
            <a:r>
              <a:rPr lang="cs-CZ" sz="2400" dirty="0" smtClean="0"/>
              <a:t>ignorování pocitů (popření, nebere na vědomí)</a:t>
            </a:r>
          </a:p>
          <a:p>
            <a:pPr marL="742950" lvl="1" indent="-285750" eaLnBrk="1" hangingPunct="1">
              <a:lnSpc>
                <a:spcPct val="105000"/>
              </a:lnSpc>
            </a:pPr>
            <a:r>
              <a:rPr lang="cs-CZ" sz="2400" dirty="0" smtClean="0"/>
              <a:t>přeformulování pocitů (i terapeuticky, „zhmotnění“ pocitů)</a:t>
            </a:r>
          </a:p>
          <a:p>
            <a:pPr marL="742950" lvl="1" indent="-285750" eaLnBrk="1" hangingPunct="1">
              <a:lnSpc>
                <a:spcPct val="105000"/>
              </a:lnSpc>
            </a:pPr>
            <a:r>
              <a:rPr lang="cs-CZ" sz="2400" dirty="0" smtClean="0"/>
              <a:t>racionalizace (fakty, informace, terapie s prvky edukace)</a:t>
            </a:r>
          </a:p>
          <a:p>
            <a:pPr marL="742950" lvl="1" indent="-285750" eaLnBrk="1" hangingPunct="1">
              <a:lnSpc>
                <a:spcPct val="105000"/>
              </a:lnSpc>
            </a:pPr>
            <a:r>
              <a:rPr lang="cs-CZ" sz="2400" dirty="0" err="1" smtClean="0"/>
              <a:t>katastrofizace</a:t>
            </a:r>
            <a:r>
              <a:rPr lang="cs-CZ" sz="2400" dirty="0" smtClean="0"/>
              <a:t> (depresivní projev)</a:t>
            </a:r>
          </a:p>
          <a:p>
            <a:pPr marL="742950" lvl="1" indent="-285750" eaLnBrk="1" hangingPunct="1">
              <a:lnSpc>
                <a:spcPct val="105000"/>
              </a:lnSpc>
            </a:pPr>
            <a:r>
              <a:rPr lang="cs-CZ" sz="2400" dirty="0" smtClean="0"/>
              <a:t>altruismus</a:t>
            </a:r>
            <a:endParaRPr lang="en-US" sz="2400" dirty="0" smtClean="0"/>
          </a:p>
          <a:p>
            <a:pPr marL="742950" lvl="1" indent="-285750" eaLnBrk="1" hangingPunct="1"/>
            <a:r>
              <a:rPr lang="cs-CZ" sz="2400" dirty="0" smtClean="0"/>
              <a:t>víra a náboženství, smysl utrpení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9599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Podpora růstu osobnosti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pomoci pacientovi využít dobu nemoci, hospitalizace, nebo která mu zbývá, k uskutečnění sebe sama (být vším, čím být </a:t>
            </a:r>
            <a:r>
              <a:rPr lang="cs-CZ" dirty="0" smtClean="0"/>
              <a:t>mohu</a:t>
            </a:r>
            <a:r>
              <a:rPr lang="sk-SK" dirty="0" smtClean="0"/>
              <a:t>)</a:t>
            </a:r>
          </a:p>
          <a:p>
            <a:r>
              <a:rPr lang="cs-CZ" dirty="0"/>
              <a:t>zážitkové hodnoty</a:t>
            </a:r>
          </a:p>
          <a:p>
            <a:r>
              <a:rPr lang="cs-CZ" dirty="0"/>
              <a:t>postojové hodnoty</a:t>
            </a:r>
          </a:p>
          <a:p>
            <a:r>
              <a:rPr lang="cs-CZ" dirty="0"/>
              <a:t>kreativita – moje vlastní</a:t>
            </a:r>
          </a:p>
          <a:p>
            <a:r>
              <a:rPr lang="cs-CZ" dirty="0"/>
              <a:t>cíleno na vnitřní </a:t>
            </a:r>
            <a:r>
              <a:rPr lang="cs-CZ" dirty="0" smtClean="0"/>
              <a:t>harmonii</a:t>
            </a:r>
          </a:p>
          <a:p>
            <a:r>
              <a:rPr lang="cs-CZ" dirty="0"/>
              <a:t>zlepšení kvality </a:t>
            </a:r>
            <a:r>
              <a:rPr lang="cs-CZ" b="1" dirty="0"/>
              <a:t>života</a:t>
            </a:r>
            <a:r>
              <a:rPr lang="cs-CZ" dirty="0"/>
              <a:t> – vyrovnání se s faktem nemoci, překonání úzkosti a </a:t>
            </a:r>
            <a:r>
              <a:rPr lang="cs-CZ" dirty="0" smtClean="0"/>
              <a:t>deprese</a:t>
            </a:r>
            <a:endParaRPr lang="sk-SK" dirty="0"/>
          </a:p>
          <a:p>
            <a:endParaRPr lang="cs-CZ" dirty="0"/>
          </a:p>
          <a:p>
            <a:endParaRPr lang="sk-SK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88921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Změna hodnot</a:t>
            </a:r>
            <a:endParaRPr lang="sk-SK" dirty="0"/>
          </a:p>
        </p:txBody>
      </p:sp>
      <p:sp>
        <p:nvSpPr>
          <p:cNvPr id="70658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sz="3200" dirty="0" smtClean="0"/>
              <a:t>hodnocení z hlediska prospěšnosti</a:t>
            </a:r>
          </a:p>
          <a:p>
            <a:pPr lvl="1"/>
            <a:r>
              <a:rPr lang="cs-CZ" dirty="0" smtClean="0"/>
              <a:t>podat výkon  X  být naživu</a:t>
            </a:r>
          </a:p>
          <a:p>
            <a:pPr lvl="1"/>
            <a:r>
              <a:rPr lang="cs-CZ" dirty="0" smtClean="0"/>
              <a:t>být k dispozici</a:t>
            </a:r>
          </a:p>
          <a:p>
            <a:pPr lvl="1"/>
            <a:r>
              <a:rPr lang="cs-CZ" dirty="0" smtClean="0"/>
              <a:t>být dosažitelný/á</a:t>
            </a:r>
          </a:p>
          <a:p>
            <a:r>
              <a:rPr lang="cs-CZ" sz="3200" dirty="0" smtClean="0"/>
              <a:t>hodnocení z hlediska úspěšnosti</a:t>
            </a:r>
          </a:p>
          <a:p>
            <a:pPr lvl="1"/>
            <a:r>
              <a:rPr lang="cs-CZ" dirty="0" smtClean="0"/>
              <a:t>být dobrý/á ve všech rolích X překonat, prožít a přežít svoji nemoc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270407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ANGENENDT, G. a kol. (2010). </a:t>
            </a:r>
            <a:r>
              <a:rPr lang="cs-CZ" i="1" dirty="0" err="1"/>
              <a:t>Psychoonkologie</a:t>
            </a:r>
            <a:r>
              <a:rPr lang="cs-CZ" i="1" dirty="0"/>
              <a:t> v praxi</a:t>
            </a:r>
            <a:r>
              <a:rPr lang="cs-CZ" dirty="0"/>
              <a:t>. Praha, </a:t>
            </a:r>
            <a:r>
              <a:rPr lang="cs-CZ" dirty="0" smtClean="0"/>
              <a:t>Portál.</a:t>
            </a:r>
          </a:p>
          <a:p>
            <a:r>
              <a:rPr lang="sk-SK" dirty="0"/>
              <a:t>AYERS, S., DE VISSER, R. (2015</a:t>
            </a:r>
            <a:r>
              <a:rPr lang="sk-SK" dirty="0" smtClean="0"/>
              <a:t>). Kapitola 11 – Imunita a ochrana. </a:t>
            </a:r>
            <a:r>
              <a:rPr lang="sk-SK" i="1" dirty="0" err="1" smtClean="0"/>
              <a:t>Psychologie</a:t>
            </a:r>
            <a:r>
              <a:rPr lang="sk-SK" i="1" dirty="0" smtClean="0"/>
              <a:t> </a:t>
            </a:r>
            <a:r>
              <a:rPr lang="sk-SK" i="1" dirty="0"/>
              <a:t>v </a:t>
            </a:r>
            <a:r>
              <a:rPr lang="sk-SK" i="1" dirty="0" err="1"/>
              <a:t>medicíně</a:t>
            </a:r>
            <a:r>
              <a:rPr lang="sk-SK" dirty="0"/>
              <a:t>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 smtClean="0"/>
              <a:t>Publishing</a:t>
            </a:r>
            <a:r>
              <a:rPr lang="sk-SK" dirty="0" smtClean="0"/>
              <a:t>.</a:t>
            </a:r>
            <a:endParaRPr lang="cs-CZ" dirty="0" smtClean="0"/>
          </a:p>
          <a:p>
            <a:r>
              <a:rPr lang="cs-CZ" dirty="0" smtClean="0"/>
              <a:t>FALEIDE</a:t>
            </a:r>
            <a:r>
              <a:rPr lang="cs-CZ" dirty="0"/>
              <a:t>, A. O. a kol. (2010). </a:t>
            </a:r>
            <a:r>
              <a:rPr lang="pl-PL" i="1" dirty="0"/>
              <a:t>Vliv psychiky na zdraví - Soudobá psychosomatika</a:t>
            </a:r>
            <a:r>
              <a:rPr lang="pl-PL" dirty="0"/>
              <a:t>. Praha, Grada </a:t>
            </a:r>
            <a:r>
              <a:rPr lang="pl-PL" dirty="0" smtClean="0"/>
              <a:t>Publishing.</a:t>
            </a:r>
            <a:endParaRPr lang="pl-PL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37037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13" y="188913"/>
            <a:ext cx="8029575" cy="1227137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Model vlivů z pozadí</a:t>
            </a:r>
            <a:endParaRPr lang="en-US" b="1" dirty="0"/>
          </a:p>
        </p:txBody>
      </p:sp>
      <p:sp>
        <p:nvSpPr>
          <p:cNvPr id="46082" name="Text Box 10"/>
          <p:cNvSpPr txBox="1">
            <a:spLocks noChangeArrowheads="1"/>
          </p:cNvSpPr>
          <p:nvPr/>
        </p:nvSpPr>
        <p:spPr bwMode="auto">
          <a:xfrm>
            <a:off x="7162800" y="2066925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nemoc</a:t>
            </a:r>
            <a:endParaRPr lang="en-US" sz="2800"/>
          </a:p>
        </p:txBody>
      </p:sp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539552" y="3948113"/>
            <a:ext cx="2373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u="sng" dirty="0">
                <a:solidFill>
                  <a:schemeClr val="accent2"/>
                </a:solidFill>
              </a:rPr>
              <a:t>Uzdravení</a:t>
            </a:r>
            <a:endParaRPr lang="en-US" sz="3600" b="1" u="sng" dirty="0">
              <a:solidFill>
                <a:schemeClr val="accent2"/>
              </a:solidFill>
            </a:endParaRPr>
          </a:p>
        </p:txBody>
      </p:sp>
      <p:sp>
        <p:nvSpPr>
          <p:cNvPr id="46084" name="Text Box 15"/>
          <p:cNvSpPr txBox="1">
            <a:spLocks noChangeArrowheads="1"/>
          </p:cNvSpPr>
          <p:nvPr/>
        </p:nvSpPr>
        <p:spPr bwMode="auto">
          <a:xfrm>
            <a:off x="4765675" y="6237312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psychologické</a:t>
            </a:r>
            <a:endParaRPr lang="en-US" sz="2400" dirty="0"/>
          </a:p>
        </p:txBody>
      </p:sp>
      <p:grpSp>
        <p:nvGrpSpPr>
          <p:cNvPr id="46085" name="Group 33"/>
          <p:cNvGrpSpPr>
            <a:grpSpLocks/>
          </p:cNvGrpSpPr>
          <p:nvPr/>
        </p:nvGrpSpPr>
        <p:grpSpPr bwMode="auto">
          <a:xfrm>
            <a:off x="2273300" y="4557713"/>
            <a:ext cx="6519863" cy="1765300"/>
            <a:chOff x="1166" y="2976"/>
            <a:chExt cx="4107" cy="1112"/>
          </a:xfrm>
        </p:grpSpPr>
        <p:sp>
          <p:nvSpPr>
            <p:cNvPr id="46101" name="Oval 3"/>
            <p:cNvSpPr>
              <a:spLocks noChangeArrowheads="1"/>
            </p:cNvSpPr>
            <p:nvPr/>
          </p:nvSpPr>
          <p:spPr bwMode="auto">
            <a:xfrm>
              <a:off x="2544" y="2976"/>
              <a:ext cx="1248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6102" name="Text Box 6"/>
            <p:cNvSpPr txBox="1">
              <a:spLocks noChangeArrowheads="1"/>
            </p:cNvSpPr>
            <p:nvPr/>
          </p:nvSpPr>
          <p:spPr bwMode="auto">
            <a:xfrm>
              <a:off x="1166" y="3091"/>
              <a:ext cx="1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800"/>
                <a:t>léčba</a:t>
              </a:r>
              <a:endParaRPr lang="en-US" sz="2800"/>
            </a:p>
          </p:txBody>
        </p:sp>
        <p:sp>
          <p:nvSpPr>
            <p:cNvPr id="46103" name="Line 8"/>
            <p:cNvSpPr>
              <a:spLocks noChangeShapeType="1"/>
            </p:cNvSpPr>
            <p:nvPr/>
          </p:nvSpPr>
          <p:spPr bwMode="auto">
            <a:xfrm>
              <a:off x="1872" y="3264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6104" name="Text Box 9"/>
            <p:cNvSpPr txBox="1">
              <a:spLocks noChangeArrowheads="1"/>
            </p:cNvSpPr>
            <p:nvPr/>
          </p:nvSpPr>
          <p:spPr bwMode="auto">
            <a:xfrm rot="1211776">
              <a:off x="2592" y="3264"/>
              <a:ext cx="13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2000"/>
                <a:t>POZADÍ</a:t>
              </a:r>
              <a:endParaRPr lang="en-US" sz="2000"/>
            </a:p>
          </p:txBody>
        </p:sp>
        <p:sp>
          <p:nvSpPr>
            <p:cNvPr id="46105" name="Line 11"/>
            <p:cNvSpPr>
              <a:spLocks noChangeShapeType="1"/>
            </p:cNvSpPr>
            <p:nvPr/>
          </p:nvSpPr>
          <p:spPr bwMode="auto">
            <a:xfrm flipV="1">
              <a:off x="2688" y="3081"/>
              <a:ext cx="12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 type="triangle" w="lg" len="lg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6106" name="Text Box 12"/>
            <p:cNvSpPr txBox="1">
              <a:spLocks noChangeArrowheads="1"/>
            </p:cNvSpPr>
            <p:nvPr/>
          </p:nvSpPr>
          <p:spPr bwMode="auto">
            <a:xfrm>
              <a:off x="3929" y="3487"/>
              <a:ext cx="134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800" dirty="0"/>
                <a:t>bez uzdravení</a:t>
              </a:r>
              <a:endParaRPr lang="en-US" sz="2800" dirty="0"/>
            </a:p>
          </p:txBody>
        </p:sp>
        <p:sp>
          <p:nvSpPr>
            <p:cNvPr id="46107" name="Line 13"/>
            <p:cNvSpPr>
              <a:spLocks noChangeShapeType="1"/>
            </p:cNvSpPr>
            <p:nvPr/>
          </p:nvSpPr>
          <p:spPr bwMode="auto">
            <a:xfrm flipH="1">
              <a:off x="3024" y="3504"/>
              <a:ext cx="14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6108" name="Line 14"/>
            <p:cNvSpPr>
              <a:spLocks noChangeShapeType="1"/>
            </p:cNvSpPr>
            <p:nvPr/>
          </p:nvSpPr>
          <p:spPr bwMode="auto">
            <a:xfrm>
              <a:off x="3168" y="3504"/>
              <a:ext cx="33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6109" name="Line 16"/>
            <p:cNvSpPr>
              <a:spLocks noChangeShapeType="1"/>
            </p:cNvSpPr>
            <p:nvPr/>
          </p:nvSpPr>
          <p:spPr bwMode="auto">
            <a:xfrm>
              <a:off x="3216" y="3840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46086" name="Text Box 21"/>
          <p:cNvSpPr txBox="1">
            <a:spLocks noChangeArrowheads="1"/>
          </p:cNvSpPr>
          <p:nvPr/>
        </p:nvSpPr>
        <p:spPr bwMode="auto">
          <a:xfrm>
            <a:off x="570384" y="1644650"/>
            <a:ext cx="205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u="sng" dirty="0">
                <a:solidFill>
                  <a:schemeClr val="accent2"/>
                </a:solidFill>
              </a:rPr>
              <a:t>Nemoc</a:t>
            </a:r>
            <a:endParaRPr lang="en-US" sz="3600" b="1" u="sng" dirty="0">
              <a:solidFill>
                <a:schemeClr val="accent2"/>
              </a:solidFill>
            </a:endParaRPr>
          </a:p>
        </p:txBody>
      </p:sp>
      <p:sp>
        <p:nvSpPr>
          <p:cNvPr id="46087" name="Text Box 26"/>
          <p:cNvSpPr txBox="1">
            <a:spLocks noChangeArrowheads="1"/>
          </p:cNvSpPr>
          <p:nvPr/>
        </p:nvSpPr>
        <p:spPr bwMode="auto">
          <a:xfrm>
            <a:off x="7020272" y="3278188"/>
            <a:ext cx="213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/>
              <a:t>zdraví</a:t>
            </a:r>
            <a:endParaRPr lang="en-US" sz="2800" dirty="0"/>
          </a:p>
        </p:txBody>
      </p:sp>
      <p:sp>
        <p:nvSpPr>
          <p:cNvPr id="46088" name="Text Box 29"/>
          <p:cNvSpPr txBox="1">
            <a:spLocks noChangeArrowheads="1"/>
          </p:cNvSpPr>
          <p:nvPr/>
        </p:nvSpPr>
        <p:spPr bwMode="auto">
          <a:xfrm>
            <a:off x="5170488" y="386104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psychologické</a:t>
            </a:r>
            <a:endParaRPr lang="en-US" sz="2400" dirty="0"/>
          </a:p>
        </p:txBody>
      </p:sp>
      <p:grpSp>
        <p:nvGrpSpPr>
          <p:cNvPr id="46089" name="Group 32"/>
          <p:cNvGrpSpPr>
            <a:grpSpLocks/>
          </p:cNvGrpSpPr>
          <p:nvPr/>
        </p:nvGrpSpPr>
        <p:grpSpPr bwMode="auto">
          <a:xfrm>
            <a:off x="2273300" y="2195513"/>
            <a:ext cx="5111750" cy="1752600"/>
            <a:chOff x="983" y="1488"/>
            <a:chExt cx="3220" cy="1104"/>
          </a:xfrm>
        </p:grpSpPr>
        <p:sp>
          <p:nvSpPr>
            <p:cNvPr id="46092" name="Oval 19"/>
            <p:cNvSpPr>
              <a:spLocks noChangeArrowheads="1"/>
            </p:cNvSpPr>
            <p:nvPr/>
          </p:nvSpPr>
          <p:spPr bwMode="auto">
            <a:xfrm>
              <a:off x="2592" y="1488"/>
              <a:ext cx="1248" cy="105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6093" name="Line 20"/>
            <p:cNvSpPr>
              <a:spLocks noChangeShapeType="1"/>
            </p:cNvSpPr>
            <p:nvPr/>
          </p:nvSpPr>
          <p:spPr bwMode="auto">
            <a:xfrm>
              <a:off x="2688" y="1776"/>
              <a:ext cx="1296" cy="528"/>
            </a:xfrm>
            <a:prstGeom prst="line">
              <a:avLst/>
            </a:prstGeom>
            <a:noFill/>
            <a:ln w="9525">
              <a:solidFill>
                <a:srgbClr val="00FFCC"/>
              </a:solidFill>
              <a:prstDash val="sysDot"/>
              <a:round/>
              <a:headEnd/>
              <a:tailEnd type="triangle" w="lg" len="lg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6094" name="Text Box 22"/>
            <p:cNvSpPr txBox="1">
              <a:spLocks noChangeArrowheads="1"/>
            </p:cNvSpPr>
            <p:nvPr/>
          </p:nvSpPr>
          <p:spPr bwMode="auto">
            <a:xfrm>
              <a:off x="983" y="1612"/>
              <a:ext cx="1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800" dirty="0" err="1"/>
                <a:t>patogén</a:t>
              </a:r>
              <a:endParaRPr lang="en-US" sz="2800" dirty="0"/>
            </a:p>
          </p:txBody>
        </p:sp>
        <p:sp>
          <p:nvSpPr>
            <p:cNvPr id="46095" name="Line 23"/>
            <p:cNvSpPr>
              <a:spLocks noChangeShapeType="1"/>
            </p:cNvSpPr>
            <p:nvPr/>
          </p:nvSpPr>
          <p:spPr bwMode="auto">
            <a:xfrm>
              <a:off x="1920" y="1776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6096" name="Text Box 24"/>
            <p:cNvSpPr txBox="1">
              <a:spLocks noChangeArrowheads="1"/>
            </p:cNvSpPr>
            <p:nvPr/>
          </p:nvSpPr>
          <p:spPr bwMode="auto">
            <a:xfrm rot="1211776">
              <a:off x="2710" y="1891"/>
              <a:ext cx="149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2000"/>
                <a:t>POZADÍ</a:t>
              </a:r>
              <a:endParaRPr lang="en-US" sz="2000"/>
            </a:p>
          </p:txBody>
        </p:sp>
        <p:sp>
          <p:nvSpPr>
            <p:cNvPr id="46097" name="Line 25"/>
            <p:cNvSpPr>
              <a:spLocks noChangeShapeType="1"/>
            </p:cNvSpPr>
            <p:nvPr/>
          </p:nvSpPr>
          <p:spPr bwMode="auto">
            <a:xfrm flipV="1">
              <a:off x="2703" y="1612"/>
              <a:ext cx="1412" cy="1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 type="triangle" w="lg" len="lg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6098" name="Line 27"/>
            <p:cNvSpPr>
              <a:spLocks noChangeShapeType="1"/>
            </p:cNvSpPr>
            <p:nvPr/>
          </p:nvSpPr>
          <p:spPr bwMode="auto">
            <a:xfrm flipH="1">
              <a:off x="3072" y="2016"/>
              <a:ext cx="14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6099" name="Line 28"/>
            <p:cNvSpPr>
              <a:spLocks noChangeShapeType="1"/>
            </p:cNvSpPr>
            <p:nvPr/>
          </p:nvSpPr>
          <p:spPr bwMode="auto">
            <a:xfrm>
              <a:off x="3216" y="2016"/>
              <a:ext cx="33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46100" name="Line 30"/>
            <p:cNvSpPr>
              <a:spLocks noChangeShapeType="1"/>
            </p:cNvSpPr>
            <p:nvPr/>
          </p:nvSpPr>
          <p:spPr bwMode="auto">
            <a:xfrm>
              <a:off x="3264" y="235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46090" name="Text Box 31"/>
          <p:cNvSpPr txBox="1">
            <a:spLocks noChangeArrowheads="1"/>
          </p:cNvSpPr>
          <p:nvPr/>
        </p:nvSpPr>
        <p:spPr bwMode="auto">
          <a:xfrm>
            <a:off x="6732240" y="4481513"/>
            <a:ext cx="213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/>
              <a:t>uzdravení</a:t>
            </a:r>
            <a:endParaRPr lang="en-US" sz="2800" dirty="0"/>
          </a:p>
        </p:txBody>
      </p:sp>
      <p:sp>
        <p:nvSpPr>
          <p:cNvPr id="46091" name="Line 45"/>
          <p:cNvSpPr>
            <a:spLocks noChangeShapeType="1"/>
          </p:cNvSpPr>
          <p:nvPr/>
        </p:nvSpPr>
        <p:spPr bwMode="auto">
          <a:xfrm>
            <a:off x="4689475" y="5000625"/>
            <a:ext cx="2042765" cy="928688"/>
          </a:xfrm>
          <a:prstGeom prst="line">
            <a:avLst/>
          </a:prstGeom>
          <a:noFill/>
          <a:ln w="9525">
            <a:solidFill>
              <a:srgbClr val="00FFCC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8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39750" y="1989138"/>
            <a:ext cx="8353425" cy="275907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3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cs-CZ" sz="3600" dirty="0" smtClean="0"/>
              <a:t>faktory působící na pozadí jsou imunologické, výživové či genetické</a:t>
            </a:r>
          </a:p>
          <a:p>
            <a:pPr>
              <a:lnSpc>
                <a:spcPct val="80000"/>
              </a:lnSpc>
            </a:pPr>
            <a:r>
              <a:rPr lang="cs-CZ" sz="3600" dirty="0" smtClean="0"/>
              <a:t>vždy zahrnují i psychologické faktory</a:t>
            </a:r>
          </a:p>
          <a:p>
            <a:pPr>
              <a:lnSpc>
                <a:spcPct val="80000"/>
              </a:lnSpc>
            </a:pPr>
            <a:r>
              <a:rPr lang="cs-CZ" sz="3600" dirty="0" smtClean="0"/>
              <a:t>faktory pozadí jsou specifické pro jednotlivé diagnózy</a:t>
            </a:r>
          </a:p>
        </p:txBody>
      </p:sp>
    </p:spTree>
    <p:extLst>
      <p:ext uri="{BB962C8B-B14F-4D97-AF65-F5344CB8AC3E}">
        <p14:creationId xmlns:p14="http://schemas.microsoft.com/office/powerpoint/2010/main" val="226221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Psychoneuroimunologie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zkoumá, jak duševní stavy ovlivňují imunitní funkce</a:t>
            </a:r>
          </a:p>
          <a:p>
            <a:r>
              <a:rPr lang="cs-CZ" dirty="0"/>
              <a:t>o</a:t>
            </a:r>
            <a:r>
              <a:rPr lang="cs-CZ" dirty="0" smtClean="0"/>
              <a:t>blast </a:t>
            </a:r>
            <a:r>
              <a:rPr lang="cs-CZ" dirty="0"/>
              <a:t>studia týkající se vzájemných výtahů mezi CNS a aktivitou nervového systému - jde o oboustrannou komunikaci mezi nervovým a neuroendokrinním systémem na jedné, a imunitním systémem na druhé </a:t>
            </a:r>
            <a:r>
              <a:rPr lang="cs-CZ" dirty="0" smtClean="0"/>
              <a:t>straně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6769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51840" cy="990600"/>
          </a:xfrm>
        </p:spPr>
        <p:txBody>
          <a:bodyPr/>
          <a:lstStyle/>
          <a:p>
            <a:r>
              <a:rPr lang="cs-CZ" sz="4000" b="1" dirty="0"/>
              <a:t>Stres a fungování imunitního </a:t>
            </a:r>
            <a:r>
              <a:rPr lang="cs-CZ" sz="4000" b="1" dirty="0" smtClean="0"/>
              <a:t>systému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a</a:t>
            </a:r>
            <a:r>
              <a:rPr lang="cs-CZ" b="1" dirty="0" smtClean="0"/>
              <a:t>kutní stres </a:t>
            </a:r>
            <a:r>
              <a:rPr lang="cs-CZ" dirty="0" smtClean="0"/>
              <a:t>vyvolává zlepšení funkcí imunitního systému (veřejné vystoupení, sportovní soutěž)</a:t>
            </a:r>
          </a:p>
          <a:p>
            <a:r>
              <a:rPr lang="cs-CZ" dirty="0"/>
              <a:t>a</a:t>
            </a:r>
            <a:r>
              <a:rPr lang="cs-CZ" dirty="0" smtClean="0"/>
              <a:t>daptivní mechanizmus těla k zvládnutí potenciálních nemocí / infekcí u reakcí typu „útok nebo útěk“</a:t>
            </a:r>
          </a:p>
          <a:p>
            <a:r>
              <a:rPr lang="cs-CZ" b="1" dirty="0"/>
              <a:t>c</a:t>
            </a:r>
            <a:r>
              <a:rPr lang="cs-CZ" b="1" dirty="0" smtClean="0"/>
              <a:t>hronický stres </a:t>
            </a:r>
            <a:r>
              <a:rPr lang="cs-CZ" dirty="0" smtClean="0"/>
              <a:t>má tendenci imunitní funkce narušovat (práce, vztahy)</a:t>
            </a:r>
          </a:p>
          <a:p>
            <a:r>
              <a:rPr lang="cs-CZ" dirty="0"/>
              <a:t>t</a:t>
            </a:r>
            <a:r>
              <a:rPr lang="cs-CZ" dirty="0" smtClean="0"/>
              <a:t>rauma a </a:t>
            </a:r>
            <a:r>
              <a:rPr lang="cs-CZ" b="1" dirty="0" smtClean="0"/>
              <a:t>PTSD</a:t>
            </a:r>
            <a:r>
              <a:rPr lang="cs-CZ" dirty="0" smtClean="0"/>
              <a:t> – překvapivý </a:t>
            </a:r>
            <a:r>
              <a:rPr lang="cs-CZ" dirty="0" smtClean="0"/>
              <a:t>kontrast: dlouhodobě zvýšená imunita s paradoxním nárůstem symptomů nemocí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2437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b="1" dirty="0" smtClean="0"/>
              <a:t>Emoce a fungování imunitního systému</a:t>
            </a:r>
            <a:endParaRPr lang="sk-SK" sz="3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n</a:t>
            </a:r>
            <a:r>
              <a:rPr lang="cs-CZ" b="1" dirty="0" smtClean="0"/>
              <a:t>egativní emoce</a:t>
            </a:r>
          </a:p>
          <a:p>
            <a:pPr lvl="1"/>
            <a:r>
              <a:rPr lang="cs-CZ" dirty="0" smtClean="0"/>
              <a:t>především deprese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rokazatelnost není jednoznačná – nezdravé chování depresivních lidí?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ntervence, které zlepšují duševní stav, často vedou ke zlepšení fungování endokrinního a imunitního systému</a:t>
            </a:r>
          </a:p>
          <a:p>
            <a:r>
              <a:rPr lang="cs-CZ" b="1" dirty="0"/>
              <a:t>p</a:t>
            </a:r>
            <a:r>
              <a:rPr lang="cs-CZ" b="1" dirty="0" smtClean="0"/>
              <a:t>ozitivní </a:t>
            </a:r>
            <a:r>
              <a:rPr lang="cs-CZ" b="1" dirty="0"/>
              <a:t>emoce</a:t>
            </a:r>
          </a:p>
          <a:p>
            <a:pPr lvl="1"/>
            <a:r>
              <a:rPr lang="cs-CZ" dirty="0" smtClean="0"/>
              <a:t>optimismus</a:t>
            </a:r>
            <a:r>
              <a:rPr lang="cs-CZ" dirty="0"/>
              <a:t>, emoční expresivita, extraverze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odstatně </a:t>
            </a:r>
            <a:r>
              <a:rPr lang="cs-CZ" dirty="0"/>
              <a:t>méně prostudováno než vazby imunitního systému a negativních emocí</a:t>
            </a:r>
            <a:endParaRPr lang="sk-SK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4554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51840" cy="990600"/>
          </a:xfrm>
        </p:spPr>
        <p:txBody>
          <a:bodyPr/>
          <a:lstStyle/>
          <a:p>
            <a:r>
              <a:rPr lang="cs-CZ" sz="4000" b="1" dirty="0" smtClean="0"/>
              <a:t>Psychologické aspekty poruch imunity</a:t>
            </a:r>
            <a:endParaRPr lang="sk-SK" sz="40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utoimunitní onemocnění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evmatická artritida</a:t>
            </a:r>
          </a:p>
          <a:p>
            <a:pPr lvl="1"/>
            <a:r>
              <a:rPr lang="cs-CZ" dirty="0" smtClean="0"/>
              <a:t>Diabetes 1. typu</a:t>
            </a:r>
          </a:p>
          <a:p>
            <a:pPr lvl="1"/>
            <a:r>
              <a:rPr lang="cs-CZ" dirty="0" smtClean="0"/>
              <a:t>lupus</a:t>
            </a:r>
          </a:p>
          <a:p>
            <a:r>
              <a:rPr lang="cs-CZ" dirty="0" smtClean="0"/>
              <a:t>HIV/AIDS</a:t>
            </a:r>
            <a:endParaRPr lang="cs-CZ" dirty="0"/>
          </a:p>
          <a:p>
            <a:pPr lvl="1"/>
            <a:r>
              <a:rPr lang="cs-CZ" dirty="0"/>
              <a:t>s</a:t>
            </a:r>
            <a:r>
              <a:rPr lang="cs-CZ" dirty="0" smtClean="0"/>
              <a:t>nížená kvalita života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výšení úzkosti, zvýšení výskytu deprese</a:t>
            </a:r>
          </a:p>
          <a:p>
            <a:endParaRPr lang="cs-CZ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73042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1446</Words>
  <Application>Microsoft Office PowerPoint</Application>
  <PresentationFormat>Prezentácia na obrazovke (4:3)</PresentationFormat>
  <Paragraphs>283</Paragraphs>
  <Slides>35</Slides>
  <Notes>4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35</vt:i4>
      </vt:variant>
    </vt:vector>
  </HeadingPairs>
  <TitlesOfParts>
    <vt:vector size="36" baseType="lpstr">
      <vt:lpstr>Motív Office</vt:lpstr>
      <vt:lpstr>Psychoneuroimunologie, psychoonkologie v kontextu „zdravého životního stylu“</vt:lpstr>
      <vt:lpstr>Vliv psychických faktorů na:</vt:lpstr>
      <vt:lpstr>„Starý“ psychosomatický model</vt:lpstr>
      <vt:lpstr>Model vlivů z pozadí</vt:lpstr>
      <vt:lpstr>Prezentácia programu PowerPoint</vt:lpstr>
      <vt:lpstr>Psychoneuroimunologie</vt:lpstr>
      <vt:lpstr>Stres a fungování imunitního systému</vt:lpstr>
      <vt:lpstr>Emoce a fungování imunitního systému</vt:lpstr>
      <vt:lpstr>Psychologické aspekty poruch imunity</vt:lpstr>
      <vt:lpstr>Psychologické intervence</vt:lpstr>
      <vt:lpstr>Imunitní systém</vt:lpstr>
      <vt:lpstr>Rakovina</vt:lpstr>
      <vt:lpstr>Biologické faktory</vt:lpstr>
      <vt:lpstr>Osobnostní faktory</vt:lpstr>
      <vt:lpstr>Faktory chování</vt:lpstr>
      <vt:lpstr>Faktory společenské</vt:lpstr>
      <vt:lpstr>Podpůrná opatření</vt:lpstr>
      <vt:lpstr>Psychoonkologie </vt:lpstr>
      <vt:lpstr>Výzkumné zájmy</vt:lpstr>
      <vt:lpstr>„Nádorová osobnost“</vt:lpstr>
      <vt:lpstr>Hopelessness - helplessness</vt:lpstr>
      <vt:lpstr>Psychický stres</vt:lpstr>
      <vt:lpstr>Stres</vt:lpstr>
      <vt:lpstr>Životní událostí</vt:lpstr>
      <vt:lpstr>Sociální podmíněnost</vt:lpstr>
      <vt:lpstr>Kritéria pro uzdravení?</vt:lpstr>
      <vt:lpstr>Prezentácia programu PowerPoint</vt:lpstr>
      <vt:lpstr>Co se zjistilo?</vt:lpstr>
      <vt:lpstr>Co ohrožuje emoční rovnováhu</vt:lpstr>
      <vt:lpstr>Co ovlivňuje reakce</vt:lpstr>
      <vt:lpstr>Zvládání na psychické úrovni</vt:lpstr>
      <vt:lpstr>Strategie zvládání nemoci (coping)</vt:lpstr>
      <vt:lpstr>Podpora růstu osobnosti</vt:lpstr>
      <vt:lpstr>Změna hodnot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Psychoneuroimunologie, psychoonkologie v kontextu „zdravého životního stylu“</dc:title>
  <dc:creator>Kristina</dc:creator>
  <cp:lastModifiedBy>Kristina</cp:lastModifiedBy>
  <cp:revision>14</cp:revision>
  <dcterms:created xsi:type="dcterms:W3CDTF">2017-04-20T20:20:32Z</dcterms:created>
  <dcterms:modified xsi:type="dcterms:W3CDTF">2017-04-23T23:29:52Z</dcterms:modified>
</cp:coreProperties>
</file>