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6" r:id="rId4"/>
    <p:sldId id="270" r:id="rId5"/>
    <p:sldId id="271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CB2E-5EE4-4E5F-AA3D-2BBE058A689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61E58-2F93-4A22-ACA5-796933575FD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8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1E3A-1BC9-416D-B2BD-25B6D485A79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CB2E-5EE4-4E5F-AA3D-2BBE058A689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9F97-5B81-4418-81BE-BD67FBCC3C7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C82E-999A-4E2D-A5F7-F83F323F12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1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4C64A-3CC4-4735-9276-BD385AFC231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4DBE-8CA1-4A28-8BF4-E7DF48B6F9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0F60-587D-4480-856A-E9782885D0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0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1790-52EA-4362-8557-079F383D7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75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0DEB-256D-4EBD-AA60-C925B7B72F4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9F97-5B81-4418-81BE-BD67FBCC3C7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5C428-F8FC-41B1-B467-691635E405D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5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61E58-2F93-4A22-ACA5-796933575FD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9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1E3A-1BC9-416D-B2BD-25B6D485A79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7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89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84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4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4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73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6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C82E-999A-4E2D-A5F7-F83F323F12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43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1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90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4C64A-3CC4-4735-9276-BD385AFC231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4DBE-8CA1-4A28-8BF4-E7DF48B6F9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0F60-587D-4480-856A-E9782885D0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1790-52EA-4362-8557-079F383D7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0DEB-256D-4EBD-AA60-C925B7B72F4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5C428-F8FC-41B1-B467-691635E405D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FAD7D-05F3-4328-ABA3-A4F439FA72AF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FAD7D-05F3-4328-ABA3-A4F439FA72AF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7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7F7C-D383-4151-A531-3B56DE0349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82C3-9EBB-429A-83C7-C07CBBBBAF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uglenozoa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cs.wikipedia.org/wiki/Kmen_(biologie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n.wikipedia.org/wiki/Sarcomastigophora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20714"/>
            <a:ext cx="9144000" cy="2016125"/>
          </a:xfrm>
        </p:spPr>
        <p:txBody>
          <a:bodyPr/>
          <a:lstStyle/>
          <a:p>
            <a:r>
              <a:rPr lang="cs-CZ" altLang="cs-CZ" sz="5000" b="1" dirty="0"/>
              <a:t>Bi2BP_ZOZP </a:t>
            </a:r>
            <a:br>
              <a:rPr lang="cs-CZ" altLang="cs-CZ" sz="5000" b="1" dirty="0"/>
            </a:br>
            <a:r>
              <a:rPr lang="cs-CZ" altLang="cs-CZ" sz="5000" b="1" dirty="0" smtClean="0"/>
              <a:t>1. a 2. cvičení</a:t>
            </a:r>
            <a:endParaRPr lang="cs-CZ" altLang="cs-CZ" sz="50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429001"/>
            <a:ext cx="9144000" cy="28797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4500" b="1" dirty="0"/>
              <a:t>Živočišné tkáně:</a:t>
            </a:r>
          </a:p>
          <a:p>
            <a:pPr algn="ctr">
              <a:buFontTx/>
              <a:buNone/>
            </a:pPr>
            <a:r>
              <a:rPr lang="cs-CZ" altLang="cs-CZ" sz="4500" b="1" dirty="0"/>
              <a:t>1. různé tvary buněk</a:t>
            </a:r>
          </a:p>
          <a:p>
            <a:pPr algn="ctr">
              <a:buFontTx/>
              <a:buNone/>
            </a:pPr>
            <a:r>
              <a:rPr lang="cs-CZ" altLang="cs-CZ" sz="4500" b="1" dirty="0"/>
              <a:t>2. buněčné inkluze</a:t>
            </a:r>
          </a:p>
          <a:p>
            <a:endParaRPr lang="cs-CZ" altLang="cs-CZ" sz="4500" dirty="0"/>
          </a:p>
        </p:txBody>
      </p:sp>
    </p:spTree>
    <p:extLst>
      <p:ext uri="{BB962C8B-B14F-4D97-AF65-F5344CB8AC3E}">
        <p14:creationId xmlns:p14="http://schemas.microsoft.com/office/powerpoint/2010/main" val="281765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-1588"/>
            <a:ext cx="6859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5876926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000000"/>
                </a:solidFill>
              </a:rPr>
              <a:t>Obr. 7: Krevní roztěr velblouda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2227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0" y="600392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Obr. 9: Spermie (krysy) – pohyblivé buňky s tlačným bičíkem (foto: M. Nakládal)</a:t>
            </a:r>
          </a:p>
        </p:txBody>
      </p:sp>
    </p:spTree>
    <p:extLst>
      <p:ext uri="{BB962C8B-B14F-4D97-AF65-F5344CB8AC3E}">
        <p14:creationId xmlns:p14="http://schemas.microsoft.com/office/powerpoint/2010/main" val="423619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0" y="5805489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Obr. 11: Jaterní parenchym (řez játry) při velkém zvětšení              – buňky tvaru mnohostěnu (hepatocyty)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336565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581342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Obr. 12: Jaterní parenchym (řez játry) při velkém zvětšení              – buňky tvaru mnohostěnu (hepatocyty)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96498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0532"/>
          </a:xfrm>
        </p:spPr>
        <p:txBody>
          <a:bodyPr/>
          <a:lstStyle/>
          <a:p>
            <a:r>
              <a:rPr lang="cs-CZ" sz="2800" b="1" dirty="0" smtClean="0"/>
              <a:t>1 a 2. cvičení ze Základů obecné zoologie (ZOZL):  (var. 2018)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117122"/>
            <a:ext cx="10972800" cy="4525963"/>
          </a:xfrm>
        </p:spPr>
        <p:txBody>
          <a:bodyPr/>
          <a:lstStyle/>
          <a:p>
            <a:r>
              <a:rPr lang="cs-CZ" sz="2400" b="1" u="sng" dirty="0" smtClean="0"/>
              <a:t>Buňky </a:t>
            </a:r>
            <a:r>
              <a:rPr lang="cs-CZ" sz="2400" b="1" u="sng" dirty="0"/>
              <a:t>(cytologie) I. – Prvoci </a:t>
            </a:r>
            <a:endParaRPr lang="cs-CZ" sz="2400" b="1" dirty="0"/>
          </a:p>
          <a:p>
            <a:r>
              <a:rPr lang="cs-CZ" sz="2400" b="1" u="sng" dirty="0"/>
              <a:t>Úkol 1: Pozorování a zakreslení </a:t>
            </a:r>
            <a:r>
              <a:rPr lang="cs-CZ" sz="2400" b="1" u="sng" dirty="0" err="1"/>
              <a:t>bunek</a:t>
            </a:r>
            <a:r>
              <a:rPr lang="cs-CZ" sz="2400" b="1" u="sng" dirty="0"/>
              <a:t> prvoku – trvalé preparáty prvoků</a:t>
            </a:r>
            <a:endParaRPr lang="cs-CZ" sz="2400" b="1" dirty="0"/>
          </a:p>
          <a:p>
            <a:r>
              <a:rPr lang="cs-CZ" sz="2400" b="1" dirty="0"/>
              <a:t>1. </a:t>
            </a:r>
            <a:r>
              <a:rPr lang="cs-CZ" sz="2400" b="1" dirty="0" err="1"/>
              <a:t>lamblie</a:t>
            </a:r>
            <a:r>
              <a:rPr lang="cs-CZ" sz="2400" b="1" dirty="0"/>
              <a:t> střevní (</a:t>
            </a:r>
            <a:r>
              <a:rPr lang="cs-CZ" sz="2400" b="1" dirty="0" err="1"/>
              <a:t>Giardia</a:t>
            </a:r>
            <a:r>
              <a:rPr lang="cs-CZ" sz="2400" b="1" dirty="0"/>
              <a:t> </a:t>
            </a:r>
            <a:r>
              <a:rPr lang="cs-CZ" sz="2400" b="1" dirty="0" err="1"/>
              <a:t>intestinalis</a:t>
            </a:r>
            <a:r>
              <a:rPr lang="cs-CZ" sz="2400" b="1" dirty="0"/>
              <a:t>) kmen BICÍKOVCI</a:t>
            </a:r>
          </a:p>
          <a:p>
            <a:r>
              <a:rPr lang="cs-CZ" sz="2400" b="1" dirty="0"/>
              <a:t>2. </a:t>
            </a:r>
            <a:r>
              <a:rPr lang="cs-CZ" sz="2400" b="1" dirty="0" err="1"/>
              <a:t>trypanozóma</a:t>
            </a:r>
            <a:r>
              <a:rPr lang="cs-CZ" sz="2400" b="1" dirty="0"/>
              <a:t> </a:t>
            </a:r>
            <a:r>
              <a:rPr lang="cs-CZ" sz="2400" b="1" dirty="0" err="1"/>
              <a:t>spavičná</a:t>
            </a:r>
            <a:r>
              <a:rPr lang="cs-CZ" sz="2400" b="1" dirty="0"/>
              <a:t> (Trypanosoma </a:t>
            </a:r>
            <a:r>
              <a:rPr lang="cs-CZ" sz="2400" b="1" dirty="0" err="1"/>
              <a:t>gambiense</a:t>
            </a:r>
            <a:r>
              <a:rPr lang="cs-CZ" sz="2400" b="1" dirty="0"/>
              <a:t>) kmen BICÍKOVCI</a:t>
            </a:r>
          </a:p>
          <a:p>
            <a:r>
              <a:rPr lang="cs-CZ" sz="2400" b="1" dirty="0"/>
              <a:t>3. </a:t>
            </a:r>
            <a:r>
              <a:rPr lang="cs-CZ" sz="2400" b="1" dirty="0" err="1"/>
              <a:t>dírkonošci</a:t>
            </a:r>
            <a:r>
              <a:rPr lang="cs-CZ" sz="2400" b="1" dirty="0"/>
              <a:t> (</a:t>
            </a:r>
            <a:r>
              <a:rPr lang="cs-CZ" sz="2400" b="1" dirty="0" err="1"/>
              <a:t>Foraminiferida</a:t>
            </a:r>
            <a:r>
              <a:rPr lang="cs-CZ" sz="2400" b="1" dirty="0"/>
              <a:t>) kmen KORENONOŽCI</a:t>
            </a:r>
          </a:p>
          <a:p>
            <a:r>
              <a:rPr lang="cs-CZ" sz="2400" b="1" dirty="0"/>
              <a:t>4. hromadinky </a:t>
            </a:r>
            <a:r>
              <a:rPr lang="cs-CZ" sz="2400" b="1" dirty="0" err="1"/>
              <a:t>Gregarina</a:t>
            </a:r>
            <a:r>
              <a:rPr lang="cs-CZ" sz="2400" b="1" dirty="0"/>
              <a:t> </a:t>
            </a:r>
            <a:r>
              <a:rPr lang="cs-CZ" sz="2400" b="1" dirty="0" err="1"/>
              <a:t>sp</a:t>
            </a:r>
            <a:r>
              <a:rPr lang="cs-CZ" sz="2400" b="1" dirty="0"/>
              <a:t>. kmen VÝTRUSOVCI</a:t>
            </a:r>
          </a:p>
          <a:p>
            <a:r>
              <a:rPr lang="cs-CZ" sz="2400" b="1" u="sng" dirty="0"/>
              <a:t>Buňky (cytologie) II. – buňky (mnohobuněčných) </a:t>
            </a:r>
            <a:r>
              <a:rPr lang="cs-CZ" sz="2400" b="1" u="sng" dirty="0" smtClean="0"/>
              <a:t>živočichů</a:t>
            </a:r>
            <a:r>
              <a:rPr lang="cs-CZ" dirty="0"/>
              <a:t> </a:t>
            </a:r>
          </a:p>
          <a:p>
            <a:r>
              <a:rPr lang="cs-CZ" sz="2400" b="1" u="sng" dirty="0"/>
              <a:t>Úkol 2: Pozorování a zakreslení volných buněk živočichů, zejména erytrocytů obratlovců – trvalé preparáty krevních roztěrů:</a:t>
            </a:r>
          </a:p>
          <a:p>
            <a:pPr lvl="0"/>
            <a:r>
              <a:rPr lang="cs-CZ" sz="2400" dirty="0"/>
              <a:t>krevní roztěr ryby</a:t>
            </a:r>
          </a:p>
          <a:p>
            <a:pPr lvl="0"/>
            <a:r>
              <a:rPr lang="cs-CZ" sz="2400" dirty="0"/>
              <a:t>krevní roztěr obojživelníka: skokan zelený (</a:t>
            </a:r>
            <a:r>
              <a:rPr lang="cs-CZ" sz="2400" i="1" dirty="0" err="1"/>
              <a:t>Rana</a:t>
            </a:r>
            <a:r>
              <a:rPr lang="cs-CZ" sz="2400" i="1" dirty="0"/>
              <a:t> </a:t>
            </a:r>
            <a:r>
              <a:rPr lang="cs-CZ" sz="2400" i="1" dirty="0" err="1"/>
              <a:t>esculenta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krevní roztěr ptáka </a:t>
            </a:r>
          </a:p>
          <a:p>
            <a:pPr lvl="0"/>
            <a:r>
              <a:rPr lang="cs-CZ" sz="2400" i="1" dirty="0"/>
              <a:t>krevní roztěr savce: lidská krev (pro srovnání)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7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u="sng" dirty="0" smtClean="0"/>
              <a:t>Úkol 3: Pozorování a zakreslení trvalých preparátů – různý tvar buněk:</a:t>
            </a:r>
          </a:p>
          <a:p>
            <a:pPr lvl="0"/>
            <a:r>
              <a:rPr lang="cs-CZ" sz="2400" dirty="0" smtClean="0"/>
              <a:t>jaterní parenchym (příčný řez játry lína) – buňky tvaru mnohostěnu (</a:t>
            </a:r>
            <a:r>
              <a:rPr lang="cs-CZ" sz="2400" dirty="0" err="1" smtClean="0"/>
              <a:t>hepatocyty</a:t>
            </a:r>
            <a:r>
              <a:rPr lang="cs-CZ" sz="2400" dirty="0" smtClean="0"/>
              <a:t>)</a:t>
            </a:r>
          </a:p>
          <a:p>
            <a:r>
              <a:rPr lang="cs-CZ" sz="2400" i="1" dirty="0" smtClean="0"/>
              <a:t>spermie (krysy) – pohyblivé volné buňky s tlačným bičíkem</a:t>
            </a:r>
            <a:endParaRPr lang="cs-CZ" sz="2400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84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3" y="3591629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</a:rPr>
              <a:t>Lamblia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střevni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Trypanosoma </a:t>
            </a:r>
            <a:r>
              <a:rPr lang="cs-CZ" dirty="0" err="1">
                <a:solidFill>
                  <a:prstClr val="black"/>
                </a:solidFill>
              </a:rPr>
              <a:t>spavičná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Trypanosoma ptačí v klíštěti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</a:rPr>
              <a:t>Lamblia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střevni</a:t>
            </a: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/>
          </p:nvPr>
        </p:nvGraphicFramePr>
        <p:xfrm>
          <a:off x="5092929" y="1103681"/>
          <a:ext cx="2118754" cy="1737360"/>
        </p:xfrm>
        <a:graphic>
          <a:graphicData uri="http://schemas.openxmlformats.org/drawingml/2006/table">
            <a:tbl>
              <a:tblPr/>
              <a:tblGrid>
                <a:gridCol w="1059377"/>
                <a:gridCol w="1059377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err="1"/>
                        <a:t>Phylum</a:t>
                      </a:r>
                      <a:r>
                        <a:rPr lang="cs-CZ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hlinkClick r:id="rId6" tooltip="Sarcomastigophora"/>
                        </a:rPr>
                        <a:t>Sarcomastigophora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bezbrví</a:t>
                      </a:r>
                      <a:r>
                        <a:rPr lang="cs-CZ" dirty="0" smtClean="0"/>
                        <a:t>, bičíkovci,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flagellata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/>
          </p:nvPr>
        </p:nvGraphicFramePr>
        <p:xfrm>
          <a:off x="5010977" y="4405423"/>
          <a:ext cx="1766922" cy="1188720"/>
        </p:xfrm>
        <a:graphic>
          <a:graphicData uri="http://schemas.openxmlformats.org/drawingml/2006/table">
            <a:tbl>
              <a:tblPr/>
              <a:tblGrid>
                <a:gridCol w="883461"/>
                <a:gridCol w="883461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7" tooltip="Kmen (biologie)"/>
                        </a:rPr>
                        <a:t>Kmen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hlinkClick r:id="rId8" tooltip="Euglenozoa"/>
                        </a:rPr>
                        <a:t>Euglenozoa</a:t>
                      </a:r>
                      <a:r>
                        <a:rPr lang="cs-CZ" dirty="0"/>
                        <a:t> </a:t>
                      </a:r>
                      <a:r>
                        <a:rPr lang="cs-CZ" dirty="0" smtClean="0"/>
                        <a:t>(krásnoočka</a:t>
                      </a:r>
                      <a:r>
                        <a:rPr lang="cs-CZ" i="1" dirty="0" smtClean="0"/>
                        <a:t>)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6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3420373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dírkonožci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dírkonožci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hromadinky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63419" y="1328793"/>
            <a:ext cx="246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</a:rPr>
              <a:t>kmen: </a:t>
            </a:r>
            <a:r>
              <a:rPr lang="cs-CZ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Rhizopoda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</a:rPr>
              <a:t>(KOŘENONOŽCI) 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46986" y="4063367"/>
            <a:ext cx="226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</a:rPr>
              <a:t>kmen: </a:t>
            </a:r>
            <a:r>
              <a:rPr lang="cs-CZ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Sporozoa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Apicomplexa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</a:rPr>
              <a:t> (VÝTRUSOVCI)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0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6308726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000000"/>
                </a:solidFill>
              </a:rPr>
              <a:t>Obr. 2: Krevní roztěr ryby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257660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59499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000000"/>
                </a:solidFill>
              </a:rPr>
              <a:t>Obr. 3: Krevní roztěr žáby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42605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57340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000000"/>
                </a:solidFill>
              </a:rPr>
              <a:t>Obr. 4: Krevní roztěr ptáka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9677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0" y="5589589"/>
            <a:ext cx="9144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000000"/>
                </a:solidFill>
              </a:rPr>
              <a:t>Obr. 5: Krevní roztěr savce – lidská krev                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41622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</Words>
  <Application>Microsoft Office PowerPoint</Application>
  <PresentationFormat>Širokoúhlá obrazovka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Výchozí návrh</vt:lpstr>
      <vt:lpstr>1_Výchozí návrh</vt:lpstr>
      <vt:lpstr>Motiv Office</vt:lpstr>
      <vt:lpstr>Bi2BP_ZOZP  1. a 2. cvičení</vt:lpstr>
      <vt:lpstr>1 a 2. cvičení ze Základů obecné zoologie (ZOZL):  (var. 2018)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Bi2BP_ZOZP  1. a 2. cvičení</dc:title>
  <dc:creator>Uživatel systému Windows</dc:creator>
  <cp:lastModifiedBy>Uživatel systému Windows</cp:lastModifiedBy>
  <cp:revision>2</cp:revision>
  <dcterms:created xsi:type="dcterms:W3CDTF">2018-02-23T18:19:38Z</dcterms:created>
  <dcterms:modified xsi:type="dcterms:W3CDTF">2018-02-23T18:23:26Z</dcterms:modified>
</cp:coreProperties>
</file>